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8.xml"/>
  <Override ContentType="application/vnd.openxmlformats-officedocument.drawingml.chart+xml" PartName="/ppt/charts/chart2.xml"/>
  <Override ContentType="application/vnd.openxmlformats-officedocument.drawingml.chart+xml" PartName="/ppt/charts/chart7.xml"/>
  <Override ContentType="application/vnd.openxmlformats-officedocument.drawingml.chart+xml" PartName="/ppt/charts/chart5.xml"/>
  <Override ContentType="application/vnd.openxmlformats-officedocument.drawingml.chart+xml" PartName="/ppt/charts/chart4.xml"/>
  <Override ContentType="application/vnd.openxmlformats-officedocument.drawingml.chart+xml" PartName="/ppt/charts/chart6.xml"/>
  <Override ContentType="application/vnd.openxmlformats-officedocument.drawingml.chart+xml" PartName="/ppt/charts/chart1.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Lst>
  <p:sldSz cy="6858000" cx="9144000"/>
  <p:notesSz cx="7086600" cy="9429750"/>
  <p:embeddedFontLst>
    <p:embeddedFont>
      <p:font typeface="Short Stack"/>
      <p:regular r:id="rId219"/>
    </p:embeddedFont>
    <p:embeddedFont>
      <p:font typeface="EB Garamond"/>
      <p:regular r:id="rId220"/>
      <p:bold r:id="rId221"/>
      <p:italic r:id="rId222"/>
      <p:boldItalic r:id="rId223"/>
    </p:embeddedFont>
    <p:embeddedFont>
      <p:font typeface="Baumans"/>
      <p:regular r:id="rId224"/>
    </p:embeddedFont>
    <p:embeddedFont>
      <p:font typeface="Century Gothic"/>
      <p:regular r:id="rId225"/>
      <p:bold r:id="rId226"/>
      <p:italic r:id="rId227"/>
      <p:boldItalic r:id="rId228"/>
    </p:embeddedFont>
    <p:embeddedFont>
      <p:font typeface="Belleza"/>
      <p:regular r:id="rId229"/>
    </p:embeddedFont>
    <p:embeddedFont>
      <p:font typeface="Tahoma"/>
      <p:regular r:id="rId230"/>
      <p:bold r:id="rId231"/>
    </p:embeddedFont>
    <p:embeddedFont>
      <p:font typeface="Monda"/>
      <p:regular r:id="rId232"/>
      <p:bold r:id="rId233"/>
    </p:embeddedFont>
    <p:embeddedFont>
      <p:font typeface="Arial Black"/>
      <p:regular r:id="rId2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1872">
          <p15:clr>
            <a:srgbClr val="000000"/>
          </p15:clr>
        </p15:guide>
      </p15:sldGuideLst>
    </p:ext>
    <p:ext uri="http://customooxmlschemas.google.com/">
      <go:slidesCustomData xmlns:go="http://customooxmlschemas.google.com/" r:id="rId235" roundtripDataSignature="AMtx7mg9wOINzTnXMV2C/bBq4vE+O2XkR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BB656A8-B8EC-42C7-A02C-BD94231E0D51}">
  <a:tblStyle styleId="{FBB656A8-B8EC-42C7-A02C-BD94231E0D51}"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041DECD6-3570-4933-AB67-F556D94C39C3}"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187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font" Target="fonts/CenturyGothic-boldItalic.fntdata"/><Relationship Id="rId106" Type="http://schemas.openxmlformats.org/officeDocument/2006/relationships/slide" Target="slides/slide100.xml"/><Relationship Id="rId227" Type="http://schemas.openxmlformats.org/officeDocument/2006/relationships/font" Target="fonts/CenturyGothic-italic.fntdata"/><Relationship Id="rId105" Type="http://schemas.openxmlformats.org/officeDocument/2006/relationships/slide" Target="slides/slide99.xml"/><Relationship Id="rId226" Type="http://schemas.openxmlformats.org/officeDocument/2006/relationships/font" Target="fonts/CenturyGothic-bold.fntdata"/><Relationship Id="rId104" Type="http://schemas.openxmlformats.org/officeDocument/2006/relationships/slide" Target="slides/slide98.xml"/><Relationship Id="rId225" Type="http://schemas.openxmlformats.org/officeDocument/2006/relationships/font" Target="fonts/CenturyGothic-regular.fntdata"/><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font" Target="fonts/Belleza-regular.fntdata"/><Relationship Id="rId220" Type="http://schemas.openxmlformats.org/officeDocument/2006/relationships/font" Target="fonts/EBGaramond-regular.fntdata"/><Relationship Id="rId103" Type="http://schemas.openxmlformats.org/officeDocument/2006/relationships/slide" Target="slides/slide97.xml"/><Relationship Id="rId224" Type="http://schemas.openxmlformats.org/officeDocument/2006/relationships/font" Target="fonts/Baumans-regular.fntdata"/><Relationship Id="rId102" Type="http://schemas.openxmlformats.org/officeDocument/2006/relationships/slide" Target="slides/slide96.xml"/><Relationship Id="rId223" Type="http://schemas.openxmlformats.org/officeDocument/2006/relationships/font" Target="fonts/EBGaramond-boldItalic.fntdata"/><Relationship Id="rId101" Type="http://schemas.openxmlformats.org/officeDocument/2006/relationships/slide" Target="slides/slide95.xml"/><Relationship Id="rId222" Type="http://schemas.openxmlformats.org/officeDocument/2006/relationships/font" Target="fonts/EBGaramond-italic.fntdata"/><Relationship Id="rId100" Type="http://schemas.openxmlformats.org/officeDocument/2006/relationships/slide" Target="slides/slide94.xml"/><Relationship Id="rId221" Type="http://schemas.openxmlformats.org/officeDocument/2006/relationships/font" Target="fonts/EBGaramond-bold.fntdata"/><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font" Target="fonts/ShortStack-regular.fntdata"/><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font" Target="fonts/Tahoma-bold.fntdata"/><Relationship Id="rId230" Type="http://schemas.openxmlformats.org/officeDocument/2006/relationships/font" Target="fonts/Tahoma-regular.fntdata"/><Relationship Id="rId114" Type="http://schemas.openxmlformats.org/officeDocument/2006/relationships/slide" Target="slides/slide108.xml"/><Relationship Id="rId235" Type="http://customschemas.google.com/relationships/presentationmetadata" Target="metadata"/><Relationship Id="rId113" Type="http://schemas.openxmlformats.org/officeDocument/2006/relationships/slide" Target="slides/slide107.xml"/><Relationship Id="rId234" Type="http://schemas.openxmlformats.org/officeDocument/2006/relationships/font" Target="fonts/ArialBlack-regular.fntdata"/><Relationship Id="rId112" Type="http://schemas.openxmlformats.org/officeDocument/2006/relationships/slide" Target="slides/slide106.xml"/><Relationship Id="rId233" Type="http://schemas.openxmlformats.org/officeDocument/2006/relationships/font" Target="fonts/Monda-bold.fntdata"/><Relationship Id="rId111" Type="http://schemas.openxmlformats.org/officeDocument/2006/relationships/slide" Target="slides/slide105.xml"/><Relationship Id="rId232" Type="http://schemas.openxmlformats.org/officeDocument/2006/relationships/font" Target="fonts/Monda-regular.fntdata"/><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charts/_rels/chart1.xml.rels><?xml version="1.0" encoding="UTF-8" standalone="yes"?><Relationships xmlns="http://schemas.openxmlformats.org/package/2006/relationships"><Relationship Id="rId1" Type="http://schemas.openxmlformats.org/officeDocument/2006/relationships/oleObject" Target="isage:iSage%20Company%20Folder:Clients:Updata:(9)Lenses.UpdataTraining.xls"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isage:iSage%20Company%20Folder:Clients:Updata:(9)Lenses.UpdataTraining.xls"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isage:iSage%20Company%20Folder:Clients:Updata:(9)Lenses.UpdataTraining.xls"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isage:iSage%20Company%20Folder:Clients:Updata:(9)Lenses.UpdataTraining.xls"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isage:iSage%20Company%20Folder:Clients:Updata:(9)Lenses.UpdataTraining.xls"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isage:iSage%20Company%20Folder:Clients:Updata:(9)Lenses.UpdataTraining.xls"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isage:iSage%20Company%20Folder:Clients:Updata:(9)Lenses.UpdataTraining.xls"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isage:iSage%20Company%20Folder:Clients:Updata:(9)Lenses.UpdataTraining.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25"/>
      <c:rotY val="19"/>
      <c:rAngAx val="0"/>
      <c:perspective val="30"/>
    </c:view3D>
    <c:floor>
      <c:thickness val="0"/>
    </c:floor>
    <c:sideWall>
      <c:thickness val="0"/>
    </c:sideWall>
    <c:backWall>
      <c:thickness val="0"/>
    </c:backWall>
    <c:plotArea>
      <c:layout/>
      <c:bar3DChart>
        <c:barDir val="col"/>
        <c:grouping val="clustered"/>
        <c:varyColors val="0"/>
        <c:ser>
          <c:idx val="0"/>
          <c:order val="0"/>
          <c:spPr>
            <a:gradFill flip="none" rotWithShape="1">
              <a:gsLst>
                <a:gs pos="0">
                  <a:srgbClr val="FF0000"/>
                </a:gs>
                <a:gs pos="100000">
                  <a:srgbClr val="008000"/>
                </a:gs>
                <a:gs pos="64000">
                  <a:srgbClr val="FFFF00"/>
                </a:gs>
                <a:gs pos="44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invertIfNegative val="0"/>
          <c:dPt>
            <c:idx val="0"/>
            <c:invertIfNegative val="0"/>
            <c:bubble3D val="0"/>
            <c:spPr>
              <a:gradFill flip="none" rotWithShape="1">
                <a:gsLst>
                  <a:gs pos="31000">
                    <a:srgbClr val="FF0000"/>
                  </a:gs>
                  <a:gs pos="100000">
                    <a:srgbClr val="008000"/>
                  </a:gs>
                  <a:gs pos="85000">
                    <a:srgbClr val="FFFF00"/>
                  </a:gs>
                  <a:gs pos="47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1"/>
            <c:invertIfNegative val="0"/>
            <c:bubble3D val="0"/>
            <c:spPr>
              <a:solidFill>
                <a:srgbClr val="FF0000"/>
              </a:soli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2"/>
            <c:invertIfNegative val="0"/>
            <c:bubble3D val="0"/>
            <c:spPr>
              <a:gradFill flip="none" rotWithShape="1">
                <a:gsLst>
                  <a:gs pos="38000">
                    <a:srgbClr val="FF0000"/>
                  </a:gs>
                  <a:gs pos="100000">
                    <a:srgbClr val="FFFF00"/>
                  </a:gs>
                  <a:gs pos="61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3"/>
            <c:invertIfNegative val="0"/>
            <c:bubble3D val="0"/>
            <c:spPr>
              <a:gradFill flip="none" rotWithShape="1">
                <a:gsLst>
                  <a:gs pos="25000">
                    <a:srgbClr val="FF0000"/>
                  </a:gs>
                  <a:gs pos="88000">
                    <a:srgbClr val="008000"/>
                  </a:gs>
                  <a:gs pos="74000">
                    <a:srgbClr val="FFFF00"/>
                  </a:gs>
                  <a:gs pos="44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4"/>
            <c:invertIfNegative val="0"/>
            <c:bubble3D val="0"/>
            <c:spPr>
              <a:gradFill flip="none" rotWithShape="1">
                <a:gsLst>
                  <a:gs pos="41000">
                    <a:srgbClr val="FF0000"/>
                  </a:gs>
                  <a:gs pos="99000">
                    <a:srgbClr val="FFFF00"/>
                  </a:gs>
                  <a:gs pos="66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5"/>
            <c:invertIfNegative val="0"/>
            <c:bubble3D val="0"/>
            <c:spPr>
              <a:gradFill flip="none" rotWithShape="1">
                <a:gsLst>
                  <a:gs pos="42000">
                    <a:srgbClr val="FF0000"/>
                  </a:gs>
                  <a:gs pos="100000">
                    <a:srgbClr val="FFFF00"/>
                  </a:gs>
                  <a:gs pos="60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6"/>
            <c:invertIfNegative val="0"/>
            <c:bubble3D val="0"/>
            <c:spPr>
              <a:solidFill>
                <a:srgbClr val="FF0000"/>
              </a:soli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7"/>
            <c:invertIfNegative val="0"/>
            <c:bubble3D val="0"/>
            <c:spPr>
              <a:gradFill flip="none" rotWithShape="1">
                <a:gsLst>
                  <a:gs pos="24000">
                    <a:srgbClr val="FF0000"/>
                  </a:gs>
                  <a:gs pos="97000">
                    <a:srgbClr val="008000"/>
                  </a:gs>
                  <a:gs pos="79000">
                    <a:srgbClr val="FFFF00"/>
                  </a:gs>
                  <a:gs pos="47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8"/>
            <c:invertIfNegative val="0"/>
            <c:bubble3D val="0"/>
            <c:spPr>
              <a:gradFill flip="none" rotWithShape="1">
                <a:gsLst>
                  <a:gs pos="18000">
                    <a:srgbClr val="FF0000"/>
                  </a:gs>
                  <a:gs pos="74000">
                    <a:srgbClr val="008000"/>
                  </a:gs>
                  <a:gs pos="60000">
                    <a:srgbClr val="FFFF00"/>
                  </a:gs>
                  <a:gs pos="40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Lbls>
            <c:dLbl>
              <c:idx val="0"/>
              <c:layout/>
              <c:showLegendKey val="0"/>
              <c:showVal val="1"/>
              <c:showCatName val="0"/>
              <c:showSerName val="0"/>
              <c:showPercent val="0"/>
              <c:showBubbleSize val="0"/>
            </c:dLbl>
            <c:dLbl>
              <c:idx val="1"/>
              <c:layout/>
              <c:showLegendKey val="0"/>
              <c:showVal val="1"/>
              <c:showCatName val="0"/>
              <c:showSerName val="0"/>
              <c:showPercent val="0"/>
              <c:showBubbleSize val="0"/>
            </c:dLbl>
            <c:dLbl>
              <c:idx val="2"/>
              <c:layout/>
              <c:showLegendKey val="0"/>
              <c:showVal val="1"/>
              <c:showCatName val="0"/>
              <c:showSerName val="0"/>
              <c:showPercent val="0"/>
              <c:showBubbleSize val="0"/>
            </c:dLbl>
            <c:dLbl>
              <c:idx val="3"/>
              <c:layout/>
              <c:showLegendKey val="0"/>
              <c:showVal val="1"/>
              <c:showCatName val="0"/>
              <c:showSerName val="0"/>
              <c:showPercent val="0"/>
              <c:showBubbleSize val="0"/>
            </c:dLbl>
            <c:dLbl>
              <c:idx val="4"/>
              <c:layout/>
              <c:showLegendKey val="0"/>
              <c:showVal val="1"/>
              <c:showCatName val="0"/>
              <c:showSerName val="0"/>
              <c:showPercent val="0"/>
              <c:showBubbleSize val="0"/>
            </c:dLbl>
            <c:dLbl>
              <c:idx val="5"/>
              <c:layout/>
              <c:showLegendKey val="0"/>
              <c:showVal val="1"/>
              <c:showCatName val="0"/>
              <c:showSerName val="0"/>
              <c:showPercent val="0"/>
              <c:showBubbleSize val="0"/>
            </c:dLbl>
            <c:dLbl>
              <c:idx val="6"/>
              <c:layout/>
              <c:showLegendKey val="0"/>
              <c:showVal val="1"/>
              <c:showCatName val="0"/>
              <c:showSerName val="0"/>
              <c:showPercent val="0"/>
              <c:showBubbleSize val="0"/>
            </c:dLbl>
            <c:dLbl>
              <c:idx val="7"/>
              <c:layout/>
              <c:showLegendKey val="0"/>
              <c:showVal val="1"/>
              <c:showCatName val="0"/>
              <c:showSerName val="0"/>
              <c:showPercent val="0"/>
              <c:showBubbleSize val="0"/>
            </c:dLbl>
            <c:dLbl>
              <c:idx val="8"/>
              <c:layout/>
              <c:showLegendKey val="0"/>
              <c:showVal val="1"/>
              <c:showCatName val="0"/>
              <c:showSerName val="0"/>
              <c:showPercent val="0"/>
              <c:showBubbleSize val="0"/>
            </c:dLbl>
            <c:showLegendKey val="0"/>
            <c:showVal val="0"/>
            <c:showCatName val="0"/>
            <c:showSerName val="0"/>
            <c:showPercent val="0"/>
            <c:showBubbleSize val="0"/>
          </c:dLbls>
          <c:cat>
            <c:strRef>
              <c:f>'(9)Lenses Analytics'!$A$8:$A$16</c:f>
              <c:strCache>
                <c:ptCount val="9"/>
                <c:pt idx="0">
                  <c:v>Market</c:v>
                </c:pt>
                <c:pt idx="1">
                  <c:v>People</c:v>
                </c:pt>
                <c:pt idx="2">
                  <c:v>Financial</c:v>
                </c:pt>
                <c:pt idx="3">
                  <c:v>Strategy</c:v>
                </c:pt>
                <c:pt idx="4">
                  <c:v>Operations</c:v>
                </c:pt>
                <c:pt idx="5">
                  <c:v>Execution</c:v>
                </c:pt>
                <c:pt idx="6">
                  <c:v>Expectation</c:v>
                </c:pt>
                <c:pt idx="7">
                  <c:v>Governance</c:v>
                </c:pt>
                <c:pt idx="8">
                  <c:v>Entity</c:v>
                </c:pt>
              </c:strCache>
            </c:strRef>
          </c:cat>
          <c:val>
            <c:numRef>
              <c:f>'(9)Lenses Analytics'!$B$8:$B$16</c:f>
              <c:numCache>
                <c:formatCode>0.00</c:formatCode>
                <c:ptCount val="9"/>
                <c:pt idx="0">
                  <c:v>3.6</c:v>
                </c:pt>
                <c:pt idx="1">
                  <c:v>1.53846153846154</c:v>
                </c:pt>
                <c:pt idx="2">
                  <c:v>3.0</c:v>
                </c:pt>
                <c:pt idx="3">
                  <c:v>4.153846153846154</c:v>
                </c:pt>
                <c:pt idx="4">
                  <c:v>2.692307692307692</c:v>
                </c:pt>
                <c:pt idx="5">
                  <c:v>2.933333333333333</c:v>
                </c:pt>
                <c:pt idx="6">
                  <c:v>1.4</c:v>
                </c:pt>
                <c:pt idx="7">
                  <c:v>3.6</c:v>
                </c:pt>
                <c:pt idx="8">
                  <c:v>4.666666666666667</c:v>
                </c:pt>
              </c:numCache>
            </c:numRef>
          </c:val>
        </c:ser>
        <c:dLbls>
          <c:showLegendKey val="0"/>
          <c:showVal val="0"/>
          <c:showCatName val="0"/>
          <c:showSerName val="0"/>
          <c:showPercent val="0"/>
          <c:showBubbleSize val="0"/>
        </c:dLbls>
        <c:gapWidth val="150"/>
        <c:shape val="box"/>
        <c:axId val="1036226040"/>
        <c:axId val="1036228920"/>
        <c:axId val="0"/>
      </c:bar3DChart>
      <c:catAx>
        <c:axId val="1036226040"/>
        <c:scaling>
          <c:orientation val="minMax"/>
        </c:scaling>
        <c:delete val="0"/>
        <c:axPos val="b"/>
        <c:majorTickMark val="out"/>
        <c:minorTickMark val="none"/>
        <c:tickLblPos val="nextTo"/>
        <c:crossAx val="1036228920"/>
        <c:crosses val="autoZero"/>
        <c:auto val="1"/>
        <c:lblAlgn val="ctr"/>
        <c:lblOffset val="100"/>
        <c:noMultiLvlLbl val="0"/>
      </c:catAx>
      <c:valAx>
        <c:axId val="1036228920"/>
        <c:scaling>
          <c:orientation val="minMax"/>
        </c:scaling>
        <c:delete val="0"/>
        <c:axPos val="l"/>
        <c:majorGridlines/>
        <c:numFmt formatCode="0.00" sourceLinked="1"/>
        <c:majorTickMark val="out"/>
        <c:minorTickMark val="none"/>
        <c:tickLblPos val="nextTo"/>
        <c:crossAx val="1036226040"/>
        <c:crosses val="autoZero"/>
        <c:crossBetween val="between"/>
      </c:valAx>
    </c:plotArea>
    <c:plotVisOnly val="1"/>
    <c:dispBlanksAs val="gap"/>
    <c:showDLblsOverMax val="0"/>
  </c:chart>
  <c:spPr>
    <a:noFill/>
    <a:ln cap="rnd">
      <a:noFill/>
      <a:round/>
    </a:ln>
    <a:effectLst>
      <a:outerShdw blurRad="50800" dist="38100" dir="2700000" sx="80000" sy="80000" algn="tl" rotWithShape="0">
        <a:srgbClr val="000000">
          <a:alpha val="43000"/>
        </a:srgbClr>
      </a:outerShdw>
    </a:effectLst>
    <a:scene3d>
      <a:camera prst="orthographicFront"/>
      <a:lightRig rig="threePt" dir="t"/>
    </a:scene3d>
    <a:sp3d prstMaterial="matte"/>
  </c:spPr>
  <c:txPr>
    <a:bodyPr/>
    <a:lstStyle/>
    <a:p>
      <a:pPr>
        <a:defRPr sz="6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25"/>
      <c:rotY val="19"/>
      <c:rAngAx val="0"/>
      <c:perspective val="30"/>
    </c:view3D>
    <c:floor>
      <c:thickness val="0"/>
    </c:floor>
    <c:sideWall>
      <c:thickness val="0"/>
    </c:sideWall>
    <c:backWall>
      <c:thickness val="0"/>
    </c:backWall>
    <c:plotArea>
      <c:layout/>
      <c:bar3DChart>
        <c:barDir val="col"/>
        <c:grouping val="clustered"/>
        <c:varyColors val="0"/>
        <c:ser>
          <c:idx val="0"/>
          <c:order val="0"/>
          <c:spPr>
            <a:gradFill flip="none" rotWithShape="1">
              <a:gsLst>
                <a:gs pos="0">
                  <a:srgbClr val="FF0000"/>
                </a:gs>
                <a:gs pos="100000">
                  <a:srgbClr val="008000"/>
                </a:gs>
                <a:gs pos="64000">
                  <a:srgbClr val="FFFF00"/>
                </a:gs>
                <a:gs pos="44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invertIfNegative val="0"/>
          <c:dPt>
            <c:idx val="0"/>
            <c:invertIfNegative val="0"/>
            <c:bubble3D val="0"/>
            <c:spPr>
              <a:gradFill flip="none" rotWithShape="1">
                <a:gsLst>
                  <a:gs pos="31000">
                    <a:srgbClr val="FF0000"/>
                  </a:gs>
                  <a:gs pos="100000">
                    <a:srgbClr val="008000"/>
                  </a:gs>
                  <a:gs pos="85000">
                    <a:srgbClr val="FFFF00"/>
                  </a:gs>
                  <a:gs pos="47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1"/>
            <c:invertIfNegative val="0"/>
            <c:bubble3D val="0"/>
            <c:spPr>
              <a:solidFill>
                <a:srgbClr val="FF0000"/>
              </a:soli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2"/>
            <c:invertIfNegative val="0"/>
            <c:bubble3D val="0"/>
            <c:spPr>
              <a:gradFill flip="none" rotWithShape="1">
                <a:gsLst>
                  <a:gs pos="38000">
                    <a:srgbClr val="FF0000"/>
                  </a:gs>
                  <a:gs pos="100000">
                    <a:srgbClr val="FFFF00"/>
                  </a:gs>
                  <a:gs pos="61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3"/>
            <c:invertIfNegative val="0"/>
            <c:bubble3D val="0"/>
            <c:spPr>
              <a:gradFill flip="none" rotWithShape="1">
                <a:gsLst>
                  <a:gs pos="25000">
                    <a:srgbClr val="FF0000"/>
                  </a:gs>
                  <a:gs pos="88000">
                    <a:srgbClr val="008000"/>
                  </a:gs>
                  <a:gs pos="74000">
                    <a:srgbClr val="FFFF00"/>
                  </a:gs>
                  <a:gs pos="44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4"/>
            <c:invertIfNegative val="0"/>
            <c:bubble3D val="0"/>
            <c:spPr>
              <a:gradFill flip="none" rotWithShape="1">
                <a:gsLst>
                  <a:gs pos="41000">
                    <a:srgbClr val="FF0000"/>
                  </a:gs>
                  <a:gs pos="99000">
                    <a:srgbClr val="FFFF00"/>
                  </a:gs>
                  <a:gs pos="66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5"/>
            <c:invertIfNegative val="0"/>
            <c:bubble3D val="0"/>
            <c:spPr>
              <a:gradFill flip="none" rotWithShape="1">
                <a:gsLst>
                  <a:gs pos="42000">
                    <a:srgbClr val="FF0000"/>
                  </a:gs>
                  <a:gs pos="100000">
                    <a:srgbClr val="FFFF00"/>
                  </a:gs>
                  <a:gs pos="60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6"/>
            <c:invertIfNegative val="0"/>
            <c:bubble3D val="0"/>
            <c:spPr>
              <a:solidFill>
                <a:srgbClr val="FF0000"/>
              </a:soli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7"/>
            <c:invertIfNegative val="0"/>
            <c:bubble3D val="0"/>
            <c:spPr>
              <a:gradFill flip="none" rotWithShape="1">
                <a:gsLst>
                  <a:gs pos="24000">
                    <a:srgbClr val="FF0000"/>
                  </a:gs>
                  <a:gs pos="97000">
                    <a:srgbClr val="008000"/>
                  </a:gs>
                  <a:gs pos="79000">
                    <a:srgbClr val="FFFF00"/>
                  </a:gs>
                  <a:gs pos="47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8"/>
            <c:invertIfNegative val="0"/>
            <c:bubble3D val="0"/>
            <c:spPr>
              <a:gradFill flip="none" rotWithShape="1">
                <a:gsLst>
                  <a:gs pos="18000">
                    <a:srgbClr val="FF0000"/>
                  </a:gs>
                  <a:gs pos="74000">
                    <a:srgbClr val="008000"/>
                  </a:gs>
                  <a:gs pos="60000">
                    <a:srgbClr val="FFFF00"/>
                  </a:gs>
                  <a:gs pos="40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Lbls>
            <c:dLbl>
              <c:idx val="0"/>
              <c:layout/>
              <c:showLegendKey val="0"/>
              <c:showVal val="1"/>
              <c:showCatName val="0"/>
              <c:showSerName val="0"/>
              <c:showPercent val="0"/>
              <c:showBubbleSize val="0"/>
            </c:dLbl>
            <c:dLbl>
              <c:idx val="1"/>
              <c:layout/>
              <c:showLegendKey val="0"/>
              <c:showVal val="1"/>
              <c:showCatName val="0"/>
              <c:showSerName val="0"/>
              <c:showPercent val="0"/>
              <c:showBubbleSize val="0"/>
            </c:dLbl>
            <c:dLbl>
              <c:idx val="2"/>
              <c:layout/>
              <c:showLegendKey val="0"/>
              <c:showVal val="1"/>
              <c:showCatName val="0"/>
              <c:showSerName val="0"/>
              <c:showPercent val="0"/>
              <c:showBubbleSize val="0"/>
            </c:dLbl>
            <c:dLbl>
              <c:idx val="3"/>
              <c:layout/>
              <c:showLegendKey val="0"/>
              <c:showVal val="1"/>
              <c:showCatName val="0"/>
              <c:showSerName val="0"/>
              <c:showPercent val="0"/>
              <c:showBubbleSize val="0"/>
            </c:dLbl>
            <c:dLbl>
              <c:idx val="4"/>
              <c:layout/>
              <c:showLegendKey val="0"/>
              <c:showVal val="1"/>
              <c:showCatName val="0"/>
              <c:showSerName val="0"/>
              <c:showPercent val="0"/>
              <c:showBubbleSize val="0"/>
            </c:dLbl>
            <c:dLbl>
              <c:idx val="5"/>
              <c:layout/>
              <c:showLegendKey val="0"/>
              <c:showVal val="1"/>
              <c:showCatName val="0"/>
              <c:showSerName val="0"/>
              <c:showPercent val="0"/>
              <c:showBubbleSize val="0"/>
            </c:dLbl>
            <c:dLbl>
              <c:idx val="6"/>
              <c:layout/>
              <c:showLegendKey val="0"/>
              <c:showVal val="1"/>
              <c:showCatName val="0"/>
              <c:showSerName val="0"/>
              <c:showPercent val="0"/>
              <c:showBubbleSize val="0"/>
            </c:dLbl>
            <c:dLbl>
              <c:idx val="7"/>
              <c:layout/>
              <c:showLegendKey val="0"/>
              <c:showVal val="1"/>
              <c:showCatName val="0"/>
              <c:showSerName val="0"/>
              <c:showPercent val="0"/>
              <c:showBubbleSize val="0"/>
            </c:dLbl>
            <c:dLbl>
              <c:idx val="8"/>
              <c:layout/>
              <c:showLegendKey val="0"/>
              <c:showVal val="1"/>
              <c:showCatName val="0"/>
              <c:showSerName val="0"/>
              <c:showPercent val="0"/>
              <c:showBubbleSize val="0"/>
            </c:dLbl>
            <c:showLegendKey val="0"/>
            <c:showVal val="0"/>
            <c:showCatName val="0"/>
            <c:showSerName val="0"/>
            <c:showPercent val="0"/>
            <c:showBubbleSize val="0"/>
          </c:dLbls>
          <c:cat>
            <c:strRef>
              <c:f>'(9)Lenses Analytics'!$A$8:$A$16</c:f>
              <c:strCache>
                <c:ptCount val="9"/>
                <c:pt idx="0">
                  <c:v>Market</c:v>
                </c:pt>
                <c:pt idx="1">
                  <c:v>People</c:v>
                </c:pt>
                <c:pt idx="2">
                  <c:v>Financial</c:v>
                </c:pt>
                <c:pt idx="3">
                  <c:v>Strategy</c:v>
                </c:pt>
                <c:pt idx="4">
                  <c:v>Operations</c:v>
                </c:pt>
                <c:pt idx="5">
                  <c:v>Execution</c:v>
                </c:pt>
                <c:pt idx="6">
                  <c:v>Expectation</c:v>
                </c:pt>
                <c:pt idx="7">
                  <c:v>Governance</c:v>
                </c:pt>
                <c:pt idx="8">
                  <c:v>Entity</c:v>
                </c:pt>
              </c:strCache>
            </c:strRef>
          </c:cat>
          <c:val>
            <c:numRef>
              <c:f>'(9)Lenses Analytics'!$B$8:$B$16</c:f>
              <c:numCache>
                <c:formatCode>0.00</c:formatCode>
                <c:ptCount val="9"/>
                <c:pt idx="0">
                  <c:v>3.6</c:v>
                </c:pt>
                <c:pt idx="1">
                  <c:v>1.53846153846154</c:v>
                </c:pt>
                <c:pt idx="2">
                  <c:v>3.0</c:v>
                </c:pt>
                <c:pt idx="3">
                  <c:v>4.153846153846154</c:v>
                </c:pt>
                <c:pt idx="4">
                  <c:v>2.692307692307692</c:v>
                </c:pt>
                <c:pt idx="5">
                  <c:v>2.933333333333333</c:v>
                </c:pt>
                <c:pt idx="6">
                  <c:v>1.4</c:v>
                </c:pt>
                <c:pt idx="7">
                  <c:v>3.6</c:v>
                </c:pt>
                <c:pt idx="8">
                  <c:v>4.666666666666667</c:v>
                </c:pt>
              </c:numCache>
            </c:numRef>
          </c:val>
        </c:ser>
        <c:dLbls>
          <c:showLegendKey val="0"/>
          <c:showVal val="0"/>
          <c:showCatName val="0"/>
          <c:showSerName val="0"/>
          <c:showPercent val="0"/>
          <c:showBubbleSize val="0"/>
        </c:dLbls>
        <c:gapWidth val="150"/>
        <c:shape val="box"/>
        <c:axId val="1036804216"/>
        <c:axId val="1038448552"/>
        <c:axId val="0"/>
      </c:bar3DChart>
      <c:catAx>
        <c:axId val="1036804216"/>
        <c:scaling>
          <c:orientation val="minMax"/>
        </c:scaling>
        <c:delete val="0"/>
        <c:axPos val="b"/>
        <c:majorTickMark val="out"/>
        <c:minorTickMark val="none"/>
        <c:tickLblPos val="nextTo"/>
        <c:crossAx val="1038448552"/>
        <c:crosses val="autoZero"/>
        <c:auto val="1"/>
        <c:lblAlgn val="ctr"/>
        <c:lblOffset val="100"/>
        <c:noMultiLvlLbl val="0"/>
      </c:catAx>
      <c:valAx>
        <c:axId val="1038448552"/>
        <c:scaling>
          <c:orientation val="minMax"/>
        </c:scaling>
        <c:delete val="0"/>
        <c:axPos val="l"/>
        <c:majorGridlines/>
        <c:numFmt formatCode="0.00" sourceLinked="1"/>
        <c:majorTickMark val="out"/>
        <c:minorTickMark val="none"/>
        <c:tickLblPos val="nextTo"/>
        <c:crossAx val="1036804216"/>
        <c:crosses val="autoZero"/>
        <c:crossBetween val="between"/>
      </c:valAx>
    </c:plotArea>
    <c:plotVisOnly val="1"/>
    <c:dispBlanksAs val="gap"/>
    <c:showDLblsOverMax val="0"/>
  </c:chart>
  <c:spPr>
    <a:noFill/>
    <a:ln cap="rnd">
      <a:noFill/>
      <a:round/>
    </a:ln>
    <a:effectLst>
      <a:outerShdw blurRad="50800" dist="38100" dir="2700000" sx="80000" sy="80000" algn="tl" rotWithShape="0">
        <a:srgbClr val="000000">
          <a:alpha val="43000"/>
        </a:srgbClr>
      </a:outerShdw>
    </a:effectLst>
    <a:scene3d>
      <a:camera prst="orthographicFront"/>
      <a:lightRig rig="threePt" dir="t"/>
    </a:scene3d>
    <a:sp3d prstMaterial="matte"/>
  </c:spPr>
  <c:txPr>
    <a:bodyPr/>
    <a:lstStyle/>
    <a:p>
      <a:pPr>
        <a:defRPr sz="6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25"/>
      <c:rotY val="19"/>
      <c:rAngAx val="0"/>
      <c:perspective val="30"/>
    </c:view3D>
    <c:floor>
      <c:thickness val="0"/>
    </c:floor>
    <c:sideWall>
      <c:thickness val="0"/>
    </c:sideWall>
    <c:backWall>
      <c:thickness val="0"/>
    </c:backWall>
    <c:plotArea>
      <c:layout/>
      <c:bar3DChart>
        <c:barDir val="col"/>
        <c:grouping val="clustered"/>
        <c:varyColors val="0"/>
        <c:ser>
          <c:idx val="0"/>
          <c:order val="0"/>
          <c:spPr>
            <a:gradFill flip="none" rotWithShape="1">
              <a:gsLst>
                <a:gs pos="0">
                  <a:srgbClr val="FF0000"/>
                </a:gs>
                <a:gs pos="100000">
                  <a:srgbClr val="008000"/>
                </a:gs>
                <a:gs pos="64000">
                  <a:srgbClr val="FFFF00"/>
                </a:gs>
                <a:gs pos="44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invertIfNegative val="0"/>
          <c:dPt>
            <c:idx val="0"/>
            <c:invertIfNegative val="0"/>
            <c:bubble3D val="0"/>
            <c:spPr>
              <a:gradFill flip="none" rotWithShape="1">
                <a:gsLst>
                  <a:gs pos="31000">
                    <a:srgbClr val="FF0000"/>
                  </a:gs>
                  <a:gs pos="100000">
                    <a:srgbClr val="008000"/>
                  </a:gs>
                  <a:gs pos="85000">
                    <a:srgbClr val="FFFF00"/>
                  </a:gs>
                  <a:gs pos="47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1"/>
            <c:invertIfNegative val="0"/>
            <c:bubble3D val="0"/>
            <c:spPr>
              <a:solidFill>
                <a:srgbClr val="FF0000"/>
              </a:soli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2"/>
            <c:invertIfNegative val="0"/>
            <c:bubble3D val="0"/>
            <c:spPr>
              <a:gradFill flip="none" rotWithShape="1">
                <a:gsLst>
                  <a:gs pos="38000">
                    <a:srgbClr val="FF0000"/>
                  </a:gs>
                  <a:gs pos="100000">
                    <a:srgbClr val="FFFF00"/>
                  </a:gs>
                  <a:gs pos="61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3"/>
            <c:invertIfNegative val="0"/>
            <c:bubble3D val="0"/>
            <c:spPr>
              <a:gradFill flip="none" rotWithShape="1">
                <a:gsLst>
                  <a:gs pos="25000">
                    <a:srgbClr val="FF0000"/>
                  </a:gs>
                  <a:gs pos="88000">
                    <a:srgbClr val="008000"/>
                  </a:gs>
                  <a:gs pos="74000">
                    <a:srgbClr val="FFFF00"/>
                  </a:gs>
                  <a:gs pos="44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4"/>
            <c:invertIfNegative val="0"/>
            <c:bubble3D val="0"/>
            <c:spPr>
              <a:gradFill flip="none" rotWithShape="1">
                <a:gsLst>
                  <a:gs pos="41000">
                    <a:srgbClr val="FF0000"/>
                  </a:gs>
                  <a:gs pos="99000">
                    <a:srgbClr val="FFFF00"/>
                  </a:gs>
                  <a:gs pos="66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5"/>
            <c:invertIfNegative val="0"/>
            <c:bubble3D val="0"/>
            <c:spPr>
              <a:gradFill flip="none" rotWithShape="1">
                <a:gsLst>
                  <a:gs pos="42000">
                    <a:srgbClr val="FF0000"/>
                  </a:gs>
                  <a:gs pos="100000">
                    <a:srgbClr val="FFFF00"/>
                  </a:gs>
                  <a:gs pos="60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6"/>
            <c:invertIfNegative val="0"/>
            <c:bubble3D val="0"/>
            <c:spPr>
              <a:solidFill>
                <a:srgbClr val="FF0000"/>
              </a:soli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7"/>
            <c:invertIfNegative val="0"/>
            <c:bubble3D val="0"/>
            <c:spPr>
              <a:gradFill flip="none" rotWithShape="1">
                <a:gsLst>
                  <a:gs pos="24000">
                    <a:srgbClr val="FF0000"/>
                  </a:gs>
                  <a:gs pos="97000">
                    <a:srgbClr val="008000"/>
                  </a:gs>
                  <a:gs pos="79000">
                    <a:srgbClr val="FFFF00"/>
                  </a:gs>
                  <a:gs pos="47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8"/>
            <c:invertIfNegative val="0"/>
            <c:bubble3D val="0"/>
            <c:spPr>
              <a:gradFill flip="none" rotWithShape="1">
                <a:gsLst>
                  <a:gs pos="18000">
                    <a:srgbClr val="FF0000"/>
                  </a:gs>
                  <a:gs pos="74000">
                    <a:srgbClr val="008000"/>
                  </a:gs>
                  <a:gs pos="60000">
                    <a:srgbClr val="FFFF00"/>
                  </a:gs>
                  <a:gs pos="40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Lbls>
            <c:dLbl>
              <c:idx val="0"/>
              <c:layout/>
              <c:showLegendKey val="0"/>
              <c:showVal val="1"/>
              <c:showCatName val="0"/>
              <c:showSerName val="0"/>
              <c:showPercent val="0"/>
              <c:showBubbleSize val="0"/>
            </c:dLbl>
            <c:dLbl>
              <c:idx val="1"/>
              <c:layout/>
              <c:showLegendKey val="0"/>
              <c:showVal val="1"/>
              <c:showCatName val="0"/>
              <c:showSerName val="0"/>
              <c:showPercent val="0"/>
              <c:showBubbleSize val="0"/>
            </c:dLbl>
            <c:dLbl>
              <c:idx val="2"/>
              <c:layout/>
              <c:showLegendKey val="0"/>
              <c:showVal val="1"/>
              <c:showCatName val="0"/>
              <c:showSerName val="0"/>
              <c:showPercent val="0"/>
              <c:showBubbleSize val="0"/>
            </c:dLbl>
            <c:dLbl>
              <c:idx val="3"/>
              <c:layout/>
              <c:showLegendKey val="0"/>
              <c:showVal val="1"/>
              <c:showCatName val="0"/>
              <c:showSerName val="0"/>
              <c:showPercent val="0"/>
              <c:showBubbleSize val="0"/>
            </c:dLbl>
            <c:dLbl>
              <c:idx val="4"/>
              <c:layout/>
              <c:showLegendKey val="0"/>
              <c:showVal val="1"/>
              <c:showCatName val="0"/>
              <c:showSerName val="0"/>
              <c:showPercent val="0"/>
              <c:showBubbleSize val="0"/>
            </c:dLbl>
            <c:dLbl>
              <c:idx val="5"/>
              <c:layout/>
              <c:showLegendKey val="0"/>
              <c:showVal val="1"/>
              <c:showCatName val="0"/>
              <c:showSerName val="0"/>
              <c:showPercent val="0"/>
              <c:showBubbleSize val="0"/>
            </c:dLbl>
            <c:dLbl>
              <c:idx val="6"/>
              <c:layout/>
              <c:showLegendKey val="0"/>
              <c:showVal val="1"/>
              <c:showCatName val="0"/>
              <c:showSerName val="0"/>
              <c:showPercent val="0"/>
              <c:showBubbleSize val="0"/>
            </c:dLbl>
            <c:dLbl>
              <c:idx val="7"/>
              <c:layout/>
              <c:showLegendKey val="0"/>
              <c:showVal val="1"/>
              <c:showCatName val="0"/>
              <c:showSerName val="0"/>
              <c:showPercent val="0"/>
              <c:showBubbleSize val="0"/>
            </c:dLbl>
            <c:dLbl>
              <c:idx val="8"/>
              <c:layout/>
              <c:showLegendKey val="0"/>
              <c:showVal val="1"/>
              <c:showCatName val="0"/>
              <c:showSerName val="0"/>
              <c:showPercent val="0"/>
              <c:showBubbleSize val="0"/>
            </c:dLbl>
            <c:showLegendKey val="0"/>
            <c:showVal val="0"/>
            <c:showCatName val="0"/>
            <c:showSerName val="0"/>
            <c:showPercent val="0"/>
            <c:showBubbleSize val="0"/>
          </c:dLbls>
          <c:cat>
            <c:strRef>
              <c:f>'(9)Lenses Analytics'!$A$8:$A$16</c:f>
              <c:strCache>
                <c:ptCount val="9"/>
                <c:pt idx="0">
                  <c:v>Market</c:v>
                </c:pt>
                <c:pt idx="1">
                  <c:v>People</c:v>
                </c:pt>
                <c:pt idx="2">
                  <c:v>Financial</c:v>
                </c:pt>
                <c:pt idx="3">
                  <c:v>Strategy</c:v>
                </c:pt>
                <c:pt idx="4">
                  <c:v>Operations</c:v>
                </c:pt>
                <c:pt idx="5">
                  <c:v>Execution</c:v>
                </c:pt>
                <c:pt idx="6">
                  <c:v>Expectation</c:v>
                </c:pt>
                <c:pt idx="7">
                  <c:v>Governance</c:v>
                </c:pt>
                <c:pt idx="8">
                  <c:v>Entity</c:v>
                </c:pt>
              </c:strCache>
            </c:strRef>
          </c:cat>
          <c:val>
            <c:numRef>
              <c:f>'(9)Lenses Analytics'!$B$8:$B$16</c:f>
              <c:numCache>
                <c:formatCode>0.00</c:formatCode>
                <c:ptCount val="9"/>
                <c:pt idx="0">
                  <c:v>3.6</c:v>
                </c:pt>
                <c:pt idx="1">
                  <c:v>1.53846153846154</c:v>
                </c:pt>
                <c:pt idx="2">
                  <c:v>3.0</c:v>
                </c:pt>
                <c:pt idx="3">
                  <c:v>4.153846153846154</c:v>
                </c:pt>
                <c:pt idx="4">
                  <c:v>2.692307692307692</c:v>
                </c:pt>
                <c:pt idx="5">
                  <c:v>2.933333333333333</c:v>
                </c:pt>
                <c:pt idx="6">
                  <c:v>1.4</c:v>
                </c:pt>
                <c:pt idx="7">
                  <c:v>3.6</c:v>
                </c:pt>
                <c:pt idx="8">
                  <c:v>4.666666666666667</c:v>
                </c:pt>
              </c:numCache>
            </c:numRef>
          </c:val>
        </c:ser>
        <c:dLbls>
          <c:showLegendKey val="0"/>
          <c:showVal val="0"/>
          <c:showCatName val="0"/>
          <c:showSerName val="0"/>
          <c:showPercent val="0"/>
          <c:showBubbleSize val="0"/>
        </c:dLbls>
        <c:gapWidth val="150"/>
        <c:shape val="box"/>
        <c:axId val="813718152"/>
        <c:axId val="813721032"/>
        <c:axId val="0"/>
      </c:bar3DChart>
      <c:catAx>
        <c:axId val="813718152"/>
        <c:scaling>
          <c:orientation val="minMax"/>
        </c:scaling>
        <c:delete val="0"/>
        <c:axPos val="b"/>
        <c:majorTickMark val="out"/>
        <c:minorTickMark val="none"/>
        <c:tickLblPos val="nextTo"/>
        <c:crossAx val="813721032"/>
        <c:crosses val="autoZero"/>
        <c:auto val="1"/>
        <c:lblAlgn val="ctr"/>
        <c:lblOffset val="100"/>
        <c:noMultiLvlLbl val="0"/>
      </c:catAx>
      <c:valAx>
        <c:axId val="813721032"/>
        <c:scaling>
          <c:orientation val="minMax"/>
        </c:scaling>
        <c:delete val="0"/>
        <c:axPos val="l"/>
        <c:majorGridlines/>
        <c:numFmt formatCode="0.00" sourceLinked="1"/>
        <c:majorTickMark val="out"/>
        <c:minorTickMark val="none"/>
        <c:tickLblPos val="nextTo"/>
        <c:crossAx val="813718152"/>
        <c:crosses val="autoZero"/>
        <c:crossBetween val="between"/>
      </c:valAx>
    </c:plotArea>
    <c:plotVisOnly val="1"/>
    <c:dispBlanksAs val="gap"/>
    <c:showDLblsOverMax val="0"/>
  </c:chart>
  <c:spPr>
    <a:noFill/>
    <a:ln cap="rnd">
      <a:noFill/>
      <a:round/>
    </a:ln>
    <a:effectLst>
      <a:outerShdw blurRad="50800" dist="38100" dir="2700000" sx="80000" sy="80000" algn="tl" rotWithShape="0">
        <a:srgbClr val="000000">
          <a:alpha val="43000"/>
        </a:srgbClr>
      </a:outerShdw>
    </a:effectLst>
    <a:scene3d>
      <a:camera prst="orthographicFront"/>
      <a:lightRig rig="threePt" dir="t"/>
    </a:scene3d>
    <a:sp3d prstMaterial="matte"/>
  </c:spPr>
  <c:txPr>
    <a:bodyPr/>
    <a:lstStyle/>
    <a:p>
      <a:pPr>
        <a:defRPr sz="6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25"/>
      <c:rotY val="19"/>
      <c:rAngAx val="0"/>
      <c:perspective val="30"/>
    </c:view3D>
    <c:floor>
      <c:thickness val="0"/>
    </c:floor>
    <c:sideWall>
      <c:thickness val="0"/>
    </c:sideWall>
    <c:backWall>
      <c:thickness val="0"/>
    </c:backWall>
    <c:plotArea>
      <c:layout/>
      <c:bar3DChart>
        <c:barDir val="col"/>
        <c:grouping val="clustered"/>
        <c:varyColors val="0"/>
        <c:ser>
          <c:idx val="0"/>
          <c:order val="0"/>
          <c:spPr>
            <a:gradFill flip="none" rotWithShape="1">
              <a:gsLst>
                <a:gs pos="0">
                  <a:srgbClr val="FF0000"/>
                </a:gs>
                <a:gs pos="100000">
                  <a:srgbClr val="008000"/>
                </a:gs>
                <a:gs pos="64000">
                  <a:srgbClr val="FFFF00"/>
                </a:gs>
                <a:gs pos="44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invertIfNegative val="0"/>
          <c:dPt>
            <c:idx val="0"/>
            <c:invertIfNegative val="0"/>
            <c:bubble3D val="0"/>
            <c:spPr>
              <a:gradFill flip="none" rotWithShape="1">
                <a:gsLst>
                  <a:gs pos="31000">
                    <a:srgbClr val="FF0000"/>
                  </a:gs>
                  <a:gs pos="100000">
                    <a:srgbClr val="008000"/>
                  </a:gs>
                  <a:gs pos="85000">
                    <a:srgbClr val="FFFF00"/>
                  </a:gs>
                  <a:gs pos="47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1"/>
            <c:invertIfNegative val="0"/>
            <c:bubble3D val="0"/>
            <c:spPr>
              <a:solidFill>
                <a:srgbClr val="FF0000"/>
              </a:soli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2"/>
            <c:invertIfNegative val="0"/>
            <c:bubble3D val="0"/>
            <c:spPr>
              <a:gradFill flip="none" rotWithShape="1">
                <a:gsLst>
                  <a:gs pos="38000">
                    <a:srgbClr val="FF0000"/>
                  </a:gs>
                  <a:gs pos="100000">
                    <a:srgbClr val="FFFF00"/>
                  </a:gs>
                  <a:gs pos="61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3"/>
            <c:invertIfNegative val="0"/>
            <c:bubble3D val="0"/>
            <c:spPr>
              <a:gradFill flip="none" rotWithShape="1">
                <a:gsLst>
                  <a:gs pos="25000">
                    <a:srgbClr val="FF0000"/>
                  </a:gs>
                  <a:gs pos="88000">
                    <a:srgbClr val="008000"/>
                  </a:gs>
                  <a:gs pos="74000">
                    <a:srgbClr val="FFFF00"/>
                  </a:gs>
                  <a:gs pos="44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4"/>
            <c:invertIfNegative val="0"/>
            <c:bubble3D val="0"/>
            <c:spPr>
              <a:gradFill flip="none" rotWithShape="1">
                <a:gsLst>
                  <a:gs pos="41000">
                    <a:srgbClr val="FF0000"/>
                  </a:gs>
                  <a:gs pos="99000">
                    <a:srgbClr val="FFFF00"/>
                  </a:gs>
                  <a:gs pos="66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5"/>
            <c:invertIfNegative val="0"/>
            <c:bubble3D val="0"/>
            <c:spPr>
              <a:gradFill flip="none" rotWithShape="1">
                <a:gsLst>
                  <a:gs pos="42000">
                    <a:srgbClr val="FF0000"/>
                  </a:gs>
                  <a:gs pos="100000">
                    <a:srgbClr val="FFFF00"/>
                  </a:gs>
                  <a:gs pos="60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6"/>
            <c:invertIfNegative val="0"/>
            <c:bubble3D val="0"/>
            <c:spPr>
              <a:solidFill>
                <a:srgbClr val="FF0000"/>
              </a:soli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7"/>
            <c:invertIfNegative val="0"/>
            <c:bubble3D val="0"/>
            <c:spPr>
              <a:gradFill flip="none" rotWithShape="1">
                <a:gsLst>
                  <a:gs pos="24000">
                    <a:srgbClr val="FF0000"/>
                  </a:gs>
                  <a:gs pos="97000">
                    <a:srgbClr val="008000"/>
                  </a:gs>
                  <a:gs pos="79000">
                    <a:srgbClr val="FFFF00"/>
                  </a:gs>
                  <a:gs pos="47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8"/>
            <c:invertIfNegative val="0"/>
            <c:bubble3D val="0"/>
            <c:spPr>
              <a:gradFill flip="none" rotWithShape="1">
                <a:gsLst>
                  <a:gs pos="18000">
                    <a:srgbClr val="FF0000"/>
                  </a:gs>
                  <a:gs pos="74000">
                    <a:srgbClr val="008000"/>
                  </a:gs>
                  <a:gs pos="60000">
                    <a:srgbClr val="FFFF00"/>
                  </a:gs>
                  <a:gs pos="40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Lbls>
            <c:dLbl>
              <c:idx val="0"/>
              <c:layout/>
              <c:showLegendKey val="0"/>
              <c:showVal val="1"/>
              <c:showCatName val="0"/>
              <c:showSerName val="0"/>
              <c:showPercent val="0"/>
              <c:showBubbleSize val="0"/>
            </c:dLbl>
            <c:dLbl>
              <c:idx val="1"/>
              <c:layout/>
              <c:showLegendKey val="0"/>
              <c:showVal val="1"/>
              <c:showCatName val="0"/>
              <c:showSerName val="0"/>
              <c:showPercent val="0"/>
              <c:showBubbleSize val="0"/>
            </c:dLbl>
            <c:dLbl>
              <c:idx val="2"/>
              <c:layout/>
              <c:showLegendKey val="0"/>
              <c:showVal val="1"/>
              <c:showCatName val="0"/>
              <c:showSerName val="0"/>
              <c:showPercent val="0"/>
              <c:showBubbleSize val="0"/>
            </c:dLbl>
            <c:dLbl>
              <c:idx val="3"/>
              <c:layout/>
              <c:showLegendKey val="0"/>
              <c:showVal val="1"/>
              <c:showCatName val="0"/>
              <c:showSerName val="0"/>
              <c:showPercent val="0"/>
              <c:showBubbleSize val="0"/>
            </c:dLbl>
            <c:dLbl>
              <c:idx val="4"/>
              <c:layout/>
              <c:showLegendKey val="0"/>
              <c:showVal val="1"/>
              <c:showCatName val="0"/>
              <c:showSerName val="0"/>
              <c:showPercent val="0"/>
              <c:showBubbleSize val="0"/>
            </c:dLbl>
            <c:dLbl>
              <c:idx val="5"/>
              <c:layout/>
              <c:showLegendKey val="0"/>
              <c:showVal val="1"/>
              <c:showCatName val="0"/>
              <c:showSerName val="0"/>
              <c:showPercent val="0"/>
              <c:showBubbleSize val="0"/>
            </c:dLbl>
            <c:dLbl>
              <c:idx val="6"/>
              <c:layout/>
              <c:showLegendKey val="0"/>
              <c:showVal val="1"/>
              <c:showCatName val="0"/>
              <c:showSerName val="0"/>
              <c:showPercent val="0"/>
              <c:showBubbleSize val="0"/>
            </c:dLbl>
            <c:dLbl>
              <c:idx val="7"/>
              <c:layout/>
              <c:showLegendKey val="0"/>
              <c:showVal val="1"/>
              <c:showCatName val="0"/>
              <c:showSerName val="0"/>
              <c:showPercent val="0"/>
              <c:showBubbleSize val="0"/>
            </c:dLbl>
            <c:dLbl>
              <c:idx val="8"/>
              <c:layout/>
              <c:showLegendKey val="0"/>
              <c:showVal val="1"/>
              <c:showCatName val="0"/>
              <c:showSerName val="0"/>
              <c:showPercent val="0"/>
              <c:showBubbleSize val="0"/>
            </c:dLbl>
            <c:showLegendKey val="0"/>
            <c:showVal val="0"/>
            <c:showCatName val="0"/>
            <c:showSerName val="0"/>
            <c:showPercent val="0"/>
            <c:showBubbleSize val="0"/>
          </c:dLbls>
          <c:cat>
            <c:strRef>
              <c:f>'(9)Lenses Analytics'!$A$8:$A$16</c:f>
              <c:strCache>
                <c:ptCount val="9"/>
                <c:pt idx="0">
                  <c:v>Market</c:v>
                </c:pt>
                <c:pt idx="1">
                  <c:v>People</c:v>
                </c:pt>
                <c:pt idx="2">
                  <c:v>Financial</c:v>
                </c:pt>
                <c:pt idx="3">
                  <c:v>Strategy</c:v>
                </c:pt>
                <c:pt idx="4">
                  <c:v>Operations</c:v>
                </c:pt>
                <c:pt idx="5">
                  <c:v>Execution</c:v>
                </c:pt>
                <c:pt idx="6">
                  <c:v>Expectation</c:v>
                </c:pt>
                <c:pt idx="7">
                  <c:v>Governance</c:v>
                </c:pt>
                <c:pt idx="8">
                  <c:v>Entity</c:v>
                </c:pt>
              </c:strCache>
            </c:strRef>
          </c:cat>
          <c:val>
            <c:numRef>
              <c:f>'(9)Lenses Analytics'!$B$8:$B$16</c:f>
              <c:numCache>
                <c:formatCode>0.00</c:formatCode>
                <c:ptCount val="9"/>
                <c:pt idx="0">
                  <c:v>3.6</c:v>
                </c:pt>
                <c:pt idx="1">
                  <c:v>1.53846153846154</c:v>
                </c:pt>
                <c:pt idx="2">
                  <c:v>3.0</c:v>
                </c:pt>
                <c:pt idx="3">
                  <c:v>4.153846153846154</c:v>
                </c:pt>
                <c:pt idx="4">
                  <c:v>2.692307692307692</c:v>
                </c:pt>
                <c:pt idx="5">
                  <c:v>2.933333333333333</c:v>
                </c:pt>
                <c:pt idx="6">
                  <c:v>1.4</c:v>
                </c:pt>
                <c:pt idx="7">
                  <c:v>3.6</c:v>
                </c:pt>
                <c:pt idx="8">
                  <c:v>4.666666666666667</c:v>
                </c:pt>
              </c:numCache>
            </c:numRef>
          </c:val>
        </c:ser>
        <c:dLbls>
          <c:showLegendKey val="0"/>
          <c:showVal val="0"/>
          <c:showCatName val="0"/>
          <c:showSerName val="0"/>
          <c:showPercent val="0"/>
          <c:showBubbleSize val="0"/>
        </c:dLbls>
        <c:gapWidth val="150"/>
        <c:shape val="box"/>
        <c:axId val="1036549800"/>
        <c:axId val="1038399976"/>
        <c:axId val="0"/>
      </c:bar3DChart>
      <c:catAx>
        <c:axId val="1036549800"/>
        <c:scaling>
          <c:orientation val="minMax"/>
        </c:scaling>
        <c:delete val="0"/>
        <c:axPos val="b"/>
        <c:majorTickMark val="out"/>
        <c:minorTickMark val="none"/>
        <c:tickLblPos val="nextTo"/>
        <c:crossAx val="1038399976"/>
        <c:crosses val="autoZero"/>
        <c:auto val="1"/>
        <c:lblAlgn val="ctr"/>
        <c:lblOffset val="100"/>
        <c:noMultiLvlLbl val="0"/>
      </c:catAx>
      <c:valAx>
        <c:axId val="1038399976"/>
        <c:scaling>
          <c:orientation val="minMax"/>
        </c:scaling>
        <c:delete val="0"/>
        <c:axPos val="l"/>
        <c:majorGridlines/>
        <c:numFmt formatCode="0.00" sourceLinked="1"/>
        <c:majorTickMark val="out"/>
        <c:minorTickMark val="none"/>
        <c:tickLblPos val="nextTo"/>
        <c:crossAx val="1036549800"/>
        <c:crosses val="autoZero"/>
        <c:crossBetween val="between"/>
      </c:valAx>
    </c:plotArea>
    <c:plotVisOnly val="1"/>
    <c:dispBlanksAs val="gap"/>
    <c:showDLblsOverMax val="0"/>
  </c:chart>
  <c:spPr>
    <a:noFill/>
    <a:ln cap="rnd">
      <a:noFill/>
      <a:round/>
    </a:ln>
    <a:effectLst>
      <a:outerShdw blurRad="50800" dist="38100" dir="2700000" sx="80000" sy="80000" algn="tl" rotWithShape="0">
        <a:srgbClr val="000000">
          <a:alpha val="43000"/>
        </a:srgbClr>
      </a:outerShdw>
    </a:effectLst>
    <a:scene3d>
      <a:camera prst="orthographicFront"/>
      <a:lightRig rig="threePt" dir="t"/>
    </a:scene3d>
    <a:sp3d prstMaterial="matte"/>
  </c:spPr>
  <c:txPr>
    <a:bodyPr/>
    <a:lstStyle/>
    <a:p>
      <a:pPr>
        <a:defRPr sz="6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25"/>
      <c:rotY val="19"/>
      <c:rAngAx val="0"/>
      <c:perspective val="30"/>
    </c:view3D>
    <c:floor>
      <c:thickness val="0"/>
    </c:floor>
    <c:sideWall>
      <c:thickness val="0"/>
    </c:sideWall>
    <c:backWall>
      <c:thickness val="0"/>
    </c:backWall>
    <c:plotArea>
      <c:layout/>
      <c:bar3DChart>
        <c:barDir val="col"/>
        <c:grouping val="clustered"/>
        <c:varyColors val="0"/>
        <c:ser>
          <c:idx val="1"/>
          <c:order val="1"/>
          <c:tx>
            <c:strRef>
              <c:f>Sheet1!$B$1</c:f>
            </c:strRef>
          </c:tx>
          <c:sp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c:spPr>
          <c:invertIfNegative val="0"/>
          <c:cat>
            <c:multiLvlStrRef>
              <c:f>Sheet1!$A$2:$A$10</c:f>
            </c:multiLvlStrRef>
          </c:cat>
          <c:val>
            <c:numRef>
              <c:f>Sheet1!$B$2:$B$10</c:f>
            </c:numRef>
          </c:val>
        </c:ser>
        <c:ser>
          <c:idx val="0"/>
          <c:order val="0"/>
          <c:spPr>
            <a:gradFill flip="none" rotWithShape="1">
              <a:gsLst>
                <a:gs pos="0">
                  <a:srgbClr val="FF0000"/>
                </a:gs>
                <a:gs pos="100000">
                  <a:srgbClr val="008000"/>
                </a:gs>
                <a:gs pos="64000">
                  <a:srgbClr val="FFFF00"/>
                </a:gs>
                <a:gs pos="44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invertIfNegative val="0"/>
          <c:dPt>
            <c:idx val="0"/>
            <c:invertIfNegative val="0"/>
            <c:bubble3D val="0"/>
            <c:spPr>
              <a:gradFill flip="none" rotWithShape="1">
                <a:gsLst>
                  <a:gs pos="31000">
                    <a:srgbClr val="FF0000"/>
                  </a:gs>
                  <a:gs pos="100000">
                    <a:srgbClr val="008000"/>
                  </a:gs>
                  <a:gs pos="85000">
                    <a:srgbClr val="FFFF00"/>
                  </a:gs>
                  <a:gs pos="47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dPt>
          <c:dPt>
            <c:idx val="1"/>
            <c:invertIfNegative val="0"/>
            <c:bubble3D val="0"/>
            <c:spPr>
              <a:solidFill>
                <a:srgbClr val="FF0000"/>
              </a:solidFill>
              <a:effectLst>
                <a:outerShdw blurRad="44450" dist="304800" dir="2460000" sx="139000" sy="139000" algn="tl" rotWithShape="0">
                  <a:srgbClr val="000000">
                    <a:alpha val="27000"/>
                  </a:srgbClr>
                </a:outerShdw>
              </a:effectLst>
              <a:scene3d>
                <a:camera prst="orthographicFront"/>
                <a:lightRig rig="threePt" dir="t"/>
              </a:scene3d>
              <a:sp3d/>
            </c:spPr>
          </c:dPt>
          <c:dPt>
            <c:idx val="2"/>
            <c:invertIfNegative val="0"/>
            <c:bubble3D val="0"/>
            <c:spPr>
              <a:gradFill flip="none" rotWithShape="1">
                <a:gsLst>
                  <a:gs pos="38000">
                    <a:srgbClr val="FF0000"/>
                  </a:gs>
                  <a:gs pos="100000">
                    <a:srgbClr val="FFFF00"/>
                  </a:gs>
                  <a:gs pos="61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dPt>
          <c:dPt>
            <c:idx val="3"/>
            <c:invertIfNegative val="0"/>
            <c:bubble3D val="0"/>
            <c:spPr>
              <a:gradFill flip="none" rotWithShape="1">
                <a:gsLst>
                  <a:gs pos="25000">
                    <a:srgbClr val="FF0000"/>
                  </a:gs>
                  <a:gs pos="88000">
                    <a:srgbClr val="008000"/>
                  </a:gs>
                  <a:gs pos="74000">
                    <a:srgbClr val="FFFF00"/>
                  </a:gs>
                  <a:gs pos="44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dPt>
          <c:dPt>
            <c:idx val="4"/>
            <c:invertIfNegative val="0"/>
            <c:bubble3D val="0"/>
            <c:spPr>
              <a:gradFill flip="none" rotWithShape="1">
                <a:gsLst>
                  <a:gs pos="41000">
                    <a:srgbClr val="FF0000"/>
                  </a:gs>
                  <a:gs pos="99000">
                    <a:srgbClr val="FFFF00"/>
                  </a:gs>
                  <a:gs pos="66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dPt>
          <c:dPt>
            <c:idx val="5"/>
            <c:invertIfNegative val="0"/>
            <c:bubble3D val="0"/>
            <c:spPr>
              <a:gradFill flip="none" rotWithShape="1">
                <a:gsLst>
                  <a:gs pos="42000">
                    <a:srgbClr val="FF0000"/>
                  </a:gs>
                  <a:gs pos="100000">
                    <a:srgbClr val="FFFF00"/>
                  </a:gs>
                  <a:gs pos="60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dPt>
          <c:dPt>
            <c:idx val="6"/>
            <c:invertIfNegative val="0"/>
            <c:bubble3D val="0"/>
            <c:spPr>
              <a:solidFill>
                <a:srgbClr val="FF0000"/>
              </a:solidFill>
              <a:effectLst>
                <a:outerShdw blurRad="44450" dist="304800" dir="2460000" sx="139000" sy="139000" algn="tl" rotWithShape="0">
                  <a:srgbClr val="000000">
                    <a:alpha val="27000"/>
                  </a:srgbClr>
                </a:outerShdw>
              </a:effectLst>
              <a:scene3d>
                <a:camera prst="orthographicFront"/>
                <a:lightRig rig="threePt" dir="t"/>
              </a:scene3d>
              <a:sp3d/>
            </c:spPr>
          </c:dPt>
          <c:dPt>
            <c:idx val="7"/>
            <c:invertIfNegative val="0"/>
            <c:bubble3D val="0"/>
            <c:spPr>
              <a:gradFill flip="none" rotWithShape="1">
                <a:gsLst>
                  <a:gs pos="24000">
                    <a:srgbClr val="FF0000"/>
                  </a:gs>
                  <a:gs pos="97000">
                    <a:srgbClr val="008000"/>
                  </a:gs>
                  <a:gs pos="79000">
                    <a:srgbClr val="FFFF00"/>
                  </a:gs>
                  <a:gs pos="47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dPt>
          <c:dPt>
            <c:idx val="8"/>
            <c:invertIfNegative val="0"/>
            <c:bubble3D val="0"/>
            <c:spPr>
              <a:gradFill flip="none" rotWithShape="1">
                <a:gsLst>
                  <a:gs pos="18000">
                    <a:srgbClr val="FF0000"/>
                  </a:gs>
                  <a:gs pos="74000">
                    <a:srgbClr val="008000"/>
                  </a:gs>
                  <a:gs pos="60000">
                    <a:srgbClr val="FFFF00"/>
                  </a:gs>
                  <a:gs pos="40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dPt>
          <c:dLbls>
            <c:dLbl>
              <c:idx val="0"/>
              <c:layout/>
              <c:showLegendKey val="0"/>
              <c:showVal val="1"/>
              <c:showCatName val="0"/>
              <c:showSerName val="0"/>
              <c:showPercent val="0"/>
              <c:showBubbleSize val="0"/>
            </c:dLbl>
            <c:dLbl>
              <c:idx val="1"/>
              <c:layout/>
              <c:showLegendKey val="0"/>
              <c:showVal val="1"/>
              <c:showCatName val="0"/>
              <c:showSerName val="0"/>
              <c:showPercent val="0"/>
              <c:showBubbleSize val="0"/>
            </c:dLbl>
            <c:dLbl>
              <c:idx val="2"/>
              <c:layout/>
              <c:showLegendKey val="0"/>
              <c:showVal val="1"/>
              <c:showCatName val="0"/>
              <c:showSerName val="0"/>
              <c:showPercent val="0"/>
              <c:showBubbleSize val="0"/>
            </c:dLbl>
            <c:dLbl>
              <c:idx val="3"/>
              <c:layout/>
              <c:showLegendKey val="0"/>
              <c:showVal val="1"/>
              <c:showCatName val="0"/>
              <c:showSerName val="0"/>
              <c:showPercent val="0"/>
              <c:showBubbleSize val="0"/>
            </c:dLbl>
            <c:dLbl>
              <c:idx val="4"/>
              <c:layout/>
              <c:showLegendKey val="0"/>
              <c:showVal val="1"/>
              <c:showCatName val="0"/>
              <c:showSerName val="0"/>
              <c:showPercent val="0"/>
              <c:showBubbleSize val="0"/>
            </c:dLbl>
            <c:dLbl>
              <c:idx val="5"/>
              <c:layout/>
              <c:showLegendKey val="0"/>
              <c:showVal val="1"/>
              <c:showCatName val="0"/>
              <c:showSerName val="0"/>
              <c:showPercent val="0"/>
              <c:showBubbleSize val="0"/>
            </c:dLbl>
            <c:dLbl>
              <c:idx val="6"/>
              <c:layout/>
              <c:showLegendKey val="0"/>
              <c:showVal val="1"/>
              <c:showCatName val="0"/>
              <c:showSerName val="0"/>
              <c:showPercent val="0"/>
              <c:showBubbleSize val="0"/>
            </c:dLbl>
            <c:dLbl>
              <c:idx val="7"/>
              <c:layout/>
              <c:showLegendKey val="0"/>
              <c:showVal val="1"/>
              <c:showCatName val="0"/>
              <c:showSerName val="0"/>
              <c:showPercent val="0"/>
              <c:showBubbleSize val="0"/>
            </c:dLbl>
            <c:dLbl>
              <c:idx val="8"/>
              <c:layout/>
              <c:showLegendKey val="0"/>
              <c:showVal val="1"/>
              <c:showCatName val="0"/>
              <c:showSerName val="0"/>
              <c:showPercent val="0"/>
              <c:showBubbleSize val="0"/>
            </c:dLbl>
            <c:showLegendKey val="0"/>
            <c:showVal val="0"/>
            <c:showCatName val="0"/>
            <c:showSerName val="0"/>
            <c:showPercent val="0"/>
            <c:showBubbleSize val="0"/>
          </c:dLbls>
          <c:cat>
            <c:strRef>
              <c:f>'(9)Lenses Analytics'!$A$8:$A$16</c:f>
              <c:strCache>
                <c:ptCount val="9"/>
                <c:pt idx="0">
                  <c:v>Market</c:v>
                </c:pt>
                <c:pt idx="1">
                  <c:v>People</c:v>
                </c:pt>
                <c:pt idx="2">
                  <c:v>Financial</c:v>
                </c:pt>
                <c:pt idx="3">
                  <c:v>Strategy</c:v>
                </c:pt>
                <c:pt idx="4">
                  <c:v>Operations</c:v>
                </c:pt>
                <c:pt idx="5">
                  <c:v>Execution</c:v>
                </c:pt>
                <c:pt idx="6">
                  <c:v>Expectation</c:v>
                </c:pt>
                <c:pt idx="7">
                  <c:v>Governance</c:v>
                </c:pt>
                <c:pt idx="8">
                  <c:v>Entity</c:v>
                </c:pt>
              </c:strCache>
            </c:strRef>
          </c:cat>
          <c:val>
            <c:numRef>
              <c:f>'(9)Lenses Analytics'!$B$8:$B$16</c:f>
              <c:numCache>
                <c:formatCode>0.00</c:formatCode>
                <c:ptCount val="9"/>
                <c:pt idx="0">
                  <c:v>3.6</c:v>
                </c:pt>
                <c:pt idx="1">
                  <c:v>1.53846153846154</c:v>
                </c:pt>
                <c:pt idx="2">
                  <c:v>3.0</c:v>
                </c:pt>
                <c:pt idx="3">
                  <c:v>4.153846153846154</c:v>
                </c:pt>
                <c:pt idx="4">
                  <c:v>2.692307692307692</c:v>
                </c:pt>
                <c:pt idx="5">
                  <c:v>2.933333333333333</c:v>
                </c:pt>
                <c:pt idx="6">
                  <c:v>1.4</c:v>
                </c:pt>
                <c:pt idx="7">
                  <c:v>3.6</c:v>
                </c:pt>
                <c:pt idx="8">
                  <c:v>4.666666666666667</c:v>
                </c:pt>
              </c:numCache>
            </c:numRef>
          </c:val>
        </c:ser>
        <c:dLbls>
          <c:showLegendKey val="0"/>
          <c:showVal val="0"/>
          <c:showCatName val="0"/>
          <c:showSerName val="0"/>
          <c:showPercent val="0"/>
          <c:showBubbleSize val="0"/>
        </c:dLbls>
        <c:gapWidth val="125"/>
        <c:gapDepth val="200"/>
        <c:shape val="cylinder"/>
        <c:axId val="667623912"/>
        <c:axId val="667626824"/>
        <c:axId val="0"/>
      </c:bar3DChart>
      <c:catAx>
        <c:axId val="667623912"/>
        <c:scaling>
          <c:orientation val="minMax"/>
        </c:scaling>
        <c:delete val="0"/>
        <c:axPos val="b"/>
        <c:majorTickMark val="out"/>
        <c:minorTickMark val="none"/>
        <c:tickLblPos val="nextTo"/>
        <c:txPr>
          <a:bodyPr/>
          <a:lstStyle/>
          <a:p>
            <a:pPr>
              <a:defRPr sz="800"/>
            </a:pPr>
            <a:endParaRPr lang="en-US"/>
          </a:p>
        </c:txPr>
        <c:crossAx val="667626824"/>
        <c:crosses val="autoZero"/>
        <c:auto val="1"/>
        <c:lblAlgn val="ctr"/>
        <c:lblOffset val="100"/>
        <c:noMultiLvlLbl val="0"/>
      </c:catAx>
      <c:valAx>
        <c:axId val="667626824"/>
        <c:scaling>
          <c:orientation val="minMax"/>
        </c:scaling>
        <c:delete val="0"/>
        <c:axPos val="l"/>
        <c:majorGridlines/>
        <c:numFmt formatCode="0.00" sourceLinked="1"/>
        <c:majorTickMark val="out"/>
        <c:minorTickMark val="none"/>
        <c:tickLblPos val="nextTo"/>
        <c:txPr>
          <a:bodyPr/>
          <a:lstStyle/>
          <a:p>
            <a:pPr>
              <a:defRPr sz="800"/>
            </a:pPr>
            <a:endParaRPr lang="en-US"/>
          </a:p>
        </c:txPr>
        <c:crossAx val="667623912"/>
        <c:crosses val="autoZero"/>
        <c:crossBetween val="between"/>
      </c:valAx>
    </c:plotArea>
    <c:plotVisOnly val="1"/>
    <c:dispBlanksAs val="gap"/>
    <c:showDLblsOverMax val="0"/>
  </c:chart>
  <c:spPr>
    <a:noFill/>
    <a:effectLst>
      <a:outerShdw blurRad="50800" dist="38100" dir="2700000" sx="80000" sy="80000" algn="tl" rotWithShape="0">
        <a:srgbClr val="000000">
          <a:alpha val="43000"/>
        </a:srgbClr>
      </a:outerShdw>
    </a:effectLst>
    <a:scene3d>
      <a:camera prst="orthographicFront"/>
      <a:lightRig rig="threePt" dir="t"/>
    </a:scene3d>
    <a:sp3d prstMaterial="matte"/>
  </c:spPr>
  <c:txPr>
    <a:bodyPr/>
    <a:lstStyle/>
    <a:p>
      <a:pPr>
        <a:defRPr sz="10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25"/>
      <c:rotY val="19"/>
      <c:rAngAx val="0"/>
      <c:perspective val="30"/>
    </c:view3D>
    <c:floor>
      <c:thickness val="0"/>
    </c:floor>
    <c:sideWall>
      <c:thickness val="0"/>
    </c:sideWall>
    <c:backWall>
      <c:thickness val="0"/>
    </c:backWall>
    <c:plotArea>
      <c:layout/>
      <c:bar3DChart>
        <c:barDir val="col"/>
        <c:grouping val="clustered"/>
        <c:varyColors val="0"/>
        <c:ser>
          <c:idx val="1"/>
          <c:order val="1"/>
          <c:tx>
            <c:strRef>
              <c:f>Sheet1!$B$1</c:f>
            </c:strRef>
          </c:tx>
          <c:sp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c:spPr>
          <c:invertIfNegative val="0"/>
          <c:cat>
            <c:multiLvlStrRef>
              <c:f>Sheet1!$A$2:$A$10</c:f>
            </c:multiLvlStrRef>
          </c:cat>
          <c:val>
            <c:numRef>
              <c:f>Sheet1!$B$2:$B$10</c:f>
            </c:numRef>
          </c:val>
        </c:ser>
        <c:ser>
          <c:idx val="0"/>
          <c:order val="0"/>
          <c:spPr>
            <a:gradFill flip="none" rotWithShape="1">
              <a:gsLst>
                <a:gs pos="0">
                  <a:srgbClr val="FF0000"/>
                </a:gs>
                <a:gs pos="100000">
                  <a:srgbClr val="008000"/>
                </a:gs>
                <a:gs pos="64000">
                  <a:srgbClr val="FFFF00"/>
                </a:gs>
                <a:gs pos="44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invertIfNegative val="0"/>
          <c:dPt>
            <c:idx val="0"/>
            <c:invertIfNegative val="0"/>
            <c:bubble3D val="0"/>
            <c:spPr>
              <a:gradFill flip="none" rotWithShape="1">
                <a:gsLst>
                  <a:gs pos="31000">
                    <a:srgbClr val="FF0000"/>
                  </a:gs>
                  <a:gs pos="100000">
                    <a:srgbClr val="008000"/>
                  </a:gs>
                  <a:gs pos="85000">
                    <a:srgbClr val="FFFF00"/>
                  </a:gs>
                  <a:gs pos="47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dPt>
          <c:dPt>
            <c:idx val="1"/>
            <c:invertIfNegative val="0"/>
            <c:bubble3D val="0"/>
            <c:spPr>
              <a:solidFill>
                <a:srgbClr val="FF0000"/>
              </a:solidFill>
              <a:effectLst>
                <a:outerShdw blurRad="44450" dist="304800" dir="2460000" sx="139000" sy="139000" algn="tl" rotWithShape="0">
                  <a:srgbClr val="000000">
                    <a:alpha val="27000"/>
                  </a:srgbClr>
                </a:outerShdw>
              </a:effectLst>
              <a:scene3d>
                <a:camera prst="orthographicFront"/>
                <a:lightRig rig="threePt" dir="t"/>
              </a:scene3d>
              <a:sp3d/>
            </c:spPr>
          </c:dPt>
          <c:dPt>
            <c:idx val="2"/>
            <c:invertIfNegative val="0"/>
            <c:bubble3D val="0"/>
            <c:spPr>
              <a:gradFill flip="none" rotWithShape="1">
                <a:gsLst>
                  <a:gs pos="38000">
                    <a:srgbClr val="FF0000"/>
                  </a:gs>
                  <a:gs pos="100000">
                    <a:srgbClr val="FFFF00"/>
                  </a:gs>
                  <a:gs pos="61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dPt>
          <c:dPt>
            <c:idx val="3"/>
            <c:invertIfNegative val="0"/>
            <c:bubble3D val="0"/>
            <c:spPr>
              <a:gradFill flip="none" rotWithShape="1">
                <a:gsLst>
                  <a:gs pos="25000">
                    <a:srgbClr val="FF0000"/>
                  </a:gs>
                  <a:gs pos="88000">
                    <a:srgbClr val="008000"/>
                  </a:gs>
                  <a:gs pos="74000">
                    <a:srgbClr val="FFFF00"/>
                  </a:gs>
                  <a:gs pos="44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dPt>
          <c:dPt>
            <c:idx val="4"/>
            <c:invertIfNegative val="0"/>
            <c:bubble3D val="0"/>
            <c:spPr>
              <a:gradFill flip="none" rotWithShape="1">
                <a:gsLst>
                  <a:gs pos="41000">
                    <a:srgbClr val="FF0000"/>
                  </a:gs>
                  <a:gs pos="99000">
                    <a:srgbClr val="FFFF00"/>
                  </a:gs>
                  <a:gs pos="66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dPt>
          <c:dPt>
            <c:idx val="5"/>
            <c:invertIfNegative val="0"/>
            <c:bubble3D val="0"/>
            <c:spPr>
              <a:gradFill flip="none" rotWithShape="1">
                <a:gsLst>
                  <a:gs pos="42000">
                    <a:srgbClr val="FF0000"/>
                  </a:gs>
                  <a:gs pos="100000">
                    <a:srgbClr val="FFFF00"/>
                  </a:gs>
                  <a:gs pos="60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dPt>
          <c:dPt>
            <c:idx val="6"/>
            <c:invertIfNegative val="0"/>
            <c:bubble3D val="0"/>
            <c:spPr>
              <a:solidFill>
                <a:srgbClr val="FF0000"/>
              </a:solidFill>
              <a:effectLst>
                <a:outerShdw blurRad="44450" dist="304800" dir="2460000" sx="139000" sy="139000" algn="tl" rotWithShape="0">
                  <a:srgbClr val="000000">
                    <a:alpha val="27000"/>
                  </a:srgbClr>
                </a:outerShdw>
              </a:effectLst>
              <a:scene3d>
                <a:camera prst="orthographicFront"/>
                <a:lightRig rig="threePt" dir="t"/>
              </a:scene3d>
              <a:sp3d/>
            </c:spPr>
          </c:dPt>
          <c:dPt>
            <c:idx val="7"/>
            <c:invertIfNegative val="0"/>
            <c:bubble3D val="0"/>
            <c:spPr>
              <a:gradFill flip="none" rotWithShape="1">
                <a:gsLst>
                  <a:gs pos="24000">
                    <a:srgbClr val="FF0000"/>
                  </a:gs>
                  <a:gs pos="97000">
                    <a:srgbClr val="008000"/>
                  </a:gs>
                  <a:gs pos="79000">
                    <a:srgbClr val="FFFF00"/>
                  </a:gs>
                  <a:gs pos="47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dPt>
          <c:dPt>
            <c:idx val="8"/>
            <c:invertIfNegative val="0"/>
            <c:bubble3D val="0"/>
            <c:spPr>
              <a:gradFill flip="none" rotWithShape="1">
                <a:gsLst>
                  <a:gs pos="18000">
                    <a:srgbClr val="FF0000"/>
                  </a:gs>
                  <a:gs pos="74000">
                    <a:srgbClr val="008000"/>
                  </a:gs>
                  <a:gs pos="60000">
                    <a:srgbClr val="FFFF00"/>
                  </a:gs>
                  <a:gs pos="40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dPt>
          <c:dLbls>
            <c:dLbl>
              <c:idx val="0"/>
              <c:layout/>
              <c:showLegendKey val="0"/>
              <c:showVal val="1"/>
              <c:showCatName val="0"/>
              <c:showSerName val="0"/>
              <c:showPercent val="0"/>
              <c:showBubbleSize val="0"/>
            </c:dLbl>
            <c:dLbl>
              <c:idx val="1"/>
              <c:layout/>
              <c:showLegendKey val="0"/>
              <c:showVal val="1"/>
              <c:showCatName val="0"/>
              <c:showSerName val="0"/>
              <c:showPercent val="0"/>
              <c:showBubbleSize val="0"/>
            </c:dLbl>
            <c:dLbl>
              <c:idx val="2"/>
              <c:layout/>
              <c:showLegendKey val="0"/>
              <c:showVal val="1"/>
              <c:showCatName val="0"/>
              <c:showSerName val="0"/>
              <c:showPercent val="0"/>
              <c:showBubbleSize val="0"/>
            </c:dLbl>
            <c:dLbl>
              <c:idx val="3"/>
              <c:layout/>
              <c:showLegendKey val="0"/>
              <c:showVal val="1"/>
              <c:showCatName val="0"/>
              <c:showSerName val="0"/>
              <c:showPercent val="0"/>
              <c:showBubbleSize val="0"/>
            </c:dLbl>
            <c:dLbl>
              <c:idx val="4"/>
              <c:layout/>
              <c:showLegendKey val="0"/>
              <c:showVal val="1"/>
              <c:showCatName val="0"/>
              <c:showSerName val="0"/>
              <c:showPercent val="0"/>
              <c:showBubbleSize val="0"/>
            </c:dLbl>
            <c:dLbl>
              <c:idx val="5"/>
              <c:layout/>
              <c:showLegendKey val="0"/>
              <c:showVal val="1"/>
              <c:showCatName val="0"/>
              <c:showSerName val="0"/>
              <c:showPercent val="0"/>
              <c:showBubbleSize val="0"/>
            </c:dLbl>
            <c:dLbl>
              <c:idx val="6"/>
              <c:layout/>
              <c:showLegendKey val="0"/>
              <c:showVal val="1"/>
              <c:showCatName val="0"/>
              <c:showSerName val="0"/>
              <c:showPercent val="0"/>
              <c:showBubbleSize val="0"/>
            </c:dLbl>
            <c:dLbl>
              <c:idx val="7"/>
              <c:layout/>
              <c:showLegendKey val="0"/>
              <c:showVal val="1"/>
              <c:showCatName val="0"/>
              <c:showSerName val="0"/>
              <c:showPercent val="0"/>
              <c:showBubbleSize val="0"/>
            </c:dLbl>
            <c:dLbl>
              <c:idx val="8"/>
              <c:layout/>
              <c:spPr/>
              <c:txPr>
                <a:bodyPr/>
                <a:lstStyle/>
                <a:p>
                  <a:pPr>
                    <a:defRPr sz="600"/>
                  </a:pPr>
                  <a:endParaRPr lang="en-US"/>
                </a:p>
              </c:txPr>
              <c:showLegendKey val="0"/>
              <c:showVal val="1"/>
              <c:showCatName val="0"/>
              <c:showSerName val="0"/>
              <c:showPercent val="0"/>
              <c:showBubbleSize val="0"/>
            </c:dLbl>
            <c:txPr>
              <a:bodyPr/>
              <a:lstStyle/>
              <a:p>
                <a:pPr>
                  <a:defRPr sz="700"/>
                </a:pPr>
                <a:endParaRPr lang="en-US"/>
              </a:p>
            </c:txPr>
            <c:showLegendKey val="0"/>
            <c:showVal val="0"/>
            <c:showCatName val="0"/>
            <c:showSerName val="0"/>
            <c:showPercent val="0"/>
            <c:showBubbleSize val="0"/>
          </c:dLbls>
          <c:cat>
            <c:strRef>
              <c:f>'(9)Lenses Analytics'!$A$8:$A$16</c:f>
              <c:strCache>
                <c:ptCount val="9"/>
                <c:pt idx="0">
                  <c:v>Market</c:v>
                </c:pt>
                <c:pt idx="1">
                  <c:v>People</c:v>
                </c:pt>
                <c:pt idx="2">
                  <c:v>Financial</c:v>
                </c:pt>
                <c:pt idx="3">
                  <c:v>Strategy</c:v>
                </c:pt>
                <c:pt idx="4">
                  <c:v>Operations</c:v>
                </c:pt>
                <c:pt idx="5">
                  <c:v>Execution</c:v>
                </c:pt>
                <c:pt idx="6">
                  <c:v>Expectation</c:v>
                </c:pt>
                <c:pt idx="7">
                  <c:v>Governance</c:v>
                </c:pt>
                <c:pt idx="8">
                  <c:v>Entity</c:v>
                </c:pt>
              </c:strCache>
            </c:strRef>
          </c:cat>
          <c:val>
            <c:numRef>
              <c:f>'(9)Lenses Analytics'!$B$8:$B$16</c:f>
              <c:numCache>
                <c:formatCode>0.00</c:formatCode>
                <c:ptCount val="9"/>
                <c:pt idx="0">
                  <c:v>3.6</c:v>
                </c:pt>
                <c:pt idx="1">
                  <c:v>1.53846153846154</c:v>
                </c:pt>
                <c:pt idx="2">
                  <c:v>3.0</c:v>
                </c:pt>
                <c:pt idx="3">
                  <c:v>4.153846153846154</c:v>
                </c:pt>
                <c:pt idx="4">
                  <c:v>2.692307692307692</c:v>
                </c:pt>
                <c:pt idx="5">
                  <c:v>2.933333333333333</c:v>
                </c:pt>
                <c:pt idx="6">
                  <c:v>1.4</c:v>
                </c:pt>
                <c:pt idx="7">
                  <c:v>3.6</c:v>
                </c:pt>
                <c:pt idx="8">
                  <c:v>4.666666666666667</c:v>
                </c:pt>
              </c:numCache>
            </c:numRef>
          </c:val>
        </c:ser>
        <c:dLbls>
          <c:showLegendKey val="0"/>
          <c:showVal val="0"/>
          <c:showCatName val="0"/>
          <c:showSerName val="0"/>
          <c:showPercent val="0"/>
          <c:showBubbleSize val="0"/>
        </c:dLbls>
        <c:gapWidth val="125"/>
        <c:gapDepth val="200"/>
        <c:shape val="cylinder"/>
        <c:axId val="1037995592"/>
        <c:axId val="1037998504"/>
        <c:axId val="0"/>
      </c:bar3DChart>
      <c:catAx>
        <c:axId val="1037995592"/>
        <c:scaling>
          <c:orientation val="minMax"/>
        </c:scaling>
        <c:delete val="0"/>
        <c:axPos val="b"/>
        <c:majorTickMark val="out"/>
        <c:minorTickMark val="none"/>
        <c:tickLblPos val="nextTo"/>
        <c:txPr>
          <a:bodyPr/>
          <a:lstStyle/>
          <a:p>
            <a:pPr>
              <a:defRPr sz="800"/>
            </a:pPr>
            <a:endParaRPr lang="en-US"/>
          </a:p>
        </c:txPr>
        <c:crossAx val="1037998504"/>
        <c:crosses val="autoZero"/>
        <c:auto val="1"/>
        <c:lblAlgn val="ctr"/>
        <c:lblOffset val="100"/>
        <c:noMultiLvlLbl val="0"/>
      </c:catAx>
      <c:valAx>
        <c:axId val="1037998504"/>
        <c:scaling>
          <c:orientation val="minMax"/>
        </c:scaling>
        <c:delete val="0"/>
        <c:axPos val="l"/>
        <c:majorGridlines/>
        <c:numFmt formatCode="0.00" sourceLinked="1"/>
        <c:majorTickMark val="out"/>
        <c:minorTickMark val="none"/>
        <c:tickLblPos val="nextTo"/>
        <c:txPr>
          <a:bodyPr/>
          <a:lstStyle/>
          <a:p>
            <a:pPr>
              <a:defRPr sz="800"/>
            </a:pPr>
            <a:endParaRPr lang="en-US"/>
          </a:p>
        </c:txPr>
        <c:crossAx val="1037995592"/>
        <c:crosses val="autoZero"/>
        <c:crossBetween val="between"/>
      </c:valAx>
    </c:plotArea>
    <c:plotVisOnly val="1"/>
    <c:dispBlanksAs val="gap"/>
    <c:showDLblsOverMax val="0"/>
  </c:chart>
  <c:spPr>
    <a:noFill/>
    <a:effectLst>
      <a:outerShdw blurRad="50800" dist="38100" dir="2700000" sx="80000" sy="80000" algn="tl" rotWithShape="0">
        <a:srgbClr val="000000">
          <a:alpha val="43000"/>
        </a:srgbClr>
      </a:outerShdw>
    </a:effectLst>
    <a:scene3d>
      <a:camera prst="orthographicFront"/>
      <a:lightRig rig="threePt" dir="t"/>
    </a:scene3d>
    <a:sp3d prstMaterial="matte"/>
  </c:spPr>
  <c:txPr>
    <a:bodyPr/>
    <a:lstStyle/>
    <a:p>
      <a:pPr>
        <a:defRPr sz="10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25"/>
      <c:rotY val="19"/>
      <c:rAngAx val="0"/>
      <c:perspective val="30"/>
    </c:view3D>
    <c:floor>
      <c:thickness val="0"/>
    </c:floor>
    <c:sideWall>
      <c:thickness val="0"/>
    </c:sideWall>
    <c:backWall>
      <c:thickness val="0"/>
    </c:backWall>
    <c:plotArea>
      <c:layout/>
      <c:bar3DChart>
        <c:barDir val="col"/>
        <c:grouping val="clustered"/>
        <c:varyColors val="0"/>
        <c:ser>
          <c:idx val="1"/>
          <c:order val="1"/>
          <c:tx>
            <c:strRef>
              <c:f>Sheet1!$B$1</c:f>
            </c:strRef>
          </c:tx>
          <c:spPr>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c:spPr>
          <c:invertIfNegative val="0"/>
          <c:cat>
            <c:multiLvlStrRef>
              <c:f>Sheet1!$A$2:$A$10</c:f>
            </c:multiLvlStrRef>
          </c:cat>
          <c:val>
            <c:numRef>
              <c:f>Sheet1!$B$2:$B$10</c:f>
            </c:numRef>
          </c:val>
        </c:ser>
        <c:ser>
          <c:idx val="0"/>
          <c:order val="0"/>
          <c:spPr>
            <a:gradFill flip="none" rotWithShape="1">
              <a:gsLst>
                <a:gs pos="0">
                  <a:srgbClr val="FF0000"/>
                </a:gs>
                <a:gs pos="100000">
                  <a:srgbClr val="008000"/>
                </a:gs>
                <a:gs pos="64000">
                  <a:srgbClr val="FFFF00"/>
                </a:gs>
                <a:gs pos="44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invertIfNegative val="0"/>
          <c:dPt>
            <c:idx val="0"/>
            <c:invertIfNegative val="0"/>
            <c:bubble3D val="0"/>
            <c:spPr>
              <a:gradFill flip="none" rotWithShape="1">
                <a:gsLst>
                  <a:gs pos="31000">
                    <a:srgbClr val="FF0000"/>
                  </a:gs>
                  <a:gs pos="100000">
                    <a:srgbClr val="008000"/>
                  </a:gs>
                  <a:gs pos="85000">
                    <a:srgbClr val="FFFF00"/>
                  </a:gs>
                  <a:gs pos="47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dPt>
          <c:dPt>
            <c:idx val="1"/>
            <c:invertIfNegative val="0"/>
            <c:bubble3D val="0"/>
            <c:spPr>
              <a:solidFill>
                <a:srgbClr val="FF0000"/>
              </a:solidFill>
              <a:effectLst>
                <a:outerShdw blurRad="44450" dist="304800" dir="2460000" sx="139000" sy="139000" algn="tl" rotWithShape="0">
                  <a:srgbClr val="000000">
                    <a:alpha val="27000"/>
                  </a:srgbClr>
                </a:outerShdw>
              </a:effectLst>
              <a:scene3d>
                <a:camera prst="orthographicFront"/>
                <a:lightRig rig="threePt" dir="t"/>
              </a:scene3d>
              <a:sp3d/>
            </c:spPr>
          </c:dPt>
          <c:dPt>
            <c:idx val="2"/>
            <c:invertIfNegative val="0"/>
            <c:bubble3D val="0"/>
            <c:spPr>
              <a:gradFill flip="none" rotWithShape="1">
                <a:gsLst>
                  <a:gs pos="38000">
                    <a:srgbClr val="FF0000"/>
                  </a:gs>
                  <a:gs pos="100000">
                    <a:srgbClr val="FFFF00"/>
                  </a:gs>
                  <a:gs pos="61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dPt>
          <c:dPt>
            <c:idx val="3"/>
            <c:invertIfNegative val="0"/>
            <c:bubble3D val="0"/>
            <c:spPr>
              <a:gradFill flip="none" rotWithShape="1">
                <a:gsLst>
                  <a:gs pos="25000">
                    <a:srgbClr val="FF0000"/>
                  </a:gs>
                  <a:gs pos="88000">
                    <a:srgbClr val="008000"/>
                  </a:gs>
                  <a:gs pos="74000">
                    <a:srgbClr val="FFFF00"/>
                  </a:gs>
                  <a:gs pos="44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dPt>
          <c:dPt>
            <c:idx val="4"/>
            <c:invertIfNegative val="0"/>
            <c:bubble3D val="0"/>
            <c:spPr>
              <a:gradFill flip="none" rotWithShape="1">
                <a:gsLst>
                  <a:gs pos="41000">
                    <a:srgbClr val="FF0000"/>
                  </a:gs>
                  <a:gs pos="99000">
                    <a:srgbClr val="FFFF00"/>
                  </a:gs>
                  <a:gs pos="66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dPt>
          <c:dPt>
            <c:idx val="5"/>
            <c:invertIfNegative val="0"/>
            <c:bubble3D val="0"/>
            <c:spPr>
              <a:gradFill flip="none" rotWithShape="1">
                <a:gsLst>
                  <a:gs pos="42000">
                    <a:srgbClr val="FF0000"/>
                  </a:gs>
                  <a:gs pos="100000">
                    <a:srgbClr val="FFFF00"/>
                  </a:gs>
                  <a:gs pos="60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dPt>
          <c:dPt>
            <c:idx val="6"/>
            <c:invertIfNegative val="0"/>
            <c:bubble3D val="0"/>
            <c:spPr>
              <a:solidFill>
                <a:srgbClr val="FF0000"/>
              </a:solidFill>
              <a:effectLst>
                <a:outerShdw blurRad="44450" dist="304800" dir="2460000" sx="139000" sy="139000" algn="tl" rotWithShape="0">
                  <a:srgbClr val="000000">
                    <a:alpha val="27000"/>
                  </a:srgbClr>
                </a:outerShdw>
              </a:effectLst>
              <a:scene3d>
                <a:camera prst="orthographicFront"/>
                <a:lightRig rig="threePt" dir="t"/>
              </a:scene3d>
              <a:sp3d/>
            </c:spPr>
          </c:dPt>
          <c:dPt>
            <c:idx val="7"/>
            <c:invertIfNegative val="0"/>
            <c:bubble3D val="0"/>
            <c:spPr>
              <a:gradFill flip="none" rotWithShape="1">
                <a:gsLst>
                  <a:gs pos="24000">
                    <a:srgbClr val="FF0000"/>
                  </a:gs>
                  <a:gs pos="97000">
                    <a:srgbClr val="008000"/>
                  </a:gs>
                  <a:gs pos="79000">
                    <a:srgbClr val="FFFF00"/>
                  </a:gs>
                  <a:gs pos="47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dPt>
          <c:dPt>
            <c:idx val="8"/>
            <c:invertIfNegative val="0"/>
            <c:bubble3D val="0"/>
            <c:spPr>
              <a:gradFill flip="none" rotWithShape="1">
                <a:gsLst>
                  <a:gs pos="18000">
                    <a:srgbClr val="FF0000"/>
                  </a:gs>
                  <a:gs pos="74000">
                    <a:srgbClr val="008000"/>
                  </a:gs>
                  <a:gs pos="60000">
                    <a:srgbClr val="FFFF00"/>
                  </a:gs>
                  <a:gs pos="40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c:spPr>
          </c:dPt>
          <c:dLbls>
            <c:dLbl>
              <c:idx val="0"/>
              <c:layout/>
              <c:showLegendKey val="0"/>
              <c:showVal val="1"/>
              <c:showCatName val="0"/>
              <c:showSerName val="0"/>
              <c:showPercent val="0"/>
              <c:showBubbleSize val="0"/>
            </c:dLbl>
            <c:dLbl>
              <c:idx val="1"/>
              <c:layout/>
              <c:showLegendKey val="0"/>
              <c:showVal val="1"/>
              <c:showCatName val="0"/>
              <c:showSerName val="0"/>
              <c:showPercent val="0"/>
              <c:showBubbleSize val="0"/>
            </c:dLbl>
            <c:dLbl>
              <c:idx val="2"/>
              <c:layout/>
              <c:showLegendKey val="0"/>
              <c:showVal val="1"/>
              <c:showCatName val="0"/>
              <c:showSerName val="0"/>
              <c:showPercent val="0"/>
              <c:showBubbleSize val="0"/>
            </c:dLbl>
            <c:dLbl>
              <c:idx val="3"/>
              <c:layout/>
              <c:showLegendKey val="0"/>
              <c:showVal val="1"/>
              <c:showCatName val="0"/>
              <c:showSerName val="0"/>
              <c:showPercent val="0"/>
              <c:showBubbleSize val="0"/>
            </c:dLbl>
            <c:dLbl>
              <c:idx val="4"/>
              <c:layout/>
              <c:showLegendKey val="0"/>
              <c:showVal val="1"/>
              <c:showCatName val="0"/>
              <c:showSerName val="0"/>
              <c:showPercent val="0"/>
              <c:showBubbleSize val="0"/>
            </c:dLbl>
            <c:dLbl>
              <c:idx val="5"/>
              <c:layout/>
              <c:showLegendKey val="0"/>
              <c:showVal val="1"/>
              <c:showCatName val="0"/>
              <c:showSerName val="0"/>
              <c:showPercent val="0"/>
              <c:showBubbleSize val="0"/>
            </c:dLbl>
            <c:dLbl>
              <c:idx val="6"/>
              <c:layout/>
              <c:showLegendKey val="0"/>
              <c:showVal val="1"/>
              <c:showCatName val="0"/>
              <c:showSerName val="0"/>
              <c:showPercent val="0"/>
              <c:showBubbleSize val="0"/>
            </c:dLbl>
            <c:dLbl>
              <c:idx val="7"/>
              <c:layout/>
              <c:showLegendKey val="0"/>
              <c:showVal val="1"/>
              <c:showCatName val="0"/>
              <c:showSerName val="0"/>
              <c:showPercent val="0"/>
              <c:showBubbleSize val="0"/>
            </c:dLbl>
            <c:dLbl>
              <c:idx val="8"/>
              <c:layout/>
              <c:showLegendKey val="0"/>
              <c:showVal val="1"/>
              <c:showCatName val="0"/>
              <c:showSerName val="0"/>
              <c:showPercent val="0"/>
              <c:showBubbleSize val="0"/>
            </c:dLbl>
            <c:showLegendKey val="0"/>
            <c:showVal val="0"/>
            <c:showCatName val="0"/>
            <c:showSerName val="0"/>
            <c:showPercent val="0"/>
            <c:showBubbleSize val="0"/>
          </c:dLbls>
          <c:cat>
            <c:strRef>
              <c:f>'(9)Lenses Analytics'!$A$8:$A$16</c:f>
              <c:strCache>
                <c:ptCount val="9"/>
                <c:pt idx="0">
                  <c:v>Market</c:v>
                </c:pt>
                <c:pt idx="1">
                  <c:v>People</c:v>
                </c:pt>
                <c:pt idx="2">
                  <c:v>Financial</c:v>
                </c:pt>
                <c:pt idx="3">
                  <c:v>Strategy</c:v>
                </c:pt>
                <c:pt idx="4">
                  <c:v>Operations</c:v>
                </c:pt>
                <c:pt idx="5">
                  <c:v>Execution</c:v>
                </c:pt>
                <c:pt idx="6">
                  <c:v>Expectation</c:v>
                </c:pt>
                <c:pt idx="7">
                  <c:v>Governance</c:v>
                </c:pt>
                <c:pt idx="8">
                  <c:v>Entity</c:v>
                </c:pt>
              </c:strCache>
            </c:strRef>
          </c:cat>
          <c:val>
            <c:numRef>
              <c:f>'(9)Lenses Analytics'!$B$8:$B$16</c:f>
              <c:numCache>
                <c:formatCode>0.00</c:formatCode>
                <c:ptCount val="9"/>
                <c:pt idx="0">
                  <c:v>3.6</c:v>
                </c:pt>
                <c:pt idx="1">
                  <c:v>1.53846153846154</c:v>
                </c:pt>
                <c:pt idx="2">
                  <c:v>3.0</c:v>
                </c:pt>
                <c:pt idx="3">
                  <c:v>4.153846153846154</c:v>
                </c:pt>
                <c:pt idx="4">
                  <c:v>2.692307692307692</c:v>
                </c:pt>
                <c:pt idx="5">
                  <c:v>2.933333333333333</c:v>
                </c:pt>
                <c:pt idx="6">
                  <c:v>1.4</c:v>
                </c:pt>
                <c:pt idx="7">
                  <c:v>3.6</c:v>
                </c:pt>
                <c:pt idx="8">
                  <c:v>4.666666666666667</c:v>
                </c:pt>
              </c:numCache>
            </c:numRef>
          </c:val>
        </c:ser>
        <c:dLbls>
          <c:showLegendKey val="0"/>
          <c:showVal val="0"/>
          <c:showCatName val="0"/>
          <c:showSerName val="0"/>
          <c:showPercent val="0"/>
          <c:showBubbleSize val="0"/>
        </c:dLbls>
        <c:gapWidth val="125"/>
        <c:gapDepth val="200"/>
        <c:shape val="cylinder"/>
        <c:axId val="673771000"/>
        <c:axId val="673773912"/>
        <c:axId val="0"/>
      </c:bar3DChart>
      <c:catAx>
        <c:axId val="673771000"/>
        <c:scaling>
          <c:orientation val="minMax"/>
        </c:scaling>
        <c:delete val="0"/>
        <c:axPos val="b"/>
        <c:majorTickMark val="out"/>
        <c:minorTickMark val="none"/>
        <c:tickLblPos val="nextTo"/>
        <c:txPr>
          <a:bodyPr/>
          <a:lstStyle/>
          <a:p>
            <a:pPr>
              <a:defRPr sz="800"/>
            </a:pPr>
            <a:endParaRPr lang="en-US"/>
          </a:p>
        </c:txPr>
        <c:crossAx val="673773912"/>
        <c:crosses val="autoZero"/>
        <c:auto val="1"/>
        <c:lblAlgn val="ctr"/>
        <c:lblOffset val="100"/>
        <c:noMultiLvlLbl val="0"/>
      </c:catAx>
      <c:valAx>
        <c:axId val="673773912"/>
        <c:scaling>
          <c:orientation val="minMax"/>
        </c:scaling>
        <c:delete val="0"/>
        <c:axPos val="l"/>
        <c:majorGridlines/>
        <c:numFmt formatCode="0.00" sourceLinked="1"/>
        <c:majorTickMark val="out"/>
        <c:minorTickMark val="none"/>
        <c:tickLblPos val="nextTo"/>
        <c:txPr>
          <a:bodyPr/>
          <a:lstStyle/>
          <a:p>
            <a:pPr>
              <a:defRPr sz="800"/>
            </a:pPr>
            <a:endParaRPr lang="en-US"/>
          </a:p>
        </c:txPr>
        <c:crossAx val="673771000"/>
        <c:crosses val="autoZero"/>
        <c:crossBetween val="between"/>
      </c:valAx>
    </c:plotArea>
    <c:plotVisOnly val="1"/>
    <c:dispBlanksAs val="gap"/>
    <c:showDLblsOverMax val="0"/>
  </c:chart>
  <c:spPr>
    <a:noFill/>
    <a:effectLst>
      <a:outerShdw blurRad="50800" dist="38100" dir="2700000" sx="80000" sy="80000" algn="tl" rotWithShape="0">
        <a:srgbClr val="000000">
          <a:alpha val="43000"/>
        </a:srgbClr>
      </a:outerShdw>
    </a:effectLst>
    <a:scene3d>
      <a:camera prst="orthographicFront"/>
      <a:lightRig rig="threePt" dir="t"/>
    </a:scene3d>
    <a:sp3d prstMaterial="matte"/>
  </c:spPr>
  <c:txPr>
    <a:bodyPr/>
    <a:lstStyle/>
    <a:p>
      <a:pPr>
        <a:defRPr sz="10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25"/>
      <c:rotY val="19"/>
      <c:rAngAx val="0"/>
      <c:perspective val="30"/>
    </c:view3D>
    <c:floor>
      <c:thickness val="0"/>
    </c:floor>
    <c:sideWall>
      <c:thickness val="0"/>
    </c:sideWall>
    <c:backWall>
      <c:thickness val="0"/>
    </c:backWall>
    <c:plotArea>
      <c:layout/>
      <c:bar3DChart>
        <c:barDir val="col"/>
        <c:grouping val="clustered"/>
        <c:varyColors val="0"/>
        <c:ser>
          <c:idx val="0"/>
          <c:order val="0"/>
          <c:spPr>
            <a:gradFill flip="none" rotWithShape="1">
              <a:gsLst>
                <a:gs pos="0">
                  <a:srgbClr val="FF0000"/>
                </a:gs>
                <a:gs pos="100000">
                  <a:srgbClr val="008000"/>
                </a:gs>
                <a:gs pos="64000">
                  <a:srgbClr val="FFFF00"/>
                </a:gs>
                <a:gs pos="44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invertIfNegative val="0"/>
          <c:dPt>
            <c:idx val="0"/>
            <c:invertIfNegative val="0"/>
            <c:bubble3D val="0"/>
            <c:spPr>
              <a:gradFill flip="none" rotWithShape="1">
                <a:gsLst>
                  <a:gs pos="31000">
                    <a:srgbClr val="FF0000"/>
                  </a:gs>
                  <a:gs pos="100000">
                    <a:srgbClr val="008000"/>
                  </a:gs>
                  <a:gs pos="85000">
                    <a:srgbClr val="FFFF00"/>
                  </a:gs>
                  <a:gs pos="47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1"/>
            <c:invertIfNegative val="0"/>
            <c:bubble3D val="0"/>
            <c:spPr>
              <a:solidFill>
                <a:srgbClr val="FF0000"/>
              </a:soli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2"/>
            <c:invertIfNegative val="0"/>
            <c:bubble3D val="0"/>
            <c:spPr>
              <a:gradFill flip="none" rotWithShape="1">
                <a:gsLst>
                  <a:gs pos="38000">
                    <a:srgbClr val="FF0000"/>
                  </a:gs>
                  <a:gs pos="100000">
                    <a:srgbClr val="FFFF00"/>
                  </a:gs>
                  <a:gs pos="61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3"/>
            <c:invertIfNegative val="0"/>
            <c:bubble3D val="0"/>
            <c:spPr>
              <a:gradFill flip="none" rotWithShape="1">
                <a:gsLst>
                  <a:gs pos="25000">
                    <a:srgbClr val="FF0000"/>
                  </a:gs>
                  <a:gs pos="88000">
                    <a:srgbClr val="008000"/>
                  </a:gs>
                  <a:gs pos="74000">
                    <a:srgbClr val="FFFF00"/>
                  </a:gs>
                  <a:gs pos="44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4"/>
            <c:invertIfNegative val="0"/>
            <c:bubble3D val="0"/>
            <c:spPr>
              <a:gradFill flip="none" rotWithShape="1">
                <a:gsLst>
                  <a:gs pos="41000">
                    <a:srgbClr val="FF0000"/>
                  </a:gs>
                  <a:gs pos="99000">
                    <a:srgbClr val="FFFF00"/>
                  </a:gs>
                  <a:gs pos="66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5"/>
            <c:invertIfNegative val="0"/>
            <c:bubble3D val="0"/>
            <c:spPr>
              <a:gradFill flip="none" rotWithShape="1">
                <a:gsLst>
                  <a:gs pos="42000">
                    <a:srgbClr val="FF0000"/>
                  </a:gs>
                  <a:gs pos="100000">
                    <a:srgbClr val="FFFF00"/>
                  </a:gs>
                  <a:gs pos="60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6"/>
            <c:invertIfNegative val="0"/>
            <c:bubble3D val="0"/>
            <c:spPr>
              <a:solidFill>
                <a:srgbClr val="FF0000"/>
              </a:soli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7"/>
            <c:invertIfNegative val="0"/>
            <c:bubble3D val="0"/>
            <c:spPr>
              <a:gradFill flip="none" rotWithShape="1">
                <a:gsLst>
                  <a:gs pos="24000">
                    <a:srgbClr val="FF0000"/>
                  </a:gs>
                  <a:gs pos="97000">
                    <a:srgbClr val="008000"/>
                  </a:gs>
                  <a:gs pos="79000">
                    <a:srgbClr val="FFFF00"/>
                  </a:gs>
                  <a:gs pos="47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Pt>
            <c:idx val="8"/>
            <c:invertIfNegative val="0"/>
            <c:bubble3D val="0"/>
            <c:spPr>
              <a:gradFill flip="none" rotWithShape="1">
                <a:gsLst>
                  <a:gs pos="18000">
                    <a:srgbClr val="FF0000"/>
                  </a:gs>
                  <a:gs pos="74000">
                    <a:srgbClr val="008000"/>
                  </a:gs>
                  <a:gs pos="60000">
                    <a:srgbClr val="FFFF00"/>
                  </a:gs>
                  <a:gs pos="40000">
                    <a:srgbClr val="FFFF00"/>
                  </a:gs>
                </a:gsLst>
                <a:lin ang="16200000" scaled="0"/>
                <a:tileRect/>
              </a:gradFill>
              <a:effectLst>
                <a:outerShdw blurRad="44450" dist="304800" dir="2460000" sx="139000" sy="139000" algn="tl" rotWithShape="0">
                  <a:srgbClr val="000000">
                    <a:alpha val="27000"/>
                  </a:srgbClr>
                </a:outerShdw>
              </a:effectLst>
              <a:scene3d>
                <a:camera prst="orthographicFront"/>
                <a:lightRig rig="threePt" dir="t"/>
              </a:scene3d>
              <a:sp3d>
                <a:bevelT w="31750" prst="coolSlant"/>
              </a:sp3d>
            </c:spPr>
          </c:dPt>
          <c:dLbls>
            <c:dLbl>
              <c:idx val="0"/>
              <c:layout/>
              <c:showLegendKey val="0"/>
              <c:showVal val="1"/>
              <c:showCatName val="0"/>
              <c:showSerName val="0"/>
              <c:showPercent val="0"/>
              <c:showBubbleSize val="0"/>
            </c:dLbl>
            <c:dLbl>
              <c:idx val="1"/>
              <c:layout/>
              <c:showLegendKey val="0"/>
              <c:showVal val="1"/>
              <c:showCatName val="0"/>
              <c:showSerName val="0"/>
              <c:showPercent val="0"/>
              <c:showBubbleSize val="0"/>
            </c:dLbl>
            <c:dLbl>
              <c:idx val="2"/>
              <c:layout/>
              <c:showLegendKey val="0"/>
              <c:showVal val="1"/>
              <c:showCatName val="0"/>
              <c:showSerName val="0"/>
              <c:showPercent val="0"/>
              <c:showBubbleSize val="0"/>
            </c:dLbl>
            <c:dLbl>
              <c:idx val="3"/>
              <c:layout/>
              <c:showLegendKey val="0"/>
              <c:showVal val="1"/>
              <c:showCatName val="0"/>
              <c:showSerName val="0"/>
              <c:showPercent val="0"/>
              <c:showBubbleSize val="0"/>
            </c:dLbl>
            <c:dLbl>
              <c:idx val="4"/>
              <c:layout/>
              <c:showLegendKey val="0"/>
              <c:showVal val="1"/>
              <c:showCatName val="0"/>
              <c:showSerName val="0"/>
              <c:showPercent val="0"/>
              <c:showBubbleSize val="0"/>
            </c:dLbl>
            <c:dLbl>
              <c:idx val="5"/>
              <c:layout/>
              <c:showLegendKey val="0"/>
              <c:showVal val="1"/>
              <c:showCatName val="0"/>
              <c:showSerName val="0"/>
              <c:showPercent val="0"/>
              <c:showBubbleSize val="0"/>
            </c:dLbl>
            <c:dLbl>
              <c:idx val="6"/>
              <c:layout/>
              <c:showLegendKey val="0"/>
              <c:showVal val="1"/>
              <c:showCatName val="0"/>
              <c:showSerName val="0"/>
              <c:showPercent val="0"/>
              <c:showBubbleSize val="0"/>
            </c:dLbl>
            <c:dLbl>
              <c:idx val="7"/>
              <c:layout/>
              <c:showLegendKey val="0"/>
              <c:showVal val="1"/>
              <c:showCatName val="0"/>
              <c:showSerName val="0"/>
              <c:showPercent val="0"/>
              <c:showBubbleSize val="0"/>
            </c:dLbl>
            <c:dLbl>
              <c:idx val="8"/>
              <c:layout/>
              <c:showLegendKey val="0"/>
              <c:showVal val="1"/>
              <c:showCatName val="0"/>
              <c:showSerName val="0"/>
              <c:showPercent val="0"/>
              <c:showBubbleSize val="0"/>
            </c:dLbl>
            <c:showLegendKey val="0"/>
            <c:showVal val="0"/>
            <c:showCatName val="0"/>
            <c:showSerName val="0"/>
            <c:showPercent val="0"/>
            <c:showBubbleSize val="0"/>
          </c:dLbls>
          <c:cat>
            <c:strRef>
              <c:f>'(9)Lenses Analytics'!$A$8:$A$16</c:f>
              <c:strCache>
                <c:ptCount val="9"/>
                <c:pt idx="0">
                  <c:v>Market</c:v>
                </c:pt>
                <c:pt idx="1">
                  <c:v>People</c:v>
                </c:pt>
                <c:pt idx="2">
                  <c:v>Financial</c:v>
                </c:pt>
                <c:pt idx="3">
                  <c:v>Strategy</c:v>
                </c:pt>
                <c:pt idx="4">
                  <c:v>Operations</c:v>
                </c:pt>
                <c:pt idx="5">
                  <c:v>Execution</c:v>
                </c:pt>
                <c:pt idx="6">
                  <c:v>Expectation</c:v>
                </c:pt>
                <c:pt idx="7">
                  <c:v>Governance</c:v>
                </c:pt>
                <c:pt idx="8">
                  <c:v>Entity</c:v>
                </c:pt>
              </c:strCache>
            </c:strRef>
          </c:cat>
          <c:val>
            <c:numRef>
              <c:f>'(9)Lenses Analytics'!$B$8:$B$16</c:f>
              <c:numCache>
                <c:formatCode>0.00</c:formatCode>
                <c:ptCount val="9"/>
                <c:pt idx="0">
                  <c:v>3.6</c:v>
                </c:pt>
                <c:pt idx="1">
                  <c:v>1.53846153846154</c:v>
                </c:pt>
                <c:pt idx="2">
                  <c:v>3.0</c:v>
                </c:pt>
                <c:pt idx="3">
                  <c:v>4.153846153846154</c:v>
                </c:pt>
                <c:pt idx="4">
                  <c:v>2.692307692307692</c:v>
                </c:pt>
                <c:pt idx="5">
                  <c:v>2.933333333333333</c:v>
                </c:pt>
                <c:pt idx="6">
                  <c:v>1.4</c:v>
                </c:pt>
                <c:pt idx="7">
                  <c:v>3.6</c:v>
                </c:pt>
                <c:pt idx="8">
                  <c:v>4.666666666666667</c:v>
                </c:pt>
              </c:numCache>
            </c:numRef>
          </c:val>
        </c:ser>
        <c:dLbls>
          <c:showLegendKey val="0"/>
          <c:showVal val="0"/>
          <c:showCatName val="0"/>
          <c:showSerName val="0"/>
          <c:showPercent val="0"/>
          <c:showBubbleSize val="0"/>
        </c:dLbls>
        <c:gapWidth val="150"/>
        <c:shape val="box"/>
        <c:axId val="674076936"/>
        <c:axId val="674079880"/>
        <c:axId val="0"/>
      </c:bar3DChart>
      <c:catAx>
        <c:axId val="674076936"/>
        <c:scaling>
          <c:orientation val="minMax"/>
        </c:scaling>
        <c:delete val="0"/>
        <c:axPos val="b"/>
        <c:majorTickMark val="out"/>
        <c:minorTickMark val="none"/>
        <c:tickLblPos val="nextTo"/>
        <c:crossAx val="674079880"/>
        <c:crosses val="autoZero"/>
        <c:auto val="1"/>
        <c:lblAlgn val="ctr"/>
        <c:lblOffset val="100"/>
        <c:noMultiLvlLbl val="0"/>
      </c:catAx>
      <c:valAx>
        <c:axId val="674079880"/>
        <c:scaling>
          <c:orientation val="minMax"/>
        </c:scaling>
        <c:delete val="0"/>
        <c:axPos val="l"/>
        <c:majorGridlines/>
        <c:numFmt formatCode="0.00" sourceLinked="1"/>
        <c:majorTickMark val="out"/>
        <c:minorTickMark val="none"/>
        <c:tickLblPos val="nextTo"/>
        <c:crossAx val="674076936"/>
        <c:crosses val="autoZero"/>
        <c:crossBetween val="between"/>
      </c:valAx>
    </c:plotArea>
    <c:plotVisOnly val="1"/>
    <c:dispBlanksAs val="gap"/>
    <c:showDLblsOverMax val="0"/>
  </c:chart>
  <c:spPr>
    <a:noFill/>
    <a:ln cap="rnd">
      <a:noFill/>
      <a:round/>
    </a:ln>
    <a:effectLst>
      <a:outerShdw blurRad="50800" dist="38100" dir="2700000" sx="80000" sy="80000" algn="tl" rotWithShape="0">
        <a:srgbClr val="000000">
          <a:alpha val="43000"/>
        </a:srgbClr>
      </a:outerShdw>
    </a:effectLst>
    <a:scene3d>
      <a:camera prst="orthographicFront"/>
      <a:lightRig rig="threePt" dir="t"/>
    </a:scene3d>
    <a:sp3d prstMaterial="matte"/>
  </c:spPr>
  <c:txPr>
    <a:bodyPr/>
    <a:lstStyle/>
    <a:p>
      <a:pPr>
        <a:defRPr sz="6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0225" cy="4714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4" name="Google Shape;4;n"/>
          <p:cNvSpPr txBox="1"/>
          <p:nvPr>
            <p:ph idx="10" type="dt"/>
          </p:nvPr>
        </p:nvSpPr>
        <p:spPr>
          <a:xfrm>
            <a:off x="4014788" y="0"/>
            <a:ext cx="3070225" cy="4714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5" name="Google Shape;5;n"/>
          <p:cNvSpPr/>
          <p:nvPr>
            <p:ph idx="3"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956675"/>
            <a:ext cx="3070225" cy="47148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2400" u="none" cap="none" strike="noStrike">
                <a:solidFill>
                  <a:schemeClr val="dk1"/>
                </a:solidFill>
                <a:latin typeface="Times New Roman"/>
                <a:ea typeface="Times New Roman"/>
                <a:cs typeface="Times New Roman"/>
                <a:sym typeface="Times New Roman"/>
              </a:defRPr>
            </a:lvl9pPr>
          </a:lstStyle>
          <a:p/>
        </p:txBody>
      </p:sp>
      <p:sp>
        <p:nvSpPr>
          <p:cNvPr id="8" name="Google Shape;8;n"/>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Times New Roman"/>
                <a:ea typeface="Times New Roman"/>
                <a:cs typeface="Times New Roman"/>
                <a:sym typeface="Times New Roman"/>
              </a:rPr>
              <a:t>‹#›</a:t>
            </a:fld>
            <a:endParaRPr b="0" i="0" sz="12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p1: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 name="Google Shape;59;p1: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11: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4" name="Google Shape;114;p11: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2" name="Shape 3612"/>
        <p:cNvGrpSpPr/>
        <p:nvPr/>
      </p:nvGrpSpPr>
      <p:grpSpPr>
        <a:xfrm>
          <a:off x="0" y="0"/>
          <a:ext cx="0" cy="0"/>
          <a:chOff x="0" y="0"/>
          <a:chExt cx="0" cy="0"/>
        </a:xfrm>
      </p:grpSpPr>
      <p:sp>
        <p:nvSpPr>
          <p:cNvPr id="3613" name="Google Shape;3613;p101: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614" name="Google Shape;3614;p101: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Capital Structure and rights a tough lesson in the Financial lens</a:t>
            </a:r>
            <a:endParaRPr/>
          </a:p>
        </p:txBody>
      </p:sp>
      <p:sp>
        <p:nvSpPr>
          <p:cNvPr id="3615" name="Google Shape;3615;p101: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3" name="Shape 3783"/>
        <p:cNvGrpSpPr/>
        <p:nvPr/>
      </p:nvGrpSpPr>
      <p:grpSpPr>
        <a:xfrm>
          <a:off x="0" y="0"/>
          <a:ext cx="0" cy="0"/>
          <a:chOff x="0" y="0"/>
          <a:chExt cx="0" cy="0"/>
        </a:xfrm>
      </p:grpSpPr>
      <p:sp>
        <p:nvSpPr>
          <p:cNvPr id="3784" name="Google Shape;3784;p102: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85" name="Google Shape;3785;p102: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2" name="Shape 3802"/>
        <p:cNvGrpSpPr/>
        <p:nvPr/>
      </p:nvGrpSpPr>
      <p:grpSpPr>
        <a:xfrm>
          <a:off x="0" y="0"/>
          <a:ext cx="0" cy="0"/>
          <a:chOff x="0" y="0"/>
          <a:chExt cx="0" cy="0"/>
        </a:xfrm>
      </p:grpSpPr>
      <p:sp>
        <p:nvSpPr>
          <p:cNvPr id="3803" name="Google Shape;3803;p103: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04" name="Google Shape;3804;p103: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1" name="Shape 3821"/>
        <p:cNvGrpSpPr/>
        <p:nvPr/>
      </p:nvGrpSpPr>
      <p:grpSpPr>
        <a:xfrm>
          <a:off x="0" y="0"/>
          <a:ext cx="0" cy="0"/>
          <a:chOff x="0" y="0"/>
          <a:chExt cx="0" cy="0"/>
        </a:xfrm>
      </p:grpSpPr>
      <p:sp>
        <p:nvSpPr>
          <p:cNvPr id="3822" name="Google Shape;3822;p104: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23" name="Google Shape;3823;p104: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0" name="Shape 3830"/>
        <p:cNvGrpSpPr/>
        <p:nvPr/>
      </p:nvGrpSpPr>
      <p:grpSpPr>
        <a:xfrm>
          <a:off x="0" y="0"/>
          <a:ext cx="0" cy="0"/>
          <a:chOff x="0" y="0"/>
          <a:chExt cx="0" cy="0"/>
        </a:xfrm>
      </p:grpSpPr>
      <p:sp>
        <p:nvSpPr>
          <p:cNvPr id="3831" name="Google Shape;3831;p105: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32" name="Google Shape;3832;p105: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6" name="Shape 3876"/>
        <p:cNvGrpSpPr/>
        <p:nvPr/>
      </p:nvGrpSpPr>
      <p:grpSpPr>
        <a:xfrm>
          <a:off x="0" y="0"/>
          <a:ext cx="0" cy="0"/>
          <a:chOff x="0" y="0"/>
          <a:chExt cx="0" cy="0"/>
        </a:xfrm>
      </p:grpSpPr>
      <p:sp>
        <p:nvSpPr>
          <p:cNvPr id="3877" name="Google Shape;3877;p106: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8" name="Google Shape;3878;p106: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Global business</a:t>
            </a:r>
            <a:endParaRPr/>
          </a:p>
          <a:p>
            <a:pPr indent="0" lvl="0" marL="0" rtl="0" algn="l">
              <a:spcBef>
                <a:spcPts val="360"/>
              </a:spcBef>
              <a:spcAft>
                <a:spcPts val="0"/>
              </a:spcAft>
              <a:buNone/>
            </a:pPr>
            <a:r>
              <a:rPr lang="en-US"/>
              <a:t>20 plus million of capital in…</a:t>
            </a:r>
            <a:endParaRPr/>
          </a:p>
          <a:p>
            <a:pPr indent="0" lvl="0" marL="0" rtl="0" algn="l">
              <a:spcBef>
                <a:spcPts val="360"/>
              </a:spcBef>
              <a:spcAft>
                <a:spcPts val="0"/>
              </a:spcAft>
              <a:buNone/>
            </a:pPr>
            <a:r>
              <a:rPr lang="en-US"/>
              <a:t>Consortium of Investors</a:t>
            </a:r>
            <a:endParaRPr/>
          </a:p>
          <a:p>
            <a:pPr indent="0" lvl="0" marL="0" rtl="0" algn="l">
              <a:spcBef>
                <a:spcPts val="360"/>
              </a:spcBef>
              <a:spcAft>
                <a:spcPts val="0"/>
              </a:spcAft>
              <a:buNone/>
            </a:pPr>
            <a:r>
              <a:rPr lang="en-US"/>
              <a:t>A round was very different than the C Round…</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3879" name="Google Shape;3879;p106: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3" name="Shape 3883"/>
        <p:cNvGrpSpPr/>
        <p:nvPr/>
      </p:nvGrpSpPr>
      <p:grpSpPr>
        <a:xfrm>
          <a:off x="0" y="0"/>
          <a:ext cx="0" cy="0"/>
          <a:chOff x="0" y="0"/>
          <a:chExt cx="0" cy="0"/>
        </a:xfrm>
      </p:grpSpPr>
      <p:sp>
        <p:nvSpPr>
          <p:cNvPr id="3884" name="Google Shape;3884;p107: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85" name="Google Shape;3885;p107: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9" name="Shape 3919"/>
        <p:cNvGrpSpPr/>
        <p:nvPr/>
      </p:nvGrpSpPr>
      <p:grpSpPr>
        <a:xfrm>
          <a:off x="0" y="0"/>
          <a:ext cx="0" cy="0"/>
          <a:chOff x="0" y="0"/>
          <a:chExt cx="0" cy="0"/>
        </a:xfrm>
      </p:grpSpPr>
      <p:sp>
        <p:nvSpPr>
          <p:cNvPr id="3920" name="Google Shape;3920;p108: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921" name="Google Shape;3921;p108: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922" name="Google Shape;3922;p108: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3" name="Shape 4073"/>
        <p:cNvGrpSpPr/>
        <p:nvPr/>
      </p:nvGrpSpPr>
      <p:grpSpPr>
        <a:xfrm>
          <a:off x="0" y="0"/>
          <a:ext cx="0" cy="0"/>
          <a:chOff x="0" y="0"/>
          <a:chExt cx="0" cy="0"/>
        </a:xfrm>
      </p:grpSpPr>
      <p:sp>
        <p:nvSpPr>
          <p:cNvPr id="4074" name="Google Shape;4074;p109: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75" name="Google Shape;4075;p109: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2" name="Shape 4092"/>
        <p:cNvGrpSpPr/>
        <p:nvPr/>
      </p:nvGrpSpPr>
      <p:grpSpPr>
        <a:xfrm>
          <a:off x="0" y="0"/>
          <a:ext cx="0" cy="0"/>
          <a:chOff x="0" y="0"/>
          <a:chExt cx="0" cy="0"/>
        </a:xfrm>
      </p:grpSpPr>
      <p:sp>
        <p:nvSpPr>
          <p:cNvPr id="4093" name="Google Shape;4093;p110: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94" name="Google Shape;4094;p110: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12: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9" name="Google Shape;119;p12: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1" name="Shape 4111"/>
        <p:cNvGrpSpPr/>
        <p:nvPr/>
      </p:nvGrpSpPr>
      <p:grpSpPr>
        <a:xfrm>
          <a:off x="0" y="0"/>
          <a:ext cx="0" cy="0"/>
          <a:chOff x="0" y="0"/>
          <a:chExt cx="0" cy="0"/>
        </a:xfrm>
      </p:grpSpPr>
      <p:sp>
        <p:nvSpPr>
          <p:cNvPr id="4112" name="Google Shape;4112;p111: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13" name="Google Shape;4113;p111: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0" name="Shape 4120"/>
        <p:cNvGrpSpPr/>
        <p:nvPr/>
      </p:nvGrpSpPr>
      <p:grpSpPr>
        <a:xfrm>
          <a:off x="0" y="0"/>
          <a:ext cx="0" cy="0"/>
          <a:chOff x="0" y="0"/>
          <a:chExt cx="0" cy="0"/>
        </a:xfrm>
      </p:grpSpPr>
      <p:sp>
        <p:nvSpPr>
          <p:cNvPr id="4121" name="Google Shape;4121;p112: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22" name="Google Shape;4122;p112: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5" name="Shape 4135"/>
        <p:cNvGrpSpPr/>
        <p:nvPr/>
      </p:nvGrpSpPr>
      <p:grpSpPr>
        <a:xfrm>
          <a:off x="0" y="0"/>
          <a:ext cx="0" cy="0"/>
          <a:chOff x="0" y="0"/>
          <a:chExt cx="0" cy="0"/>
        </a:xfrm>
      </p:grpSpPr>
      <p:sp>
        <p:nvSpPr>
          <p:cNvPr id="4136" name="Google Shape;4136;p113: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37" name="Google Shape;4137;p113: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2" name="Shape 4142"/>
        <p:cNvGrpSpPr/>
        <p:nvPr/>
      </p:nvGrpSpPr>
      <p:grpSpPr>
        <a:xfrm>
          <a:off x="0" y="0"/>
          <a:ext cx="0" cy="0"/>
          <a:chOff x="0" y="0"/>
          <a:chExt cx="0" cy="0"/>
        </a:xfrm>
      </p:grpSpPr>
      <p:sp>
        <p:nvSpPr>
          <p:cNvPr id="4143" name="Google Shape;4143;p114: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44" name="Google Shape;4144;p114: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8" name="Shape 4188"/>
        <p:cNvGrpSpPr/>
        <p:nvPr/>
      </p:nvGrpSpPr>
      <p:grpSpPr>
        <a:xfrm>
          <a:off x="0" y="0"/>
          <a:ext cx="0" cy="0"/>
          <a:chOff x="0" y="0"/>
          <a:chExt cx="0" cy="0"/>
        </a:xfrm>
      </p:grpSpPr>
      <p:sp>
        <p:nvSpPr>
          <p:cNvPr id="4189" name="Google Shape;4189;p115: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190" name="Google Shape;4190;p115: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191" name="Google Shape;4191;p115: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2" name="Shape 4342"/>
        <p:cNvGrpSpPr/>
        <p:nvPr/>
      </p:nvGrpSpPr>
      <p:grpSpPr>
        <a:xfrm>
          <a:off x="0" y="0"/>
          <a:ext cx="0" cy="0"/>
          <a:chOff x="0" y="0"/>
          <a:chExt cx="0" cy="0"/>
        </a:xfrm>
      </p:grpSpPr>
      <p:sp>
        <p:nvSpPr>
          <p:cNvPr id="4343" name="Google Shape;4343;p116: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44" name="Google Shape;4344;p116: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0" name="Shape 4360"/>
        <p:cNvGrpSpPr/>
        <p:nvPr/>
      </p:nvGrpSpPr>
      <p:grpSpPr>
        <a:xfrm>
          <a:off x="0" y="0"/>
          <a:ext cx="0" cy="0"/>
          <a:chOff x="0" y="0"/>
          <a:chExt cx="0" cy="0"/>
        </a:xfrm>
      </p:grpSpPr>
      <p:sp>
        <p:nvSpPr>
          <p:cNvPr id="4361" name="Google Shape;4361;p117: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62" name="Google Shape;4362;p117: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7" name="Shape 4377"/>
        <p:cNvGrpSpPr/>
        <p:nvPr/>
      </p:nvGrpSpPr>
      <p:grpSpPr>
        <a:xfrm>
          <a:off x="0" y="0"/>
          <a:ext cx="0" cy="0"/>
          <a:chOff x="0" y="0"/>
          <a:chExt cx="0" cy="0"/>
        </a:xfrm>
      </p:grpSpPr>
      <p:sp>
        <p:nvSpPr>
          <p:cNvPr id="4378" name="Google Shape;4378;p118: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79" name="Google Shape;4379;p118: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4" name="Shape 4384"/>
        <p:cNvGrpSpPr/>
        <p:nvPr/>
      </p:nvGrpSpPr>
      <p:grpSpPr>
        <a:xfrm>
          <a:off x="0" y="0"/>
          <a:ext cx="0" cy="0"/>
          <a:chOff x="0" y="0"/>
          <a:chExt cx="0" cy="0"/>
        </a:xfrm>
      </p:grpSpPr>
      <p:sp>
        <p:nvSpPr>
          <p:cNvPr id="4385" name="Google Shape;4385;p119: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86" name="Google Shape;4386;p119: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4" name="Shape 4424"/>
        <p:cNvGrpSpPr/>
        <p:nvPr/>
      </p:nvGrpSpPr>
      <p:grpSpPr>
        <a:xfrm>
          <a:off x="0" y="0"/>
          <a:ext cx="0" cy="0"/>
          <a:chOff x="0" y="0"/>
          <a:chExt cx="0" cy="0"/>
        </a:xfrm>
      </p:grpSpPr>
      <p:sp>
        <p:nvSpPr>
          <p:cNvPr id="4425" name="Google Shape;4425;p120: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26" name="Google Shape;4426;p120: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13: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5" name="Google Shape;125;p13: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0" name="Shape 4430"/>
        <p:cNvGrpSpPr/>
        <p:nvPr/>
      </p:nvGrpSpPr>
      <p:grpSpPr>
        <a:xfrm>
          <a:off x="0" y="0"/>
          <a:ext cx="0" cy="0"/>
          <a:chOff x="0" y="0"/>
          <a:chExt cx="0" cy="0"/>
        </a:xfrm>
      </p:grpSpPr>
      <p:sp>
        <p:nvSpPr>
          <p:cNvPr id="4431" name="Google Shape;4431;p121: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432" name="Google Shape;4432;p121: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433" name="Google Shape;4433;p121: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4" name="Shape 4584"/>
        <p:cNvGrpSpPr/>
        <p:nvPr/>
      </p:nvGrpSpPr>
      <p:grpSpPr>
        <a:xfrm>
          <a:off x="0" y="0"/>
          <a:ext cx="0" cy="0"/>
          <a:chOff x="0" y="0"/>
          <a:chExt cx="0" cy="0"/>
        </a:xfrm>
      </p:grpSpPr>
      <p:sp>
        <p:nvSpPr>
          <p:cNvPr id="4585" name="Google Shape;4585;p122: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86" name="Google Shape;4586;p122: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0" name="Shape 4600"/>
        <p:cNvGrpSpPr/>
        <p:nvPr/>
      </p:nvGrpSpPr>
      <p:grpSpPr>
        <a:xfrm>
          <a:off x="0" y="0"/>
          <a:ext cx="0" cy="0"/>
          <a:chOff x="0" y="0"/>
          <a:chExt cx="0" cy="0"/>
        </a:xfrm>
      </p:grpSpPr>
      <p:sp>
        <p:nvSpPr>
          <p:cNvPr id="4601" name="Google Shape;4601;p123: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02" name="Google Shape;4602;p123: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3" name="Shape 4613"/>
        <p:cNvGrpSpPr/>
        <p:nvPr/>
      </p:nvGrpSpPr>
      <p:grpSpPr>
        <a:xfrm>
          <a:off x="0" y="0"/>
          <a:ext cx="0" cy="0"/>
          <a:chOff x="0" y="0"/>
          <a:chExt cx="0" cy="0"/>
        </a:xfrm>
      </p:grpSpPr>
      <p:sp>
        <p:nvSpPr>
          <p:cNvPr id="4614" name="Google Shape;4614;p124: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15" name="Google Shape;4615;p124: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1" name="Shape 4621"/>
        <p:cNvGrpSpPr/>
        <p:nvPr/>
      </p:nvGrpSpPr>
      <p:grpSpPr>
        <a:xfrm>
          <a:off x="0" y="0"/>
          <a:ext cx="0" cy="0"/>
          <a:chOff x="0" y="0"/>
          <a:chExt cx="0" cy="0"/>
        </a:xfrm>
      </p:grpSpPr>
      <p:sp>
        <p:nvSpPr>
          <p:cNvPr id="4622" name="Google Shape;4622;p125: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623" name="Google Shape;4623;p125: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latin typeface="Calibri"/>
                <a:ea typeface="Calibri"/>
                <a:cs typeface="Calibri"/>
                <a:sym typeface="Calibri"/>
              </a:rPr>
              <a:t>Invade Europe by plane and boat on a certain day </a:t>
            </a:r>
            <a:endParaRPr/>
          </a:p>
          <a:p>
            <a:pPr indent="0" lvl="0" marL="0" rtl="0" algn="l">
              <a:spcBef>
                <a:spcPts val="360"/>
              </a:spcBef>
              <a:spcAft>
                <a:spcPts val="0"/>
              </a:spcAft>
              <a:buNone/>
            </a:pPr>
            <a:r>
              <a:rPr lang="en-US">
                <a:latin typeface="Calibri"/>
                <a:ea typeface="Calibri"/>
                <a:cs typeface="Calibri"/>
                <a:sym typeface="Calibri"/>
              </a:rPr>
              <a:t>How many boats?  Amount of food?  Delivery process and systems?</a:t>
            </a:r>
            <a:endParaRPr/>
          </a:p>
          <a:p>
            <a:pPr indent="0" lvl="0" marL="0" rtl="0" algn="l">
              <a:spcBef>
                <a:spcPts val="360"/>
              </a:spcBef>
              <a:spcAft>
                <a:spcPts val="0"/>
              </a:spcAft>
              <a:buNone/>
            </a:pPr>
            <a:r>
              <a:rPr lang="en-US">
                <a:latin typeface="Calibri"/>
                <a:ea typeface="Calibri"/>
                <a:cs typeface="Calibri"/>
                <a:sym typeface="Calibri"/>
              </a:rPr>
              <a:t>Are the boats built?  Are the troops trained?  Did we land?  What happened?  What did not work?</a:t>
            </a:r>
            <a:endParaRPr/>
          </a:p>
        </p:txBody>
      </p:sp>
      <p:sp>
        <p:nvSpPr>
          <p:cNvPr id="4624" name="Google Shape;4624;p125: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7" name="Shape 4707"/>
        <p:cNvGrpSpPr/>
        <p:nvPr/>
      </p:nvGrpSpPr>
      <p:grpSpPr>
        <a:xfrm>
          <a:off x="0" y="0"/>
          <a:ext cx="0" cy="0"/>
          <a:chOff x="0" y="0"/>
          <a:chExt cx="0" cy="0"/>
        </a:xfrm>
      </p:grpSpPr>
      <p:sp>
        <p:nvSpPr>
          <p:cNvPr id="4708" name="Google Shape;4708;p126: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09" name="Google Shape;4709;p126: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5" name="Shape 4735"/>
        <p:cNvGrpSpPr/>
        <p:nvPr/>
      </p:nvGrpSpPr>
      <p:grpSpPr>
        <a:xfrm>
          <a:off x="0" y="0"/>
          <a:ext cx="0" cy="0"/>
          <a:chOff x="0" y="0"/>
          <a:chExt cx="0" cy="0"/>
        </a:xfrm>
      </p:grpSpPr>
      <p:sp>
        <p:nvSpPr>
          <p:cNvPr id="4736" name="Google Shape;4736;p127: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37" name="Google Shape;4737;p127: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1" name="Shape 4771"/>
        <p:cNvGrpSpPr/>
        <p:nvPr/>
      </p:nvGrpSpPr>
      <p:grpSpPr>
        <a:xfrm>
          <a:off x="0" y="0"/>
          <a:ext cx="0" cy="0"/>
          <a:chOff x="0" y="0"/>
          <a:chExt cx="0" cy="0"/>
        </a:xfrm>
      </p:grpSpPr>
      <p:sp>
        <p:nvSpPr>
          <p:cNvPr id="4772" name="Google Shape;4772;p128: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773" name="Google Shape;4773;p128: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Not many books on the bookshelf</a:t>
            </a:r>
            <a:endParaRPr/>
          </a:p>
          <a:p>
            <a:pPr indent="0" lvl="0" marL="0" rtl="0" algn="l">
              <a:spcBef>
                <a:spcPts val="360"/>
              </a:spcBef>
              <a:spcAft>
                <a:spcPts val="0"/>
              </a:spcAft>
              <a:buNone/>
            </a:pPr>
            <a:r>
              <a:rPr lang="en-US"/>
              <a:t>Blows my mind – first place a CEO makes big mistakes</a:t>
            </a:r>
            <a:endParaRPr/>
          </a:p>
          <a:p>
            <a:pPr indent="0" lvl="0" marL="0" rtl="0" algn="l">
              <a:spcBef>
                <a:spcPts val="360"/>
              </a:spcBef>
              <a:spcAft>
                <a:spcPts val="0"/>
              </a:spcAft>
              <a:buNone/>
            </a:pPr>
            <a:r>
              <a:rPr b="1" lang="en-US"/>
              <a:t>Sets expectations before really understanding the situation…</a:t>
            </a:r>
            <a:endParaRPr/>
          </a:p>
          <a:p>
            <a:pPr indent="0" lvl="0" marL="0" rtl="0" algn="l">
              <a:spcBef>
                <a:spcPts val="360"/>
              </a:spcBef>
              <a:spcAft>
                <a:spcPts val="0"/>
              </a:spcAft>
              <a:buNone/>
            </a:pPr>
            <a:r>
              <a:rPr b="1" lang="en-US"/>
              <a:t>We are always setting expectations</a:t>
            </a:r>
            <a:endParaRPr b="1"/>
          </a:p>
        </p:txBody>
      </p:sp>
      <p:sp>
        <p:nvSpPr>
          <p:cNvPr id="4774" name="Google Shape;4774;p128: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5" name="Shape 4925"/>
        <p:cNvGrpSpPr/>
        <p:nvPr/>
      </p:nvGrpSpPr>
      <p:grpSpPr>
        <a:xfrm>
          <a:off x="0" y="0"/>
          <a:ext cx="0" cy="0"/>
          <a:chOff x="0" y="0"/>
          <a:chExt cx="0" cy="0"/>
        </a:xfrm>
      </p:grpSpPr>
      <p:sp>
        <p:nvSpPr>
          <p:cNvPr id="4926" name="Google Shape;4926;p129: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27" name="Google Shape;4927;p129: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4" name="Shape 4944"/>
        <p:cNvGrpSpPr/>
        <p:nvPr/>
      </p:nvGrpSpPr>
      <p:grpSpPr>
        <a:xfrm>
          <a:off x="0" y="0"/>
          <a:ext cx="0" cy="0"/>
          <a:chOff x="0" y="0"/>
          <a:chExt cx="0" cy="0"/>
        </a:xfrm>
      </p:grpSpPr>
      <p:sp>
        <p:nvSpPr>
          <p:cNvPr id="4945" name="Google Shape;4945;p130: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46" name="Google Shape;4946;p130: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14: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0" name="Google Shape;130;p14: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3" name="Shape 4963"/>
        <p:cNvGrpSpPr/>
        <p:nvPr/>
      </p:nvGrpSpPr>
      <p:grpSpPr>
        <a:xfrm>
          <a:off x="0" y="0"/>
          <a:ext cx="0" cy="0"/>
          <a:chOff x="0" y="0"/>
          <a:chExt cx="0" cy="0"/>
        </a:xfrm>
      </p:grpSpPr>
      <p:sp>
        <p:nvSpPr>
          <p:cNvPr id="4964" name="Google Shape;4964;p131: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65" name="Google Shape;4965;p131: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2" name="Shape 4972"/>
        <p:cNvGrpSpPr/>
        <p:nvPr/>
      </p:nvGrpSpPr>
      <p:grpSpPr>
        <a:xfrm>
          <a:off x="0" y="0"/>
          <a:ext cx="0" cy="0"/>
          <a:chOff x="0" y="0"/>
          <a:chExt cx="0" cy="0"/>
        </a:xfrm>
      </p:grpSpPr>
      <p:sp>
        <p:nvSpPr>
          <p:cNvPr id="4973" name="Google Shape;4973;p132: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74" name="Google Shape;4974;p132: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8" name="Shape 5018"/>
        <p:cNvGrpSpPr/>
        <p:nvPr/>
      </p:nvGrpSpPr>
      <p:grpSpPr>
        <a:xfrm>
          <a:off x="0" y="0"/>
          <a:ext cx="0" cy="0"/>
          <a:chOff x="0" y="0"/>
          <a:chExt cx="0" cy="0"/>
        </a:xfrm>
      </p:grpSpPr>
      <p:sp>
        <p:nvSpPr>
          <p:cNvPr id="5019" name="Google Shape;5019;p133: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20" name="Google Shape;5020;p133: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4" name="Shape 5024"/>
        <p:cNvGrpSpPr/>
        <p:nvPr/>
      </p:nvGrpSpPr>
      <p:grpSpPr>
        <a:xfrm>
          <a:off x="0" y="0"/>
          <a:ext cx="0" cy="0"/>
          <a:chOff x="0" y="0"/>
          <a:chExt cx="0" cy="0"/>
        </a:xfrm>
      </p:grpSpPr>
      <p:sp>
        <p:nvSpPr>
          <p:cNvPr id="5025" name="Google Shape;5025;p134: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026" name="Google Shape;5026;p134: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027" name="Google Shape;5027;p134: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8" name="Shape 5178"/>
        <p:cNvGrpSpPr/>
        <p:nvPr/>
      </p:nvGrpSpPr>
      <p:grpSpPr>
        <a:xfrm>
          <a:off x="0" y="0"/>
          <a:ext cx="0" cy="0"/>
          <a:chOff x="0" y="0"/>
          <a:chExt cx="0" cy="0"/>
        </a:xfrm>
      </p:grpSpPr>
      <p:sp>
        <p:nvSpPr>
          <p:cNvPr id="5179" name="Google Shape;5179;p135: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80" name="Google Shape;5180;p135: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95" name="Shape 5195"/>
        <p:cNvGrpSpPr/>
        <p:nvPr/>
      </p:nvGrpSpPr>
      <p:grpSpPr>
        <a:xfrm>
          <a:off x="0" y="0"/>
          <a:ext cx="0" cy="0"/>
          <a:chOff x="0" y="0"/>
          <a:chExt cx="0" cy="0"/>
        </a:xfrm>
      </p:grpSpPr>
      <p:sp>
        <p:nvSpPr>
          <p:cNvPr id="5196" name="Google Shape;5196;p136: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97" name="Google Shape;5197;p136: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0" name="Shape 5210"/>
        <p:cNvGrpSpPr/>
        <p:nvPr/>
      </p:nvGrpSpPr>
      <p:grpSpPr>
        <a:xfrm>
          <a:off x="0" y="0"/>
          <a:ext cx="0" cy="0"/>
          <a:chOff x="0" y="0"/>
          <a:chExt cx="0" cy="0"/>
        </a:xfrm>
      </p:grpSpPr>
      <p:sp>
        <p:nvSpPr>
          <p:cNvPr id="5211" name="Google Shape;5211;p137: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12" name="Google Shape;5212;p137: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7" name="Shape 5217"/>
        <p:cNvGrpSpPr/>
        <p:nvPr/>
      </p:nvGrpSpPr>
      <p:grpSpPr>
        <a:xfrm>
          <a:off x="0" y="0"/>
          <a:ext cx="0" cy="0"/>
          <a:chOff x="0" y="0"/>
          <a:chExt cx="0" cy="0"/>
        </a:xfrm>
      </p:grpSpPr>
      <p:sp>
        <p:nvSpPr>
          <p:cNvPr id="5218" name="Google Shape;5218;p138: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19" name="Google Shape;5219;p138: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1" name="Shape 5251"/>
        <p:cNvGrpSpPr/>
        <p:nvPr/>
      </p:nvGrpSpPr>
      <p:grpSpPr>
        <a:xfrm>
          <a:off x="0" y="0"/>
          <a:ext cx="0" cy="0"/>
          <a:chOff x="0" y="0"/>
          <a:chExt cx="0" cy="0"/>
        </a:xfrm>
      </p:grpSpPr>
      <p:sp>
        <p:nvSpPr>
          <p:cNvPr id="5252" name="Google Shape;5252;p139: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53" name="Google Shape;5253;p139: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7 Founders controlled the Board</a:t>
            </a:r>
            <a:endParaRPr/>
          </a:p>
        </p:txBody>
      </p:sp>
      <p:sp>
        <p:nvSpPr>
          <p:cNvPr id="5254" name="Google Shape;5254;p139: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8" name="Shape 5258"/>
        <p:cNvGrpSpPr/>
        <p:nvPr/>
      </p:nvGrpSpPr>
      <p:grpSpPr>
        <a:xfrm>
          <a:off x="0" y="0"/>
          <a:ext cx="0" cy="0"/>
          <a:chOff x="0" y="0"/>
          <a:chExt cx="0" cy="0"/>
        </a:xfrm>
      </p:grpSpPr>
      <p:sp>
        <p:nvSpPr>
          <p:cNvPr id="5259" name="Google Shape;5259;p140: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60" name="Google Shape;5260;p140: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7 Founders controlled the Board</a:t>
            </a:r>
            <a:endParaRPr/>
          </a:p>
        </p:txBody>
      </p:sp>
      <p:sp>
        <p:nvSpPr>
          <p:cNvPr id="5261" name="Google Shape;5261;p140: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15: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15: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7" name="Google Shape;137;p15: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5" name="Shape 5265"/>
        <p:cNvGrpSpPr/>
        <p:nvPr/>
      </p:nvGrpSpPr>
      <p:grpSpPr>
        <a:xfrm>
          <a:off x="0" y="0"/>
          <a:ext cx="0" cy="0"/>
          <a:chOff x="0" y="0"/>
          <a:chExt cx="0" cy="0"/>
        </a:xfrm>
      </p:grpSpPr>
      <p:sp>
        <p:nvSpPr>
          <p:cNvPr id="5266" name="Google Shape;5266;p141: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67" name="Google Shape;5267;p141: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268" name="Google Shape;5268;p141: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9" name="Shape 5419"/>
        <p:cNvGrpSpPr/>
        <p:nvPr/>
      </p:nvGrpSpPr>
      <p:grpSpPr>
        <a:xfrm>
          <a:off x="0" y="0"/>
          <a:ext cx="0" cy="0"/>
          <a:chOff x="0" y="0"/>
          <a:chExt cx="0" cy="0"/>
        </a:xfrm>
      </p:grpSpPr>
      <p:sp>
        <p:nvSpPr>
          <p:cNvPr id="5420" name="Google Shape;5420;p142: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21" name="Google Shape;5421;p142: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7" name="Shape 5437"/>
        <p:cNvGrpSpPr/>
        <p:nvPr/>
      </p:nvGrpSpPr>
      <p:grpSpPr>
        <a:xfrm>
          <a:off x="0" y="0"/>
          <a:ext cx="0" cy="0"/>
          <a:chOff x="0" y="0"/>
          <a:chExt cx="0" cy="0"/>
        </a:xfrm>
      </p:grpSpPr>
      <p:sp>
        <p:nvSpPr>
          <p:cNvPr id="5438" name="Google Shape;5438;p143: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39" name="Google Shape;5439;p143: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4" name="Shape 5454"/>
        <p:cNvGrpSpPr/>
        <p:nvPr/>
      </p:nvGrpSpPr>
      <p:grpSpPr>
        <a:xfrm>
          <a:off x="0" y="0"/>
          <a:ext cx="0" cy="0"/>
          <a:chOff x="0" y="0"/>
          <a:chExt cx="0" cy="0"/>
        </a:xfrm>
      </p:grpSpPr>
      <p:sp>
        <p:nvSpPr>
          <p:cNvPr id="5455" name="Google Shape;5455;p144: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56" name="Google Shape;5456;p144: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1" name="Shape 5461"/>
        <p:cNvGrpSpPr/>
        <p:nvPr/>
      </p:nvGrpSpPr>
      <p:grpSpPr>
        <a:xfrm>
          <a:off x="0" y="0"/>
          <a:ext cx="0" cy="0"/>
          <a:chOff x="0" y="0"/>
          <a:chExt cx="0" cy="0"/>
        </a:xfrm>
      </p:grpSpPr>
      <p:sp>
        <p:nvSpPr>
          <p:cNvPr id="5462" name="Google Shape;5462;p145: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63" name="Google Shape;5463;p145: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1" name="Shape 5501"/>
        <p:cNvGrpSpPr/>
        <p:nvPr/>
      </p:nvGrpSpPr>
      <p:grpSpPr>
        <a:xfrm>
          <a:off x="0" y="0"/>
          <a:ext cx="0" cy="0"/>
          <a:chOff x="0" y="0"/>
          <a:chExt cx="0" cy="0"/>
        </a:xfrm>
      </p:grpSpPr>
      <p:sp>
        <p:nvSpPr>
          <p:cNvPr id="5502" name="Google Shape;5502;p146: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03" name="Google Shape;5503;p146: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7" name="Shape 5507"/>
        <p:cNvGrpSpPr/>
        <p:nvPr/>
      </p:nvGrpSpPr>
      <p:grpSpPr>
        <a:xfrm>
          <a:off x="0" y="0"/>
          <a:ext cx="0" cy="0"/>
          <a:chOff x="0" y="0"/>
          <a:chExt cx="0" cy="0"/>
        </a:xfrm>
      </p:grpSpPr>
      <p:sp>
        <p:nvSpPr>
          <p:cNvPr id="5508" name="Google Shape;5508;p147: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09" name="Google Shape;5509;p147: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5" name="Shape 5515"/>
        <p:cNvGrpSpPr/>
        <p:nvPr/>
      </p:nvGrpSpPr>
      <p:grpSpPr>
        <a:xfrm>
          <a:off x="0" y="0"/>
          <a:ext cx="0" cy="0"/>
          <a:chOff x="0" y="0"/>
          <a:chExt cx="0" cy="0"/>
        </a:xfrm>
      </p:grpSpPr>
      <p:sp>
        <p:nvSpPr>
          <p:cNvPr id="5516" name="Google Shape;5516;p148: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17" name="Google Shape;5517;p148: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3" name="Shape 5593"/>
        <p:cNvGrpSpPr/>
        <p:nvPr/>
      </p:nvGrpSpPr>
      <p:grpSpPr>
        <a:xfrm>
          <a:off x="0" y="0"/>
          <a:ext cx="0" cy="0"/>
          <a:chOff x="0" y="0"/>
          <a:chExt cx="0" cy="0"/>
        </a:xfrm>
      </p:grpSpPr>
      <p:sp>
        <p:nvSpPr>
          <p:cNvPr id="5594" name="Google Shape;5594;p149: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595" name="Google Shape;5595;p149: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596" name="Google Shape;5596;p149: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8" name="Shape 5748"/>
        <p:cNvGrpSpPr/>
        <p:nvPr/>
      </p:nvGrpSpPr>
      <p:grpSpPr>
        <a:xfrm>
          <a:off x="0" y="0"/>
          <a:ext cx="0" cy="0"/>
          <a:chOff x="0" y="0"/>
          <a:chExt cx="0" cy="0"/>
        </a:xfrm>
      </p:grpSpPr>
      <p:sp>
        <p:nvSpPr>
          <p:cNvPr id="5749" name="Google Shape;5749;p150: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50" name="Google Shape;5750;p150: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16: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5" name="Google Shape;145;p16: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7" name="Shape 5767"/>
        <p:cNvGrpSpPr/>
        <p:nvPr/>
      </p:nvGrpSpPr>
      <p:grpSpPr>
        <a:xfrm>
          <a:off x="0" y="0"/>
          <a:ext cx="0" cy="0"/>
          <a:chOff x="0" y="0"/>
          <a:chExt cx="0" cy="0"/>
        </a:xfrm>
      </p:grpSpPr>
      <p:sp>
        <p:nvSpPr>
          <p:cNvPr id="5768" name="Google Shape;5768;p151: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69" name="Google Shape;5769;p151: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3" name="Shape 5773"/>
        <p:cNvGrpSpPr/>
        <p:nvPr/>
      </p:nvGrpSpPr>
      <p:grpSpPr>
        <a:xfrm>
          <a:off x="0" y="0"/>
          <a:ext cx="0" cy="0"/>
          <a:chOff x="0" y="0"/>
          <a:chExt cx="0" cy="0"/>
        </a:xfrm>
      </p:grpSpPr>
      <p:sp>
        <p:nvSpPr>
          <p:cNvPr id="5774" name="Google Shape;5774;p152: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775" name="Google Shape;5775;p152: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8" name="Shape 5788"/>
        <p:cNvGrpSpPr/>
        <p:nvPr/>
      </p:nvGrpSpPr>
      <p:grpSpPr>
        <a:xfrm>
          <a:off x="0" y="0"/>
          <a:ext cx="0" cy="0"/>
          <a:chOff x="0" y="0"/>
          <a:chExt cx="0" cy="0"/>
        </a:xfrm>
      </p:grpSpPr>
      <p:sp>
        <p:nvSpPr>
          <p:cNvPr id="5789" name="Google Shape;5789;p153: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0" name="Google Shape;5790;p153: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t/>
            </a:r>
            <a:endParaRPr/>
          </a:p>
        </p:txBody>
      </p:sp>
      <p:sp>
        <p:nvSpPr>
          <p:cNvPr id="5791" name="Google Shape;5791;p153: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5" name="Shape 5795"/>
        <p:cNvGrpSpPr/>
        <p:nvPr/>
      </p:nvGrpSpPr>
      <p:grpSpPr>
        <a:xfrm>
          <a:off x="0" y="0"/>
          <a:ext cx="0" cy="0"/>
          <a:chOff x="0" y="0"/>
          <a:chExt cx="0" cy="0"/>
        </a:xfrm>
      </p:grpSpPr>
      <p:sp>
        <p:nvSpPr>
          <p:cNvPr id="5796" name="Google Shape;5796;p154: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797" name="Google Shape;5797;p154: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5798" name="Google Shape;5798;p154: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2" name="Shape 5852"/>
        <p:cNvGrpSpPr/>
        <p:nvPr/>
      </p:nvGrpSpPr>
      <p:grpSpPr>
        <a:xfrm>
          <a:off x="0" y="0"/>
          <a:ext cx="0" cy="0"/>
          <a:chOff x="0" y="0"/>
          <a:chExt cx="0" cy="0"/>
        </a:xfrm>
      </p:grpSpPr>
      <p:sp>
        <p:nvSpPr>
          <p:cNvPr id="5853" name="Google Shape;5853;p155: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854" name="Google Shape;5854;p155: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6" name="Shape 5926"/>
        <p:cNvGrpSpPr/>
        <p:nvPr/>
      </p:nvGrpSpPr>
      <p:grpSpPr>
        <a:xfrm>
          <a:off x="0" y="0"/>
          <a:ext cx="0" cy="0"/>
          <a:chOff x="0" y="0"/>
          <a:chExt cx="0" cy="0"/>
        </a:xfrm>
      </p:grpSpPr>
      <p:sp>
        <p:nvSpPr>
          <p:cNvPr id="5927" name="Google Shape;5927;p156: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28" name="Google Shape;5928;p156: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4" name="Shape 5934"/>
        <p:cNvGrpSpPr/>
        <p:nvPr/>
      </p:nvGrpSpPr>
      <p:grpSpPr>
        <a:xfrm>
          <a:off x="0" y="0"/>
          <a:ext cx="0" cy="0"/>
          <a:chOff x="0" y="0"/>
          <a:chExt cx="0" cy="0"/>
        </a:xfrm>
      </p:grpSpPr>
      <p:sp>
        <p:nvSpPr>
          <p:cNvPr id="5935" name="Google Shape;5935;p157: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36" name="Google Shape;5936;p157: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2" name="Shape 5942"/>
        <p:cNvGrpSpPr/>
        <p:nvPr/>
      </p:nvGrpSpPr>
      <p:grpSpPr>
        <a:xfrm>
          <a:off x="0" y="0"/>
          <a:ext cx="0" cy="0"/>
          <a:chOff x="0" y="0"/>
          <a:chExt cx="0" cy="0"/>
        </a:xfrm>
      </p:grpSpPr>
      <p:sp>
        <p:nvSpPr>
          <p:cNvPr id="5943" name="Google Shape;5943;p158: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944" name="Google Shape;5944;p158: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0" name="Shape 6010"/>
        <p:cNvGrpSpPr/>
        <p:nvPr/>
      </p:nvGrpSpPr>
      <p:grpSpPr>
        <a:xfrm>
          <a:off x="0" y="0"/>
          <a:ext cx="0" cy="0"/>
          <a:chOff x="0" y="0"/>
          <a:chExt cx="0" cy="0"/>
        </a:xfrm>
      </p:grpSpPr>
      <p:sp>
        <p:nvSpPr>
          <p:cNvPr id="6011" name="Google Shape;6011;p159: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12" name="Google Shape;6012;p159: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7" name="Shape 6037"/>
        <p:cNvGrpSpPr/>
        <p:nvPr/>
      </p:nvGrpSpPr>
      <p:grpSpPr>
        <a:xfrm>
          <a:off x="0" y="0"/>
          <a:ext cx="0" cy="0"/>
          <a:chOff x="0" y="0"/>
          <a:chExt cx="0" cy="0"/>
        </a:xfrm>
      </p:grpSpPr>
      <p:sp>
        <p:nvSpPr>
          <p:cNvPr id="6038" name="Google Shape;6038;p160: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39" name="Google Shape;6039;p160: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17: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1" name="Google Shape;151;p17: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3" name="Shape 6043"/>
        <p:cNvGrpSpPr/>
        <p:nvPr/>
      </p:nvGrpSpPr>
      <p:grpSpPr>
        <a:xfrm>
          <a:off x="0" y="0"/>
          <a:ext cx="0" cy="0"/>
          <a:chOff x="0" y="0"/>
          <a:chExt cx="0" cy="0"/>
        </a:xfrm>
      </p:grpSpPr>
      <p:sp>
        <p:nvSpPr>
          <p:cNvPr id="6044" name="Google Shape;6044;p161: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45" name="Google Shape;6045;p161: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9" name="Shape 6049"/>
        <p:cNvGrpSpPr/>
        <p:nvPr/>
      </p:nvGrpSpPr>
      <p:grpSpPr>
        <a:xfrm>
          <a:off x="0" y="0"/>
          <a:ext cx="0" cy="0"/>
          <a:chOff x="0" y="0"/>
          <a:chExt cx="0" cy="0"/>
        </a:xfrm>
      </p:grpSpPr>
      <p:sp>
        <p:nvSpPr>
          <p:cNvPr id="6050" name="Google Shape;6050;p162: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51" name="Google Shape;6051;p162: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5" name="Shape 6055"/>
        <p:cNvGrpSpPr/>
        <p:nvPr/>
      </p:nvGrpSpPr>
      <p:grpSpPr>
        <a:xfrm>
          <a:off x="0" y="0"/>
          <a:ext cx="0" cy="0"/>
          <a:chOff x="0" y="0"/>
          <a:chExt cx="0" cy="0"/>
        </a:xfrm>
      </p:grpSpPr>
      <p:sp>
        <p:nvSpPr>
          <p:cNvPr id="6056" name="Google Shape;6056;p163: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57" name="Google Shape;6057;p163: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1" name="Shape 6061"/>
        <p:cNvGrpSpPr/>
        <p:nvPr/>
      </p:nvGrpSpPr>
      <p:grpSpPr>
        <a:xfrm>
          <a:off x="0" y="0"/>
          <a:ext cx="0" cy="0"/>
          <a:chOff x="0" y="0"/>
          <a:chExt cx="0" cy="0"/>
        </a:xfrm>
      </p:grpSpPr>
      <p:sp>
        <p:nvSpPr>
          <p:cNvPr id="6062" name="Google Shape;6062;p164: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63" name="Google Shape;6063;p164: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7" name="Shape 6067"/>
        <p:cNvGrpSpPr/>
        <p:nvPr/>
      </p:nvGrpSpPr>
      <p:grpSpPr>
        <a:xfrm>
          <a:off x="0" y="0"/>
          <a:ext cx="0" cy="0"/>
          <a:chOff x="0" y="0"/>
          <a:chExt cx="0" cy="0"/>
        </a:xfrm>
      </p:grpSpPr>
      <p:sp>
        <p:nvSpPr>
          <p:cNvPr id="6068" name="Google Shape;6068;p165: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69" name="Google Shape;6069;p165: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3" name="Shape 6073"/>
        <p:cNvGrpSpPr/>
        <p:nvPr/>
      </p:nvGrpSpPr>
      <p:grpSpPr>
        <a:xfrm>
          <a:off x="0" y="0"/>
          <a:ext cx="0" cy="0"/>
          <a:chOff x="0" y="0"/>
          <a:chExt cx="0" cy="0"/>
        </a:xfrm>
      </p:grpSpPr>
      <p:sp>
        <p:nvSpPr>
          <p:cNvPr id="6074" name="Google Shape;6074;p166: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75" name="Google Shape;6075;p166: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9" name="Shape 6079"/>
        <p:cNvGrpSpPr/>
        <p:nvPr/>
      </p:nvGrpSpPr>
      <p:grpSpPr>
        <a:xfrm>
          <a:off x="0" y="0"/>
          <a:ext cx="0" cy="0"/>
          <a:chOff x="0" y="0"/>
          <a:chExt cx="0" cy="0"/>
        </a:xfrm>
      </p:grpSpPr>
      <p:sp>
        <p:nvSpPr>
          <p:cNvPr id="6080" name="Google Shape;6080;p167: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081" name="Google Shape;6081;p167: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5" name="Shape 6085"/>
        <p:cNvGrpSpPr/>
        <p:nvPr/>
      </p:nvGrpSpPr>
      <p:grpSpPr>
        <a:xfrm>
          <a:off x="0" y="0"/>
          <a:ext cx="0" cy="0"/>
          <a:chOff x="0" y="0"/>
          <a:chExt cx="0" cy="0"/>
        </a:xfrm>
      </p:grpSpPr>
      <p:sp>
        <p:nvSpPr>
          <p:cNvPr id="6086" name="Google Shape;6086;p168: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ahoma"/>
                <a:ea typeface="Tahoma"/>
                <a:cs typeface="Tahoma"/>
                <a:sym typeface="Tahoma"/>
              </a:rPr>
              <a:t>‹#›</a:t>
            </a:fld>
            <a:endParaRPr>
              <a:latin typeface="Tahoma"/>
              <a:ea typeface="Tahoma"/>
              <a:cs typeface="Tahoma"/>
              <a:sym typeface="Tahoma"/>
            </a:endParaRPr>
          </a:p>
        </p:txBody>
      </p:sp>
      <p:sp>
        <p:nvSpPr>
          <p:cNvPr id="6087" name="Google Shape;6087;p168:notes"/>
          <p:cNvSpPr txBox="1"/>
          <p:nvPr/>
        </p:nvSpPr>
        <p:spPr>
          <a:xfrm>
            <a:off x="4015740" y="8958262"/>
            <a:ext cx="3070860" cy="471488"/>
          </a:xfrm>
          <a:prstGeom prst="rect">
            <a:avLst/>
          </a:prstGeom>
          <a:noFill/>
          <a:ln>
            <a:noFill/>
          </a:ln>
        </p:spPr>
        <p:txBody>
          <a:bodyPr anchorCtr="0" anchor="b" bIns="47175" lIns="94350" spcFirstLastPara="1" rIns="94350" wrap="square" tIns="47175">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6088" name="Google Shape;6088;p168: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089" name="Google Shape;6089;p168:notes"/>
          <p:cNvSpPr txBox="1"/>
          <p:nvPr>
            <p:ph idx="1" type="body"/>
          </p:nvPr>
        </p:nvSpPr>
        <p:spPr>
          <a:xfrm>
            <a:off x="708025" y="4479925"/>
            <a:ext cx="5670550" cy="424338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Tahoma"/>
              <a:ea typeface="Tahoma"/>
              <a:cs typeface="Tahoma"/>
              <a:sym typeface="Tahoma"/>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3" name="Shape 6093"/>
        <p:cNvGrpSpPr/>
        <p:nvPr/>
      </p:nvGrpSpPr>
      <p:grpSpPr>
        <a:xfrm>
          <a:off x="0" y="0"/>
          <a:ext cx="0" cy="0"/>
          <a:chOff x="0" y="0"/>
          <a:chExt cx="0" cy="0"/>
        </a:xfrm>
      </p:grpSpPr>
      <p:sp>
        <p:nvSpPr>
          <p:cNvPr id="6094" name="Google Shape;6094;p169: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ahoma"/>
                <a:ea typeface="Tahoma"/>
                <a:cs typeface="Tahoma"/>
                <a:sym typeface="Tahoma"/>
              </a:rPr>
              <a:t>‹#›</a:t>
            </a:fld>
            <a:endParaRPr>
              <a:latin typeface="Tahoma"/>
              <a:ea typeface="Tahoma"/>
              <a:cs typeface="Tahoma"/>
              <a:sym typeface="Tahoma"/>
            </a:endParaRPr>
          </a:p>
        </p:txBody>
      </p:sp>
      <p:sp>
        <p:nvSpPr>
          <p:cNvPr id="6095" name="Google Shape;6095;p169:notes"/>
          <p:cNvSpPr txBox="1"/>
          <p:nvPr/>
        </p:nvSpPr>
        <p:spPr>
          <a:xfrm>
            <a:off x="4015740" y="8958262"/>
            <a:ext cx="3070860" cy="471488"/>
          </a:xfrm>
          <a:prstGeom prst="rect">
            <a:avLst/>
          </a:prstGeom>
          <a:noFill/>
          <a:ln>
            <a:noFill/>
          </a:ln>
        </p:spPr>
        <p:txBody>
          <a:bodyPr anchorCtr="0" anchor="b" bIns="47175" lIns="94350" spcFirstLastPara="1" rIns="94350" wrap="square" tIns="47175">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6096" name="Google Shape;6096;p169: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097" name="Google Shape;6097;p169:notes"/>
          <p:cNvSpPr txBox="1"/>
          <p:nvPr>
            <p:ph idx="1" type="body"/>
          </p:nvPr>
        </p:nvSpPr>
        <p:spPr>
          <a:xfrm>
            <a:off x="708025" y="4479925"/>
            <a:ext cx="5670550" cy="424338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Tahoma"/>
              <a:ea typeface="Tahoma"/>
              <a:cs typeface="Tahoma"/>
              <a:sym typeface="Tahoma"/>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1" name="Shape 6101"/>
        <p:cNvGrpSpPr/>
        <p:nvPr/>
      </p:nvGrpSpPr>
      <p:grpSpPr>
        <a:xfrm>
          <a:off x="0" y="0"/>
          <a:ext cx="0" cy="0"/>
          <a:chOff x="0" y="0"/>
          <a:chExt cx="0" cy="0"/>
        </a:xfrm>
      </p:grpSpPr>
      <p:sp>
        <p:nvSpPr>
          <p:cNvPr id="6102" name="Google Shape;6102;p170: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latin typeface="Tahoma"/>
                <a:ea typeface="Tahoma"/>
                <a:cs typeface="Tahoma"/>
                <a:sym typeface="Tahoma"/>
              </a:rPr>
              <a:t>‹#›</a:t>
            </a:fld>
            <a:endParaRPr>
              <a:latin typeface="Tahoma"/>
              <a:ea typeface="Tahoma"/>
              <a:cs typeface="Tahoma"/>
              <a:sym typeface="Tahoma"/>
            </a:endParaRPr>
          </a:p>
        </p:txBody>
      </p:sp>
      <p:sp>
        <p:nvSpPr>
          <p:cNvPr id="6103" name="Google Shape;6103;p170:notes"/>
          <p:cNvSpPr txBox="1"/>
          <p:nvPr/>
        </p:nvSpPr>
        <p:spPr>
          <a:xfrm>
            <a:off x="4015740" y="8958262"/>
            <a:ext cx="3070860" cy="471488"/>
          </a:xfrm>
          <a:prstGeom prst="rect">
            <a:avLst/>
          </a:prstGeom>
          <a:noFill/>
          <a:ln>
            <a:noFill/>
          </a:ln>
        </p:spPr>
        <p:txBody>
          <a:bodyPr anchorCtr="0" anchor="b" bIns="47175" lIns="94350" spcFirstLastPara="1" rIns="94350" wrap="square" tIns="47175">
            <a:noAutofit/>
          </a:bodyPr>
          <a:lstStyle/>
          <a:p>
            <a:pPr indent="0" lvl="0" marL="0" marR="0" rtl="0" algn="r">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a:t>
            </a:fld>
            <a:endParaRPr sz="1200">
              <a:solidFill>
                <a:schemeClr val="dk1"/>
              </a:solidFill>
              <a:latin typeface="Times New Roman"/>
              <a:ea typeface="Times New Roman"/>
              <a:cs typeface="Times New Roman"/>
              <a:sym typeface="Times New Roman"/>
            </a:endParaRPr>
          </a:p>
        </p:txBody>
      </p:sp>
      <p:sp>
        <p:nvSpPr>
          <p:cNvPr id="6104" name="Google Shape;6104;p170: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105" name="Google Shape;6105;p170:notes"/>
          <p:cNvSpPr txBox="1"/>
          <p:nvPr>
            <p:ph idx="1" type="body"/>
          </p:nvPr>
        </p:nvSpPr>
        <p:spPr>
          <a:xfrm>
            <a:off x="708025" y="4479925"/>
            <a:ext cx="5670550" cy="424338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rmAutofit/>
          </a:bodyPr>
          <a:lstStyle/>
          <a:p>
            <a:pPr indent="0" lvl="0" marL="0" rtl="0" algn="l">
              <a:spcBef>
                <a:spcPts val="0"/>
              </a:spcBef>
              <a:spcAft>
                <a:spcPts val="0"/>
              </a:spcAft>
              <a:buNone/>
            </a:pPr>
            <a:r>
              <a:t/>
            </a:r>
            <a:endParaRPr>
              <a:latin typeface="Tahoma"/>
              <a:ea typeface="Tahoma"/>
              <a:cs typeface="Tahoma"/>
              <a:sym typeface="Tahom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18: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7" name="Google Shape;157;p18: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2" name="Shape 6112"/>
        <p:cNvGrpSpPr/>
        <p:nvPr/>
      </p:nvGrpSpPr>
      <p:grpSpPr>
        <a:xfrm>
          <a:off x="0" y="0"/>
          <a:ext cx="0" cy="0"/>
          <a:chOff x="0" y="0"/>
          <a:chExt cx="0" cy="0"/>
        </a:xfrm>
      </p:grpSpPr>
      <p:sp>
        <p:nvSpPr>
          <p:cNvPr id="6113" name="Google Shape;6113;p171: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114" name="Google Shape;6114;p171: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115" name="Google Shape;6115;p171: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6" name="Shape 6266"/>
        <p:cNvGrpSpPr/>
        <p:nvPr/>
      </p:nvGrpSpPr>
      <p:grpSpPr>
        <a:xfrm>
          <a:off x="0" y="0"/>
          <a:ext cx="0" cy="0"/>
          <a:chOff x="0" y="0"/>
          <a:chExt cx="0" cy="0"/>
        </a:xfrm>
      </p:grpSpPr>
      <p:sp>
        <p:nvSpPr>
          <p:cNvPr id="6267" name="Google Shape;6267;p172: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268" name="Google Shape;6268;p172: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3" name="Shape 6283"/>
        <p:cNvGrpSpPr/>
        <p:nvPr/>
      </p:nvGrpSpPr>
      <p:grpSpPr>
        <a:xfrm>
          <a:off x="0" y="0"/>
          <a:ext cx="0" cy="0"/>
          <a:chOff x="0" y="0"/>
          <a:chExt cx="0" cy="0"/>
        </a:xfrm>
      </p:grpSpPr>
      <p:sp>
        <p:nvSpPr>
          <p:cNvPr id="6284" name="Google Shape;6284;p173: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85" name="Google Shape;6285;p173:notes"/>
          <p:cNvSpPr/>
          <p:nvPr>
            <p:ph idx="2" type="sldImg"/>
          </p:nvPr>
        </p:nvSpPr>
        <p:spPr>
          <a:xfrm>
            <a:off x="1185863" y="706438"/>
            <a:ext cx="4714875" cy="353695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286" name="Google Shape;6286;p173:notes"/>
          <p:cNvSpPr txBox="1"/>
          <p:nvPr>
            <p:ph idx="1" type="body"/>
          </p:nvPr>
        </p:nvSpPr>
        <p:spPr>
          <a:xfrm>
            <a:off x="944880" y="4479131"/>
            <a:ext cx="5196840" cy="4243388"/>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0" name="Shape 6290"/>
        <p:cNvGrpSpPr/>
        <p:nvPr/>
      </p:nvGrpSpPr>
      <p:grpSpPr>
        <a:xfrm>
          <a:off x="0" y="0"/>
          <a:ext cx="0" cy="0"/>
          <a:chOff x="0" y="0"/>
          <a:chExt cx="0" cy="0"/>
        </a:xfrm>
      </p:grpSpPr>
      <p:sp>
        <p:nvSpPr>
          <p:cNvPr id="6291" name="Google Shape;6291;p174: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292" name="Google Shape;6292;p174: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293" name="Google Shape;6293;p174: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4" name="Shape 6444"/>
        <p:cNvGrpSpPr/>
        <p:nvPr/>
      </p:nvGrpSpPr>
      <p:grpSpPr>
        <a:xfrm>
          <a:off x="0" y="0"/>
          <a:ext cx="0" cy="0"/>
          <a:chOff x="0" y="0"/>
          <a:chExt cx="0" cy="0"/>
        </a:xfrm>
      </p:grpSpPr>
      <p:sp>
        <p:nvSpPr>
          <p:cNvPr id="6445" name="Google Shape;6445;p175: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46" name="Google Shape;6446;p175: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7" name="Shape 6457"/>
        <p:cNvGrpSpPr/>
        <p:nvPr/>
      </p:nvGrpSpPr>
      <p:grpSpPr>
        <a:xfrm>
          <a:off x="0" y="0"/>
          <a:ext cx="0" cy="0"/>
          <a:chOff x="0" y="0"/>
          <a:chExt cx="0" cy="0"/>
        </a:xfrm>
      </p:grpSpPr>
      <p:sp>
        <p:nvSpPr>
          <p:cNvPr id="6458" name="Google Shape;6458;p176: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459" name="Google Shape;6459;p176: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5" name="Shape 6535"/>
        <p:cNvGrpSpPr/>
        <p:nvPr/>
      </p:nvGrpSpPr>
      <p:grpSpPr>
        <a:xfrm>
          <a:off x="0" y="0"/>
          <a:ext cx="0" cy="0"/>
          <a:chOff x="0" y="0"/>
          <a:chExt cx="0" cy="0"/>
        </a:xfrm>
      </p:grpSpPr>
      <p:sp>
        <p:nvSpPr>
          <p:cNvPr id="6536" name="Google Shape;6536;p177: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537" name="Google Shape;6537;p177: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Not many books on the bookshelf</a:t>
            </a:r>
            <a:endParaRPr/>
          </a:p>
          <a:p>
            <a:pPr indent="0" lvl="0" marL="0" rtl="0" algn="l">
              <a:spcBef>
                <a:spcPts val="360"/>
              </a:spcBef>
              <a:spcAft>
                <a:spcPts val="0"/>
              </a:spcAft>
              <a:buNone/>
            </a:pPr>
            <a:r>
              <a:rPr lang="en-US"/>
              <a:t>Blows my mind – first place a CEO makes big mistakes</a:t>
            </a:r>
            <a:endParaRPr/>
          </a:p>
          <a:p>
            <a:pPr indent="0" lvl="0" marL="0" rtl="0" algn="l">
              <a:spcBef>
                <a:spcPts val="360"/>
              </a:spcBef>
              <a:spcAft>
                <a:spcPts val="0"/>
              </a:spcAft>
              <a:buNone/>
            </a:pPr>
            <a:r>
              <a:rPr b="1" lang="en-US"/>
              <a:t>Sets expectations before really understanding the situation…</a:t>
            </a:r>
            <a:endParaRPr/>
          </a:p>
          <a:p>
            <a:pPr indent="0" lvl="0" marL="0" rtl="0" algn="l">
              <a:spcBef>
                <a:spcPts val="360"/>
              </a:spcBef>
              <a:spcAft>
                <a:spcPts val="0"/>
              </a:spcAft>
              <a:buNone/>
            </a:pPr>
            <a:r>
              <a:rPr b="1" lang="en-US"/>
              <a:t>We are always setting expectations</a:t>
            </a:r>
            <a:endParaRPr b="1"/>
          </a:p>
        </p:txBody>
      </p:sp>
      <p:sp>
        <p:nvSpPr>
          <p:cNvPr id="6538" name="Google Shape;6538;p177: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9" name="Shape 6689"/>
        <p:cNvGrpSpPr/>
        <p:nvPr/>
      </p:nvGrpSpPr>
      <p:grpSpPr>
        <a:xfrm>
          <a:off x="0" y="0"/>
          <a:ext cx="0" cy="0"/>
          <a:chOff x="0" y="0"/>
          <a:chExt cx="0" cy="0"/>
        </a:xfrm>
      </p:grpSpPr>
      <p:sp>
        <p:nvSpPr>
          <p:cNvPr id="6690" name="Google Shape;6690;p178: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691" name="Google Shape;6691;p178: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8" name="Shape 6708"/>
        <p:cNvGrpSpPr/>
        <p:nvPr/>
      </p:nvGrpSpPr>
      <p:grpSpPr>
        <a:xfrm>
          <a:off x="0" y="0"/>
          <a:ext cx="0" cy="0"/>
          <a:chOff x="0" y="0"/>
          <a:chExt cx="0" cy="0"/>
        </a:xfrm>
      </p:grpSpPr>
      <p:sp>
        <p:nvSpPr>
          <p:cNvPr id="6709" name="Google Shape;6709;p179: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710" name="Google Shape;6710;p179: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711" name="Google Shape;6711;p179: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2" name="Shape 6862"/>
        <p:cNvGrpSpPr/>
        <p:nvPr/>
      </p:nvGrpSpPr>
      <p:grpSpPr>
        <a:xfrm>
          <a:off x="0" y="0"/>
          <a:ext cx="0" cy="0"/>
          <a:chOff x="0" y="0"/>
          <a:chExt cx="0" cy="0"/>
        </a:xfrm>
      </p:grpSpPr>
      <p:sp>
        <p:nvSpPr>
          <p:cNvPr id="6863" name="Google Shape;6863;p180: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864" name="Google Shape;6864;p180: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19: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9: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0" name="Google Shape;190;p19: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7" name="Shape 6877"/>
        <p:cNvGrpSpPr/>
        <p:nvPr/>
      </p:nvGrpSpPr>
      <p:grpSpPr>
        <a:xfrm>
          <a:off x="0" y="0"/>
          <a:ext cx="0" cy="0"/>
          <a:chOff x="0" y="0"/>
          <a:chExt cx="0" cy="0"/>
        </a:xfrm>
      </p:grpSpPr>
      <p:sp>
        <p:nvSpPr>
          <p:cNvPr id="6878" name="Google Shape;6878;p181: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879" name="Google Shape;6879;p181: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880" name="Google Shape;6880;p181: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1" name="Shape 7031"/>
        <p:cNvGrpSpPr/>
        <p:nvPr/>
      </p:nvGrpSpPr>
      <p:grpSpPr>
        <a:xfrm>
          <a:off x="0" y="0"/>
          <a:ext cx="0" cy="0"/>
          <a:chOff x="0" y="0"/>
          <a:chExt cx="0" cy="0"/>
        </a:xfrm>
      </p:grpSpPr>
      <p:sp>
        <p:nvSpPr>
          <p:cNvPr id="7032" name="Google Shape;7032;p182: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33" name="Google Shape;7033;p182: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8" name="Shape 7048"/>
        <p:cNvGrpSpPr/>
        <p:nvPr/>
      </p:nvGrpSpPr>
      <p:grpSpPr>
        <a:xfrm>
          <a:off x="0" y="0"/>
          <a:ext cx="0" cy="0"/>
          <a:chOff x="0" y="0"/>
          <a:chExt cx="0" cy="0"/>
        </a:xfrm>
      </p:grpSpPr>
      <p:sp>
        <p:nvSpPr>
          <p:cNvPr id="7049" name="Google Shape;7049;p183: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50" name="Google Shape;7050;p183: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4" name="Shape 7054"/>
        <p:cNvGrpSpPr/>
        <p:nvPr/>
      </p:nvGrpSpPr>
      <p:grpSpPr>
        <a:xfrm>
          <a:off x="0" y="0"/>
          <a:ext cx="0" cy="0"/>
          <a:chOff x="0" y="0"/>
          <a:chExt cx="0" cy="0"/>
        </a:xfrm>
      </p:grpSpPr>
      <p:sp>
        <p:nvSpPr>
          <p:cNvPr id="7055" name="Google Shape;7055;p184: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56" name="Google Shape;7056;p184: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0" name="Shape 7060"/>
        <p:cNvGrpSpPr/>
        <p:nvPr/>
      </p:nvGrpSpPr>
      <p:grpSpPr>
        <a:xfrm>
          <a:off x="0" y="0"/>
          <a:ext cx="0" cy="0"/>
          <a:chOff x="0" y="0"/>
          <a:chExt cx="0" cy="0"/>
        </a:xfrm>
      </p:grpSpPr>
      <p:sp>
        <p:nvSpPr>
          <p:cNvPr id="7061" name="Google Shape;7061;p185: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62" name="Google Shape;7062;p185: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8" name="Shape 7068"/>
        <p:cNvGrpSpPr/>
        <p:nvPr/>
      </p:nvGrpSpPr>
      <p:grpSpPr>
        <a:xfrm>
          <a:off x="0" y="0"/>
          <a:ext cx="0" cy="0"/>
          <a:chOff x="0" y="0"/>
          <a:chExt cx="0" cy="0"/>
        </a:xfrm>
      </p:grpSpPr>
      <p:sp>
        <p:nvSpPr>
          <p:cNvPr id="7069" name="Google Shape;7069;p186: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70" name="Google Shape;7070;p186: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5" name="Shape 7075"/>
        <p:cNvGrpSpPr/>
        <p:nvPr/>
      </p:nvGrpSpPr>
      <p:grpSpPr>
        <a:xfrm>
          <a:off x="0" y="0"/>
          <a:ext cx="0" cy="0"/>
          <a:chOff x="0" y="0"/>
          <a:chExt cx="0" cy="0"/>
        </a:xfrm>
      </p:grpSpPr>
      <p:sp>
        <p:nvSpPr>
          <p:cNvPr id="7076" name="Google Shape;7076;p187: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77" name="Google Shape;7077;p187: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3" name="Shape 7083"/>
        <p:cNvGrpSpPr/>
        <p:nvPr/>
      </p:nvGrpSpPr>
      <p:grpSpPr>
        <a:xfrm>
          <a:off x="0" y="0"/>
          <a:ext cx="0" cy="0"/>
          <a:chOff x="0" y="0"/>
          <a:chExt cx="0" cy="0"/>
        </a:xfrm>
      </p:grpSpPr>
      <p:sp>
        <p:nvSpPr>
          <p:cNvPr id="7084" name="Google Shape;7084;p188: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85" name="Google Shape;7085;p188: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1" name="Shape 7091"/>
        <p:cNvGrpSpPr/>
        <p:nvPr/>
      </p:nvGrpSpPr>
      <p:grpSpPr>
        <a:xfrm>
          <a:off x="0" y="0"/>
          <a:ext cx="0" cy="0"/>
          <a:chOff x="0" y="0"/>
          <a:chExt cx="0" cy="0"/>
        </a:xfrm>
      </p:grpSpPr>
      <p:sp>
        <p:nvSpPr>
          <p:cNvPr id="7092" name="Google Shape;7092;p189: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093" name="Google Shape;7093;p189: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8" name="Shape 7098"/>
        <p:cNvGrpSpPr/>
        <p:nvPr/>
      </p:nvGrpSpPr>
      <p:grpSpPr>
        <a:xfrm>
          <a:off x="0" y="0"/>
          <a:ext cx="0" cy="0"/>
          <a:chOff x="0" y="0"/>
          <a:chExt cx="0" cy="0"/>
        </a:xfrm>
      </p:grpSpPr>
      <p:sp>
        <p:nvSpPr>
          <p:cNvPr id="7099" name="Google Shape;7099;p190: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00" name="Google Shape;7100;p190: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20: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20: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6" name="Google Shape;196;p20: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5" name="Shape 7105"/>
        <p:cNvGrpSpPr/>
        <p:nvPr/>
      </p:nvGrpSpPr>
      <p:grpSpPr>
        <a:xfrm>
          <a:off x="0" y="0"/>
          <a:ext cx="0" cy="0"/>
          <a:chOff x="0" y="0"/>
          <a:chExt cx="0" cy="0"/>
        </a:xfrm>
      </p:grpSpPr>
      <p:sp>
        <p:nvSpPr>
          <p:cNvPr id="7106" name="Google Shape;7106;p191: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07" name="Google Shape;7107;p191: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1" name="Shape 7111"/>
        <p:cNvGrpSpPr/>
        <p:nvPr/>
      </p:nvGrpSpPr>
      <p:grpSpPr>
        <a:xfrm>
          <a:off x="0" y="0"/>
          <a:ext cx="0" cy="0"/>
          <a:chOff x="0" y="0"/>
          <a:chExt cx="0" cy="0"/>
        </a:xfrm>
      </p:grpSpPr>
      <p:sp>
        <p:nvSpPr>
          <p:cNvPr id="7112" name="Google Shape;7112;p192: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13" name="Google Shape;7113;p192: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7" name="Shape 7117"/>
        <p:cNvGrpSpPr/>
        <p:nvPr/>
      </p:nvGrpSpPr>
      <p:grpSpPr>
        <a:xfrm>
          <a:off x="0" y="0"/>
          <a:ext cx="0" cy="0"/>
          <a:chOff x="0" y="0"/>
          <a:chExt cx="0" cy="0"/>
        </a:xfrm>
      </p:grpSpPr>
      <p:sp>
        <p:nvSpPr>
          <p:cNvPr id="7118" name="Google Shape;7118;p193: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19" name="Google Shape;7119;p193: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3" name="Shape 7123"/>
        <p:cNvGrpSpPr/>
        <p:nvPr/>
      </p:nvGrpSpPr>
      <p:grpSpPr>
        <a:xfrm>
          <a:off x="0" y="0"/>
          <a:ext cx="0" cy="0"/>
          <a:chOff x="0" y="0"/>
          <a:chExt cx="0" cy="0"/>
        </a:xfrm>
      </p:grpSpPr>
      <p:sp>
        <p:nvSpPr>
          <p:cNvPr id="7124" name="Google Shape;7124;p194: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25" name="Google Shape;7125;p194: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9" name="Shape 7129"/>
        <p:cNvGrpSpPr/>
        <p:nvPr/>
      </p:nvGrpSpPr>
      <p:grpSpPr>
        <a:xfrm>
          <a:off x="0" y="0"/>
          <a:ext cx="0" cy="0"/>
          <a:chOff x="0" y="0"/>
          <a:chExt cx="0" cy="0"/>
        </a:xfrm>
      </p:grpSpPr>
      <p:sp>
        <p:nvSpPr>
          <p:cNvPr id="7130" name="Google Shape;7130;p195: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31" name="Google Shape;7131;p195: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5" name="Shape 7135"/>
        <p:cNvGrpSpPr/>
        <p:nvPr/>
      </p:nvGrpSpPr>
      <p:grpSpPr>
        <a:xfrm>
          <a:off x="0" y="0"/>
          <a:ext cx="0" cy="0"/>
          <a:chOff x="0" y="0"/>
          <a:chExt cx="0" cy="0"/>
        </a:xfrm>
      </p:grpSpPr>
      <p:sp>
        <p:nvSpPr>
          <p:cNvPr id="7136" name="Google Shape;7136;p196: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37" name="Google Shape;7137;p196: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1" name="Shape 7141"/>
        <p:cNvGrpSpPr/>
        <p:nvPr/>
      </p:nvGrpSpPr>
      <p:grpSpPr>
        <a:xfrm>
          <a:off x="0" y="0"/>
          <a:ext cx="0" cy="0"/>
          <a:chOff x="0" y="0"/>
          <a:chExt cx="0" cy="0"/>
        </a:xfrm>
      </p:grpSpPr>
      <p:sp>
        <p:nvSpPr>
          <p:cNvPr id="7142" name="Google Shape;7142;p197: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43" name="Google Shape;7143;p197: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7" name="Shape 7147"/>
        <p:cNvGrpSpPr/>
        <p:nvPr/>
      </p:nvGrpSpPr>
      <p:grpSpPr>
        <a:xfrm>
          <a:off x="0" y="0"/>
          <a:ext cx="0" cy="0"/>
          <a:chOff x="0" y="0"/>
          <a:chExt cx="0" cy="0"/>
        </a:xfrm>
      </p:grpSpPr>
      <p:sp>
        <p:nvSpPr>
          <p:cNvPr id="7148" name="Google Shape;7148;p198: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49" name="Google Shape;7149;p198: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3" name="Shape 7153"/>
        <p:cNvGrpSpPr/>
        <p:nvPr/>
      </p:nvGrpSpPr>
      <p:grpSpPr>
        <a:xfrm>
          <a:off x="0" y="0"/>
          <a:ext cx="0" cy="0"/>
          <a:chOff x="0" y="0"/>
          <a:chExt cx="0" cy="0"/>
        </a:xfrm>
      </p:grpSpPr>
      <p:sp>
        <p:nvSpPr>
          <p:cNvPr id="7154" name="Google Shape;7154;p199: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55" name="Google Shape;7155;p199: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9" name="Shape 7159"/>
        <p:cNvGrpSpPr/>
        <p:nvPr/>
      </p:nvGrpSpPr>
      <p:grpSpPr>
        <a:xfrm>
          <a:off x="0" y="0"/>
          <a:ext cx="0" cy="0"/>
          <a:chOff x="0" y="0"/>
          <a:chExt cx="0" cy="0"/>
        </a:xfrm>
      </p:grpSpPr>
      <p:sp>
        <p:nvSpPr>
          <p:cNvPr id="7160" name="Google Shape;7160;p200: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61" name="Google Shape;7161;p200: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5" name="Google Shape;65;p3: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6" name="Google Shape;66;p3: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So we have discussed what the 9Lenses are, why 9?  </a:t>
            </a:r>
            <a:endParaRPr/>
          </a:p>
          <a:p>
            <a:pPr indent="0" lvl="0" marL="0" rtl="0" algn="l">
              <a:spcBef>
                <a:spcPts val="360"/>
              </a:spcBef>
              <a:spcAft>
                <a:spcPts val="0"/>
              </a:spcAft>
              <a:buNone/>
            </a:pPr>
            <a:r>
              <a:rPr lang="en-US"/>
              <a:t>And how are they used?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21: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4" name="Google Shape;204;p21: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5" name="Shape 7165"/>
        <p:cNvGrpSpPr/>
        <p:nvPr/>
      </p:nvGrpSpPr>
      <p:grpSpPr>
        <a:xfrm>
          <a:off x="0" y="0"/>
          <a:ext cx="0" cy="0"/>
          <a:chOff x="0" y="0"/>
          <a:chExt cx="0" cy="0"/>
        </a:xfrm>
      </p:grpSpPr>
      <p:sp>
        <p:nvSpPr>
          <p:cNvPr id="7166" name="Google Shape;7166;p201: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67" name="Google Shape;7167;p201: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2" name="Shape 7172"/>
        <p:cNvGrpSpPr/>
        <p:nvPr/>
      </p:nvGrpSpPr>
      <p:grpSpPr>
        <a:xfrm>
          <a:off x="0" y="0"/>
          <a:ext cx="0" cy="0"/>
          <a:chOff x="0" y="0"/>
          <a:chExt cx="0" cy="0"/>
        </a:xfrm>
      </p:grpSpPr>
      <p:sp>
        <p:nvSpPr>
          <p:cNvPr id="7173" name="Google Shape;7173;p202: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74" name="Google Shape;7174;p202: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8" name="Shape 7178"/>
        <p:cNvGrpSpPr/>
        <p:nvPr/>
      </p:nvGrpSpPr>
      <p:grpSpPr>
        <a:xfrm>
          <a:off x="0" y="0"/>
          <a:ext cx="0" cy="0"/>
          <a:chOff x="0" y="0"/>
          <a:chExt cx="0" cy="0"/>
        </a:xfrm>
      </p:grpSpPr>
      <p:sp>
        <p:nvSpPr>
          <p:cNvPr id="7179" name="Google Shape;7179;p203: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80" name="Google Shape;7180;p203: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5" name="Shape 7185"/>
        <p:cNvGrpSpPr/>
        <p:nvPr/>
      </p:nvGrpSpPr>
      <p:grpSpPr>
        <a:xfrm>
          <a:off x="0" y="0"/>
          <a:ext cx="0" cy="0"/>
          <a:chOff x="0" y="0"/>
          <a:chExt cx="0" cy="0"/>
        </a:xfrm>
      </p:grpSpPr>
      <p:sp>
        <p:nvSpPr>
          <p:cNvPr id="7186" name="Google Shape;7186;p204: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87" name="Google Shape;7187;p204: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2" name="Shape 7192"/>
        <p:cNvGrpSpPr/>
        <p:nvPr/>
      </p:nvGrpSpPr>
      <p:grpSpPr>
        <a:xfrm>
          <a:off x="0" y="0"/>
          <a:ext cx="0" cy="0"/>
          <a:chOff x="0" y="0"/>
          <a:chExt cx="0" cy="0"/>
        </a:xfrm>
      </p:grpSpPr>
      <p:sp>
        <p:nvSpPr>
          <p:cNvPr id="7193" name="Google Shape;7193;p205: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194" name="Google Shape;7194;p205: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9" name="Shape 7199"/>
        <p:cNvGrpSpPr/>
        <p:nvPr/>
      </p:nvGrpSpPr>
      <p:grpSpPr>
        <a:xfrm>
          <a:off x="0" y="0"/>
          <a:ext cx="0" cy="0"/>
          <a:chOff x="0" y="0"/>
          <a:chExt cx="0" cy="0"/>
        </a:xfrm>
      </p:grpSpPr>
      <p:sp>
        <p:nvSpPr>
          <p:cNvPr id="7200" name="Google Shape;7200;p206: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01" name="Google Shape;7201;p206: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6" name="Shape 7206"/>
        <p:cNvGrpSpPr/>
        <p:nvPr/>
      </p:nvGrpSpPr>
      <p:grpSpPr>
        <a:xfrm>
          <a:off x="0" y="0"/>
          <a:ext cx="0" cy="0"/>
          <a:chOff x="0" y="0"/>
          <a:chExt cx="0" cy="0"/>
        </a:xfrm>
      </p:grpSpPr>
      <p:sp>
        <p:nvSpPr>
          <p:cNvPr id="7207" name="Google Shape;7207;p207: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08" name="Google Shape;7208;p207: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3" name="Shape 7213"/>
        <p:cNvGrpSpPr/>
        <p:nvPr/>
      </p:nvGrpSpPr>
      <p:grpSpPr>
        <a:xfrm>
          <a:off x="0" y="0"/>
          <a:ext cx="0" cy="0"/>
          <a:chOff x="0" y="0"/>
          <a:chExt cx="0" cy="0"/>
        </a:xfrm>
      </p:grpSpPr>
      <p:sp>
        <p:nvSpPr>
          <p:cNvPr id="7214" name="Google Shape;7214;p208: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15" name="Google Shape;7215;p208: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9" name="Shape 7219"/>
        <p:cNvGrpSpPr/>
        <p:nvPr/>
      </p:nvGrpSpPr>
      <p:grpSpPr>
        <a:xfrm>
          <a:off x="0" y="0"/>
          <a:ext cx="0" cy="0"/>
          <a:chOff x="0" y="0"/>
          <a:chExt cx="0" cy="0"/>
        </a:xfrm>
      </p:grpSpPr>
      <p:sp>
        <p:nvSpPr>
          <p:cNvPr id="7220" name="Google Shape;7220;p209: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21" name="Google Shape;7221;p209: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6" name="Shape 7226"/>
        <p:cNvGrpSpPr/>
        <p:nvPr/>
      </p:nvGrpSpPr>
      <p:grpSpPr>
        <a:xfrm>
          <a:off x="0" y="0"/>
          <a:ext cx="0" cy="0"/>
          <a:chOff x="0" y="0"/>
          <a:chExt cx="0" cy="0"/>
        </a:xfrm>
      </p:grpSpPr>
      <p:sp>
        <p:nvSpPr>
          <p:cNvPr id="7227" name="Google Shape;7227;p210: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28" name="Google Shape;7228;p210: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22: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0" name="Google Shape;210;p22: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3" name="Shape 7233"/>
        <p:cNvGrpSpPr/>
        <p:nvPr/>
      </p:nvGrpSpPr>
      <p:grpSpPr>
        <a:xfrm>
          <a:off x="0" y="0"/>
          <a:ext cx="0" cy="0"/>
          <a:chOff x="0" y="0"/>
          <a:chExt cx="0" cy="0"/>
        </a:xfrm>
      </p:grpSpPr>
      <p:sp>
        <p:nvSpPr>
          <p:cNvPr id="7234" name="Google Shape;7234;p211: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35" name="Google Shape;7235;p211: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0" name="Shape 7240"/>
        <p:cNvGrpSpPr/>
        <p:nvPr/>
      </p:nvGrpSpPr>
      <p:grpSpPr>
        <a:xfrm>
          <a:off x="0" y="0"/>
          <a:ext cx="0" cy="0"/>
          <a:chOff x="0" y="0"/>
          <a:chExt cx="0" cy="0"/>
        </a:xfrm>
      </p:grpSpPr>
      <p:sp>
        <p:nvSpPr>
          <p:cNvPr id="7241" name="Google Shape;7241;p212: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42" name="Google Shape;7242;p212: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7" name="Shape 7247"/>
        <p:cNvGrpSpPr/>
        <p:nvPr/>
      </p:nvGrpSpPr>
      <p:grpSpPr>
        <a:xfrm>
          <a:off x="0" y="0"/>
          <a:ext cx="0" cy="0"/>
          <a:chOff x="0" y="0"/>
          <a:chExt cx="0" cy="0"/>
        </a:xfrm>
      </p:grpSpPr>
      <p:sp>
        <p:nvSpPr>
          <p:cNvPr id="7248" name="Google Shape;7248;p213: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249" name="Google Shape;7249;p213: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23: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6" name="Google Shape;216;p23: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24: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p24: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850"/>
              <a:t>System dynamics simulation model to produce simple commodity market cycles</a:t>
            </a:r>
            <a:endParaRPr/>
          </a:p>
          <a:p>
            <a:pPr indent="0" lvl="0" marL="0" rtl="0" algn="l">
              <a:spcBef>
                <a:spcPts val="555"/>
              </a:spcBef>
              <a:spcAft>
                <a:spcPts val="0"/>
              </a:spcAft>
              <a:buNone/>
            </a:pPr>
            <a:r>
              <a:rPr lang="en-US" sz="1850"/>
              <a:t>Postulates that the largest issue for boom and bust cycles is </a:t>
            </a:r>
            <a:r>
              <a:rPr b="1" i="1" lang="en-US" sz="1850"/>
              <a:t>“supply and demand”</a:t>
            </a:r>
            <a:endParaRPr/>
          </a:p>
          <a:p>
            <a:pPr indent="0" lvl="0" marL="0" rtl="0" algn="l">
              <a:spcBef>
                <a:spcPts val="555"/>
              </a:spcBef>
              <a:spcAft>
                <a:spcPts val="0"/>
              </a:spcAft>
              <a:buNone/>
            </a:pPr>
            <a:r>
              <a:rPr lang="en-US" sz="1850"/>
              <a:t>Three critical buffers against supply and demand mismatches:</a:t>
            </a:r>
            <a:endParaRPr/>
          </a:p>
          <a:p>
            <a:pPr indent="-342900" lvl="1" marL="800100" rtl="0" algn="l">
              <a:spcBef>
                <a:spcPts val="500"/>
              </a:spcBef>
              <a:spcAft>
                <a:spcPts val="0"/>
              </a:spcAft>
              <a:buClr>
                <a:schemeClr val="dk1"/>
              </a:buClr>
              <a:buSzPts val="1665"/>
              <a:buFont typeface="Calibri"/>
              <a:buAutoNum type="arabicPeriod"/>
            </a:pPr>
            <a:r>
              <a:rPr lang="en-US" sz="1665"/>
              <a:t>You have an inventory of widgets</a:t>
            </a:r>
            <a:endParaRPr/>
          </a:p>
          <a:p>
            <a:pPr indent="-342900" lvl="1" marL="800100" rtl="0" algn="l">
              <a:spcBef>
                <a:spcPts val="500"/>
              </a:spcBef>
              <a:spcAft>
                <a:spcPts val="0"/>
              </a:spcAft>
              <a:buClr>
                <a:schemeClr val="dk1"/>
              </a:buClr>
              <a:buSzPts val="1665"/>
              <a:buFont typeface="Calibri"/>
              <a:buAutoNum type="arabicPeriod"/>
            </a:pPr>
            <a:r>
              <a:rPr lang="en-US" sz="1665"/>
              <a:t>Immediate production of more widgets</a:t>
            </a:r>
            <a:endParaRPr/>
          </a:p>
          <a:p>
            <a:pPr indent="-342900" lvl="1" marL="800100" rtl="0" algn="l">
              <a:spcBef>
                <a:spcPts val="500"/>
              </a:spcBef>
              <a:spcAft>
                <a:spcPts val="0"/>
              </a:spcAft>
              <a:buClr>
                <a:schemeClr val="dk1"/>
              </a:buClr>
              <a:buSzPts val="1665"/>
              <a:buFont typeface="Calibri"/>
              <a:buAutoNum type="arabicPeriod"/>
            </a:pPr>
            <a:r>
              <a:rPr lang="en-US" sz="1665"/>
              <a:t>Amount of long-term capacity</a:t>
            </a:r>
            <a:endParaRPr/>
          </a:p>
          <a:p>
            <a:pPr indent="-228600" lvl="0" marL="228600" rtl="0" algn="l">
              <a:spcBef>
                <a:spcPts val="555"/>
              </a:spcBef>
              <a:spcAft>
                <a:spcPts val="0"/>
              </a:spcAft>
              <a:buNone/>
            </a:pPr>
            <a:r>
              <a:rPr lang="en-US" sz="1850"/>
              <a:t>Sterman’s model had all three with structured feedback loops with differing speeds of adjustment</a:t>
            </a:r>
            <a:endParaRPr/>
          </a:p>
          <a:p>
            <a:pPr indent="0" lvl="0" marL="0" rtl="0" algn="l">
              <a:spcBef>
                <a:spcPts val="333"/>
              </a:spcBef>
              <a:spcAft>
                <a:spcPts val="0"/>
              </a:spcAft>
              <a:buNone/>
            </a:pPr>
            <a:r>
              <a:t/>
            </a:r>
            <a:endParaRPr sz="1110"/>
          </a:p>
        </p:txBody>
      </p:sp>
      <p:sp>
        <p:nvSpPr>
          <p:cNvPr id="223" name="Google Shape;223;p24: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25: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25: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200"/>
              <a:buFont typeface="Calibri"/>
              <a:buNone/>
            </a:pPr>
            <a:r>
              <a:rPr lang="en-US" sz="1200"/>
              <a:t>To see how this played out – imagine you are a manager of the widget product line…</a:t>
            </a:r>
            <a:endParaRPr/>
          </a:p>
          <a:p>
            <a:pPr indent="-228600" lvl="0" marL="228600" rtl="0" algn="l">
              <a:lnSpc>
                <a:spcPct val="90000"/>
              </a:lnSpc>
              <a:spcBef>
                <a:spcPts val="360"/>
              </a:spcBef>
              <a:spcAft>
                <a:spcPts val="0"/>
              </a:spcAft>
              <a:buClr>
                <a:schemeClr val="dk1"/>
              </a:buClr>
              <a:buSzPts val="1200"/>
              <a:buFont typeface="Calibri"/>
              <a:buNone/>
            </a:pPr>
            <a:r>
              <a:rPr lang="en-US" sz="1200"/>
              <a:t>You get a weekly product report, you sit and read the report and realize that demand has a nice uptick and inventories have dropped a bit</a:t>
            </a:r>
            <a:endParaRPr/>
          </a:p>
          <a:p>
            <a:pPr indent="-228600" lvl="0" marL="228600" rtl="0" algn="l">
              <a:lnSpc>
                <a:spcPct val="90000"/>
              </a:lnSpc>
              <a:spcBef>
                <a:spcPts val="360"/>
              </a:spcBef>
              <a:spcAft>
                <a:spcPts val="0"/>
              </a:spcAft>
              <a:buClr>
                <a:schemeClr val="dk1"/>
              </a:buClr>
              <a:buSzPts val="1200"/>
              <a:buFont typeface="Calibri"/>
              <a:buNone/>
            </a:pPr>
            <a:r>
              <a:rPr lang="en-US" sz="1200"/>
              <a:t>There are random decreases or increases all the time, so the first thing you consider is to ask the factory for an increase in production...  </a:t>
            </a:r>
            <a:endParaRPr/>
          </a:p>
          <a:p>
            <a:pPr indent="-228600" lvl="0" marL="228600" rtl="0" algn="l">
              <a:lnSpc>
                <a:spcPct val="90000"/>
              </a:lnSpc>
              <a:spcBef>
                <a:spcPts val="360"/>
              </a:spcBef>
              <a:spcAft>
                <a:spcPts val="0"/>
              </a:spcAft>
              <a:buClr>
                <a:schemeClr val="dk1"/>
              </a:buClr>
              <a:buSzPts val="1200"/>
              <a:buFont typeface="Calibri"/>
              <a:buNone/>
            </a:pPr>
            <a:r>
              <a:rPr lang="en-US" sz="1200"/>
              <a:t>A natural reaction to this would be to wait just a little while to see if the rise will persist or if it is a blip…</a:t>
            </a:r>
            <a:endParaRPr/>
          </a:p>
          <a:p>
            <a:pPr indent="-228600" lvl="0" marL="228600" rtl="0" algn="l">
              <a:lnSpc>
                <a:spcPct val="90000"/>
              </a:lnSpc>
              <a:spcBef>
                <a:spcPts val="360"/>
              </a:spcBef>
              <a:spcAft>
                <a:spcPts val="0"/>
              </a:spcAft>
              <a:buClr>
                <a:schemeClr val="dk1"/>
              </a:buClr>
              <a:buSzPts val="1200"/>
              <a:buFont typeface="Calibri"/>
              <a:buNone/>
            </a:pPr>
            <a:r>
              <a:rPr lang="en-US" sz="1200"/>
              <a:t>The next question to consider would be, “should I raise the prices of the product?  But you know that if you raise prices that is systemic change through the entire company.</a:t>
            </a:r>
            <a:endParaRPr/>
          </a:p>
          <a:p>
            <a:pPr indent="-228600" lvl="0" marL="228600" rtl="0" algn="l">
              <a:lnSpc>
                <a:spcPct val="90000"/>
              </a:lnSpc>
              <a:spcBef>
                <a:spcPts val="360"/>
              </a:spcBef>
              <a:spcAft>
                <a:spcPts val="0"/>
              </a:spcAft>
              <a:buClr>
                <a:schemeClr val="dk1"/>
              </a:buClr>
              <a:buSzPts val="1200"/>
              <a:buFont typeface="Calibri"/>
              <a:buNone/>
            </a:pPr>
            <a:r>
              <a:rPr lang="en-US" sz="1200"/>
              <a:t>In the next inventory report, the rise in demand has continued and you now believe there is a definite trend.  </a:t>
            </a:r>
            <a:endParaRPr/>
          </a:p>
          <a:p>
            <a:pPr indent="-228600" lvl="0" marL="228600" rtl="0" algn="l">
              <a:lnSpc>
                <a:spcPct val="90000"/>
              </a:lnSpc>
              <a:spcBef>
                <a:spcPts val="360"/>
              </a:spcBef>
              <a:spcAft>
                <a:spcPts val="0"/>
              </a:spcAft>
              <a:buClr>
                <a:schemeClr val="dk1"/>
              </a:buClr>
              <a:buSzPts val="1200"/>
              <a:buFont typeface="Calibri"/>
              <a:buNone/>
            </a:pPr>
            <a:r>
              <a:rPr lang="en-US" sz="1200"/>
              <a:t>Inventories have dipped dangerously low and there are customers on back order.</a:t>
            </a:r>
            <a:endParaRPr/>
          </a:p>
          <a:p>
            <a:pPr indent="-228600" lvl="0" marL="228600" rtl="0" algn="l">
              <a:lnSpc>
                <a:spcPct val="90000"/>
              </a:lnSpc>
              <a:spcBef>
                <a:spcPts val="360"/>
              </a:spcBef>
              <a:spcAft>
                <a:spcPts val="0"/>
              </a:spcAft>
              <a:buClr>
                <a:schemeClr val="dk1"/>
              </a:buClr>
              <a:buSzPts val="1200"/>
              <a:buFont typeface="Calibri"/>
              <a:buNone/>
            </a:pPr>
            <a:r>
              <a:rPr lang="en-US" sz="1200"/>
              <a:t>Now you jump into action and put in a request to increase production.  </a:t>
            </a:r>
            <a:endParaRPr/>
          </a:p>
          <a:p>
            <a:pPr indent="-228600" lvl="0" marL="228600" rtl="0" algn="l">
              <a:lnSpc>
                <a:spcPct val="90000"/>
              </a:lnSpc>
              <a:spcBef>
                <a:spcPts val="360"/>
              </a:spcBef>
              <a:spcAft>
                <a:spcPts val="0"/>
              </a:spcAft>
              <a:buClr>
                <a:schemeClr val="dk1"/>
              </a:buClr>
              <a:buSzPts val="1200"/>
              <a:buFont typeface="Calibri"/>
              <a:buNone/>
            </a:pPr>
            <a:r>
              <a:rPr lang="en-US" sz="1200"/>
              <a:t>Corporate grinds through the bureaucracy, the factory takes some time to make the adjustments, and it not until several weeks later that the production actually increases.  In the meantime, demand has continue to rise, but now there are stock outs and order backlogs as customer have exhausted your inventory…</a:t>
            </a:r>
            <a:endParaRPr/>
          </a:p>
          <a:p>
            <a:pPr indent="-228600" lvl="0" marL="228600" rtl="0" algn="l">
              <a:lnSpc>
                <a:spcPct val="90000"/>
              </a:lnSpc>
              <a:spcBef>
                <a:spcPts val="360"/>
              </a:spcBef>
              <a:spcAft>
                <a:spcPts val="0"/>
              </a:spcAft>
              <a:buClr>
                <a:schemeClr val="dk1"/>
              </a:buClr>
              <a:buSzPts val="1200"/>
              <a:buFont typeface="Calibri"/>
              <a:buNone/>
            </a:pPr>
            <a:r>
              <a:rPr lang="en-US" sz="1200"/>
              <a:t>Given the robust demand and product shortages, you now reach the conclusion to also raise prices.</a:t>
            </a:r>
            <a:endParaRPr/>
          </a:p>
          <a:p>
            <a:pPr indent="-228600" lvl="0" marL="228600" rtl="0" algn="l">
              <a:lnSpc>
                <a:spcPct val="90000"/>
              </a:lnSpc>
              <a:spcBef>
                <a:spcPts val="360"/>
              </a:spcBef>
              <a:spcAft>
                <a:spcPts val="0"/>
              </a:spcAft>
              <a:buClr>
                <a:schemeClr val="dk1"/>
              </a:buClr>
              <a:buSzPts val="1200"/>
              <a:buFont typeface="Calibri"/>
              <a:buNone/>
            </a:pPr>
            <a:r>
              <a:rPr lang="en-US" sz="1200"/>
              <a:t>The price increase does not immediately impact demand given the shortages AND they cannot immediately find substitutes for your product in the market.</a:t>
            </a:r>
            <a:endParaRPr/>
          </a:p>
          <a:p>
            <a:pPr indent="-228600" lvl="0" marL="228600" rtl="0" algn="l">
              <a:lnSpc>
                <a:spcPct val="90000"/>
              </a:lnSpc>
              <a:spcBef>
                <a:spcPts val="360"/>
              </a:spcBef>
              <a:spcAft>
                <a:spcPts val="0"/>
              </a:spcAft>
              <a:buClr>
                <a:schemeClr val="dk1"/>
              </a:buClr>
              <a:buSzPts val="1200"/>
              <a:buFont typeface="Calibri"/>
              <a:buNone/>
            </a:pPr>
            <a:r>
              <a:t/>
            </a:r>
            <a:endParaRPr sz="1200"/>
          </a:p>
          <a:p>
            <a:pPr indent="0" lvl="0" marL="0" rtl="0" algn="l">
              <a:lnSpc>
                <a:spcPct val="90000"/>
              </a:lnSpc>
              <a:spcBef>
                <a:spcPts val="360"/>
              </a:spcBef>
              <a:spcAft>
                <a:spcPts val="0"/>
              </a:spcAft>
              <a:buNone/>
            </a:pPr>
            <a:r>
              <a:t/>
            </a:r>
            <a:endParaRPr/>
          </a:p>
          <a:p>
            <a:pPr indent="0" lvl="0" marL="0" rtl="0" algn="l">
              <a:lnSpc>
                <a:spcPct val="90000"/>
              </a:lnSpc>
              <a:spcBef>
                <a:spcPts val="360"/>
              </a:spcBef>
              <a:spcAft>
                <a:spcPts val="0"/>
              </a:spcAft>
              <a:buNone/>
            </a:pPr>
            <a:r>
              <a:t/>
            </a:r>
            <a:endParaRPr/>
          </a:p>
          <a:p>
            <a:pPr indent="0" lvl="0" marL="0" rtl="0" algn="l">
              <a:lnSpc>
                <a:spcPct val="90000"/>
              </a:lnSpc>
              <a:spcBef>
                <a:spcPts val="360"/>
              </a:spcBef>
              <a:spcAft>
                <a:spcPts val="0"/>
              </a:spcAft>
              <a:buNone/>
            </a:pPr>
            <a:r>
              <a:t/>
            </a:r>
            <a:endParaRPr/>
          </a:p>
        </p:txBody>
      </p:sp>
      <p:sp>
        <p:nvSpPr>
          <p:cNvPr id="237" name="Google Shape;237;p25: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26: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26: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850"/>
              <a:t>System dynamics simulation model to produce simple commodity market cycles</a:t>
            </a:r>
            <a:endParaRPr/>
          </a:p>
          <a:p>
            <a:pPr indent="0" lvl="0" marL="0" rtl="0" algn="l">
              <a:spcBef>
                <a:spcPts val="555"/>
              </a:spcBef>
              <a:spcAft>
                <a:spcPts val="0"/>
              </a:spcAft>
              <a:buNone/>
            </a:pPr>
            <a:r>
              <a:rPr lang="en-US" sz="1850"/>
              <a:t>Postulates that the largest issue for boom and bust cycles is </a:t>
            </a:r>
            <a:r>
              <a:rPr b="1" i="1" lang="en-US" sz="1850"/>
              <a:t>“supply and demand”</a:t>
            </a:r>
            <a:endParaRPr/>
          </a:p>
          <a:p>
            <a:pPr indent="0" lvl="0" marL="0" rtl="0" algn="l">
              <a:spcBef>
                <a:spcPts val="555"/>
              </a:spcBef>
              <a:spcAft>
                <a:spcPts val="0"/>
              </a:spcAft>
              <a:buNone/>
            </a:pPr>
            <a:r>
              <a:rPr lang="en-US" sz="1850"/>
              <a:t>Three critical buffers against supply and demand mismatches:</a:t>
            </a:r>
            <a:endParaRPr/>
          </a:p>
          <a:p>
            <a:pPr indent="-342900" lvl="1" marL="800100" rtl="0" algn="l">
              <a:spcBef>
                <a:spcPts val="500"/>
              </a:spcBef>
              <a:spcAft>
                <a:spcPts val="0"/>
              </a:spcAft>
              <a:buClr>
                <a:schemeClr val="dk1"/>
              </a:buClr>
              <a:buSzPts val="1665"/>
              <a:buFont typeface="Calibri"/>
              <a:buAutoNum type="arabicPeriod"/>
            </a:pPr>
            <a:r>
              <a:rPr lang="en-US" sz="1665"/>
              <a:t>You have an inventory of widgets</a:t>
            </a:r>
            <a:endParaRPr/>
          </a:p>
          <a:p>
            <a:pPr indent="-342900" lvl="1" marL="800100" rtl="0" algn="l">
              <a:spcBef>
                <a:spcPts val="500"/>
              </a:spcBef>
              <a:spcAft>
                <a:spcPts val="0"/>
              </a:spcAft>
              <a:buClr>
                <a:schemeClr val="dk1"/>
              </a:buClr>
              <a:buSzPts val="1665"/>
              <a:buFont typeface="Calibri"/>
              <a:buAutoNum type="arabicPeriod"/>
            </a:pPr>
            <a:r>
              <a:rPr lang="en-US" sz="1665"/>
              <a:t>Immediate production of more widgets</a:t>
            </a:r>
            <a:endParaRPr/>
          </a:p>
          <a:p>
            <a:pPr indent="-342900" lvl="1" marL="800100" rtl="0" algn="l">
              <a:spcBef>
                <a:spcPts val="500"/>
              </a:spcBef>
              <a:spcAft>
                <a:spcPts val="0"/>
              </a:spcAft>
              <a:buClr>
                <a:schemeClr val="dk1"/>
              </a:buClr>
              <a:buSzPts val="1665"/>
              <a:buFont typeface="Calibri"/>
              <a:buAutoNum type="arabicPeriod"/>
            </a:pPr>
            <a:r>
              <a:rPr lang="en-US" sz="1665"/>
              <a:t>Amount of long-term capacity</a:t>
            </a:r>
            <a:endParaRPr/>
          </a:p>
          <a:p>
            <a:pPr indent="-228600" lvl="0" marL="228600" rtl="0" algn="l">
              <a:spcBef>
                <a:spcPts val="555"/>
              </a:spcBef>
              <a:spcAft>
                <a:spcPts val="0"/>
              </a:spcAft>
              <a:buNone/>
            </a:pPr>
            <a:r>
              <a:rPr lang="en-US" sz="1850"/>
              <a:t>Sterman’s model had all three with structured feedback loops with differing speeds of adjustment</a:t>
            </a:r>
            <a:endParaRPr/>
          </a:p>
          <a:p>
            <a:pPr indent="0" lvl="0" marL="0" rtl="0" algn="l">
              <a:spcBef>
                <a:spcPts val="333"/>
              </a:spcBef>
              <a:spcAft>
                <a:spcPts val="0"/>
              </a:spcAft>
              <a:buNone/>
            </a:pPr>
            <a:r>
              <a:t/>
            </a:r>
            <a:endParaRPr sz="1110"/>
          </a:p>
        </p:txBody>
      </p:sp>
      <p:sp>
        <p:nvSpPr>
          <p:cNvPr id="262" name="Google Shape;262;p26: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27: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27: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114300" lvl="0" marL="0" rtl="0" algn="l">
              <a:lnSpc>
                <a:spcPct val="90000"/>
              </a:lnSpc>
              <a:spcBef>
                <a:spcPts val="0"/>
              </a:spcBef>
              <a:spcAft>
                <a:spcPts val="0"/>
              </a:spcAft>
              <a:buClr>
                <a:schemeClr val="dk1"/>
              </a:buClr>
              <a:buSzPts val="1800"/>
              <a:buFont typeface="Calibri"/>
              <a:buAutoNum type="arabicPeriod"/>
            </a:pPr>
            <a:r>
              <a:rPr lang="en-US" sz="1800"/>
              <a:t>Framing Biases – Exactly how and issue is framed can affect how think about it.</a:t>
            </a:r>
            <a:endParaRPr/>
          </a:p>
          <a:p>
            <a:pPr indent="-114300" lvl="0" marL="0" rtl="0" algn="l">
              <a:lnSpc>
                <a:spcPct val="90000"/>
              </a:lnSpc>
              <a:spcBef>
                <a:spcPts val="540"/>
              </a:spcBef>
              <a:spcAft>
                <a:spcPts val="0"/>
              </a:spcAft>
              <a:buClr>
                <a:schemeClr val="dk1"/>
              </a:buClr>
              <a:buSzPts val="1800"/>
              <a:buFont typeface="Calibri"/>
              <a:buAutoNum type="arabicPeriod"/>
            </a:pPr>
            <a:r>
              <a:rPr lang="en-US" sz="1800"/>
              <a:t>Representativeness – People have a bad habit of drawing big conclusions from very small and biased samples</a:t>
            </a:r>
            <a:endParaRPr/>
          </a:p>
          <a:p>
            <a:pPr indent="-114300" lvl="0" marL="0" rtl="0" algn="l">
              <a:lnSpc>
                <a:spcPct val="90000"/>
              </a:lnSpc>
              <a:spcBef>
                <a:spcPts val="540"/>
              </a:spcBef>
              <a:spcAft>
                <a:spcPts val="0"/>
              </a:spcAft>
              <a:buClr>
                <a:schemeClr val="dk1"/>
              </a:buClr>
              <a:buSzPts val="1800"/>
              <a:buFont typeface="Calibri"/>
              <a:buAutoNum type="arabicPeriod"/>
            </a:pPr>
            <a:r>
              <a:rPr lang="en-US" sz="1800"/>
              <a:t>Availability biases – People tend to make decisions based on data that is easily available as opposed to finding the data that is really needed to make a good decision</a:t>
            </a:r>
            <a:endParaRPr/>
          </a:p>
          <a:p>
            <a:pPr indent="-114300" lvl="0" marL="0" rtl="0" algn="l">
              <a:lnSpc>
                <a:spcPct val="90000"/>
              </a:lnSpc>
              <a:spcBef>
                <a:spcPts val="540"/>
              </a:spcBef>
              <a:spcAft>
                <a:spcPts val="0"/>
              </a:spcAft>
              <a:buClr>
                <a:schemeClr val="dk1"/>
              </a:buClr>
              <a:buSzPts val="1800"/>
              <a:buFont typeface="Calibri"/>
              <a:buAutoNum type="arabicPeriod"/>
            </a:pPr>
            <a:r>
              <a:rPr lang="en-US" sz="1800"/>
              <a:t>Difficulties in judging risk – Most people have a tough time reasoning with probabilities and assessing risks</a:t>
            </a:r>
            <a:endParaRPr/>
          </a:p>
          <a:p>
            <a:pPr indent="-114300" lvl="0" marL="0" rtl="0" algn="l">
              <a:lnSpc>
                <a:spcPct val="90000"/>
              </a:lnSpc>
              <a:spcBef>
                <a:spcPts val="540"/>
              </a:spcBef>
              <a:spcAft>
                <a:spcPts val="0"/>
              </a:spcAft>
              <a:buClr>
                <a:schemeClr val="dk1"/>
              </a:buClr>
              <a:buSzPts val="1800"/>
              <a:buFont typeface="Calibri"/>
              <a:buAutoNum type="arabicPeriod"/>
            </a:pPr>
            <a:r>
              <a:rPr lang="en-US" sz="1800"/>
              <a:t>Superstitious reasoning – We often confuse random chance with cause and effect</a:t>
            </a:r>
            <a:endParaRPr/>
          </a:p>
          <a:p>
            <a:pPr indent="0" lvl="0" marL="0" rtl="0" algn="l">
              <a:lnSpc>
                <a:spcPct val="90000"/>
              </a:lnSpc>
              <a:spcBef>
                <a:spcPts val="360"/>
              </a:spcBef>
              <a:spcAft>
                <a:spcPts val="0"/>
              </a:spcAft>
              <a:buNone/>
            </a:pPr>
            <a:r>
              <a:t/>
            </a:r>
            <a:endParaRPr/>
          </a:p>
        </p:txBody>
      </p:sp>
      <p:sp>
        <p:nvSpPr>
          <p:cNvPr id="272" name="Google Shape;272;p27: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28: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28: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114300" lvl="0" marL="0" rtl="0" algn="l">
              <a:lnSpc>
                <a:spcPct val="90000"/>
              </a:lnSpc>
              <a:spcBef>
                <a:spcPts val="0"/>
              </a:spcBef>
              <a:spcAft>
                <a:spcPts val="0"/>
              </a:spcAft>
              <a:buClr>
                <a:schemeClr val="dk1"/>
              </a:buClr>
              <a:buSzPts val="1800"/>
              <a:buFont typeface="Calibri"/>
              <a:buAutoNum type="arabicPeriod"/>
            </a:pPr>
            <a:r>
              <a:rPr lang="en-US" sz="1800"/>
              <a:t>Framing Biases – Exactly how and issue is framed can affect how think about it.</a:t>
            </a:r>
            <a:endParaRPr/>
          </a:p>
          <a:p>
            <a:pPr indent="-114300" lvl="0" marL="0" rtl="0" algn="l">
              <a:lnSpc>
                <a:spcPct val="90000"/>
              </a:lnSpc>
              <a:spcBef>
                <a:spcPts val="540"/>
              </a:spcBef>
              <a:spcAft>
                <a:spcPts val="0"/>
              </a:spcAft>
              <a:buClr>
                <a:schemeClr val="dk1"/>
              </a:buClr>
              <a:buSzPts val="1800"/>
              <a:buFont typeface="Calibri"/>
              <a:buAutoNum type="arabicPeriod"/>
            </a:pPr>
            <a:r>
              <a:rPr lang="en-US" sz="1800"/>
              <a:t>Representativeness – People have a bad habit of drawing big conclusions from very small and biased samples</a:t>
            </a:r>
            <a:endParaRPr/>
          </a:p>
          <a:p>
            <a:pPr indent="-114300" lvl="0" marL="0" rtl="0" algn="l">
              <a:lnSpc>
                <a:spcPct val="90000"/>
              </a:lnSpc>
              <a:spcBef>
                <a:spcPts val="540"/>
              </a:spcBef>
              <a:spcAft>
                <a:spcPts val="0"/>
              </a:spcAft>
              <a:buClr>
                <a:schemeClr val="dk1"/>
              </a:buClr>
              <a:buSzPts val="1800"/>
              <a:buFont typeface="Calibri"/>
              <a:buAutoNum type="arabicPeriod"/>
            </a:pPr>
            <a:r>
              <a:rPr lang="en-US" sz="1800"/>
              <a:t>Availability biases – People tend to make decisions based on data that is easily available as opposed to finding the data that is really needed to make a good decision</a:t>
            </a:r>
            <a:endParaRPr/>
          </a:p>
          <a:p>
            <a:pPr indent="-114300" lvl="0" marL="0" rtl="0" algn="l">
              <a:lnSpc>
                <a:spcPct val="90000"/>
              </a:lnSpc>
              <a:spcBef>
                <a:spcPts val="540"/>
              </a:spcBef>
              <a:spcAft>
                <a:spcPts val="0"/>
              </a:spcAft>
              <a:buClr>
                <a:schemeClr val="dk1"/>
              </a:buClr>
              <a:buSzPts val="1800"/>
              <a:buFont typeface="Calibri"/>
              <a:buAutoNum type="arabicPeriod"/>
            </a:pPr>
            <a:r>
              <a:rPr lang="en-US" sz="1800"/>
              <a:t>Difficulties in judging risk – Most people have a tough time reasoning with probabilities and assessing risks</a:t>
            </a:r>
            <a:endParaRPr/>
          </a:p>
          <a:p>
            <a:pPr indent="-114300" lvl="0" marL="0" rtl="0" algn="l">
              <a:lnSpc>
                <a:spcPct val="90000"/>
              </a:lnSpc>
              <a:spcBef>
                <a:spcPts val="540"/>
              </a:spcBef>
              <a:spcAft>
                <a:spcPts val="0"/>
              </a:spcAft>
              <a:buClr>
                <a:schemeClr val="dk1"/>
              </a:buClr>
              <a:buSzPts val="1800"/>
              <a:buFont typeface="Calibri"/>
              <a:buAutoNum type="arabicPeriod"/>
            </a:pPr>
            <a:r>
              <a:rPr lang="en-US" sz="1800"/>
              <a:t>Superstitious reasoning – We often confuse random chance with cause and effect</a:t>
            </a:r>
            <a:endParaRPr/>
          </a:p>
          <a:p>
            <a:pPr indent="0" lvl="0" marL="0" rtl="0" algn="l">
              <a:lnSpc>
                <a:spcPct val="90000"/>
              </a:lnSpc>
              <a:spcBef>
                <a:spcPts val="360"/>
              </a:spcBef>
              <a:spcAft>
                <a:spcPts val="0"/>
              </a:spcAft>
              <a:buNone/>
            </a:pPr>
            <a:r>
              <a:t/>
            </a:r>
            <a:endParaRPr/>
          </a:p>
        </p:txBody>
      </p:sp>
      <p:sp>
        <p:nvSpPr>
          <p:cNvPr id="279" name="Google Shape;279;p28: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29: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29: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114300" lvl="0" marL="0" rtl="0" algn="l">
              <a:lnSpc>
                <a:spcPct val="90000"/>
              </a:lnSpc>
              <a:spcBef>
                <a:spcPts val="0"/>
              </a:spcBef>
              <a:spcAft>
                <a:spcPts val="0"/>
              </a:spcAft>
              <a:buClr>
                <a:schemeClr val="dk1"/>
              </a:buClr>
              <a:buSzPts val="1800"/>
              <a:buFont typeface="Calibri"/>
              <a:buAutoNum type="arabicPeriod"/>
            </a:pPr>
            <a:r>
              <a:rPr lang="en-US" sz="1800"/>
              <a:t>Framing Biases – Exactly how and issue is framed can affect how think about it.</a:t>
            </a:r>
            <a:endParaRPr/>
          </a:p>
          <a:p>
            <a:pPr indent="-114300" lvl="0" marL="0" rtl="0" algn="l">
              <a:lnSpc>
                <a:spcPct val="90000"/>
              </a:lnSpc>
              <a:spcBef>
                <a:spcPts val="540"/>
              </a:spcBef>
              <a:spcAft>
                <a:spcPts val="0"/>
              </a:spcAft>
              <a:buClr>
                <a:schemeClr val="dk1"/>
              </a:buClr>
              <a:buSzPts val="1800"/>
              <a:buFont typeface="Calibri"/>
              <a:buAutoNum type="arabicPeriod"/>
            </a:pPr>
            <a:r>
              <a:rPr lang="en-US" sz="1800"/>
              <a:t>Representativeness – People have a bad habit of drawing big conclusions from very small and biased samples</a:t>
            </a:r>
            <a:endParaRPr/>
          </a:p>
          <a:p>
            <a:pPr indent="-114300" lvl="0" marL="0" rtl="0" algn="l">
              <a:lnSpc>
                <a:spcPct val="90000"/>
              </a:lnSpc>
              <a:spcBef>
                <a:spcPts val="540"/>
              </a:spcBef>
              <a:spcAft>
                <a:spcPts val="0"/>
              </a:spcAft>
              <a:buClr>
                <a:schemeClr val="dk1"/>
              </a:buClr>
              <a:buSzPts val="1800"/>
              <a:buFont typeface="Calibri"/>
              <a:buAutoNum type="arabicPeriod"/>
            </a:pPr>
            <a:r>
              <a:rPr lang="en-US" sz="1800"/>
              <a:t>Availability biases – People tend to make decisions based on data that is easily available as opposed to finding the data that is really needed to make a good decision</a:t>
            </a:r>
            <a:endParaRPr/>
          </a:p>
          <a:p>
            <a:pPr indent="-114300" lvl="0" marL="0" rtl="0" algn="l">
              <a:lnSpc>
                <a:spcPct val="90000"/>
              </a:lnSpc>
              <a:spcBef>
                <a:spcPts val="540"/>
              </a:spcBef>
              <a:spcAft>
                <a:spcPts val="0"/>
              </a:spcAft>
              <a:buClr>
                <a:schemeClr val="dk1"/>
              </a:buClr>
              <a:buSzPts val="1800"/>
              <a:buFont typeface="Calibri"/>
              <a:buAutoNum type="arabicPeriod"/>
            </a:pPr>
            <a:r>
              <a:rPr lang="en-US" sz="1800"/>
              <a:t>Difficulties in judging risk – Most people have a tough time reasoning with probabilities and assessing risks</a:t>
            </a:r>
            <a:endParaRPr/>
          </a:p>
          <a:p>
            <a:pPr indent="-114300" lvl="0" marL="0" rtl="0" algn="l">
              <a:lnSpc>
                <a:spcPct val="90000"/>
              </a:lnSpc>
              <a:spcBef>
                <a:spcPts val="540"/>
              </a:spcBef>
              <a:spcAft>
                <a:spcPts val="0"/>
              </a:spcAft>
              <a:buClr>
                <a:schemeClr val="dk1"/>
              </a:buClr>
              <a:buSzPts val="1800"/>
              <a:buFont typeface="Calibri"/>
              <a:buAutoNum type="arabicPeriod"/>
            </a:pPr>
            <a:r>
              <a:rPr lang="en-US" sz="1800"/>
              <a:t>Superstitious reasoning – We often confuse random chance with cause and effect</a:t>
            </a:r>
            <a:endParaRPr/>
          </a:p>
          <a:p>
            <a:pPr indent="0" lvl="0" marL="0" rtl="0" algn="l">
              <a:lnSpc>
                <a:spcPct val="90000"/>
              </a:lnSpc>
              <a:spcBef>
                <a:spcPts val="360"/>
              </a:spcBef>
              <a:spcAft>
                <a:spcPts val="0"/>
              </a:spcAft>
              <a:buNone/>
            </a:pPr>
            <a:r>
              <a:t/>
            </a:r>
            <a:endParaRPr/>
          </a:p>
        </p:txBody>
      </p:sp>
      <p:sp>
        <p:nvSpPr>
          <p:cNvPr id="290" name="Google Shape;290;p29: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30: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7" name="Google Shape;297;p30: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p4: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5" name="Google Shape;75;p4: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31: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3" name="Google Shape;303;p31: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32: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9" name="Google Shape;309;p32: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33: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5" name="Google Shape;315;p33: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34: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1" name="Google Shape;321;p34: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35: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7" name="Google Shape;327;p35: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36: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7" name="Google Shape;337;p36: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37: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3" name="Google Shape;343;p37: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p38: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9" name="Google Shape;349;p38: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39: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55" name="Google Shape;355;p39: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b="1" lang="en-US"/>
              <a:t>Let’s look at the Lenses through an analogy…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Let’s say for a moment that we are feeling a little under the weather.  A bit tired, just not ourselves…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What do we do?, we simply self diagnose.  We have felt this way before.  This is the same as last time.  So we focus on what we already know, our past experiences now are in full effect, they are driving our future experience.  We live in our own four walls.  Now, if there is not a systemic issue, that works out just fine, but if we have not had an annual and comprehensive checkup on ourselves in many years, and we self diagnose, it could be something worse.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The same thing happens in business, let’s say we see sales flattening out.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What is a normal scenario for us, void any full cohesive and comprehensive business analysis that is very simple to complete?  Well, the head of sales gets a sit down by the CEO.  Maybe the CFO is in the room, but certainly the CFO was part of this analysis at some point.  Likely, the CFO was asked by the CEO, how are things looking this month.  And given all of our systems are connected and fully interactive / real time, the CFO simply pushes a few buttons and voila, the answer appears.  Sales are flat..  Now back to the conversation with the CEO and the head of sales.  What does the head of sales say?  They say, we don’t have enough leads, or the product is not as good as the competitors, or something similar.  We have all heard these same symptoms…  just like we have all had those same body aches in the past.  So what do we do?  We decide have a sit down the head of marketing and the head of sales and they create a new sales and marketing campaign OR better yet, many times we actually hire an outside firm to assess how to improve our brand or sales growth through attracting more good leads, you know the Glen Gary leads…  Now, we spend more.  As the CFO, you sit and agree to ramp spend and sales people, against your gut feeling and better judgment, and we are three months down the road.  Did it work?  How do we know?  It could have worked, but it may be nothing that we did.  It could have just been market timing.  It could have been because a competitor really stepped in it...  But let us assume for a moment that this did not work.  What did we do up that point?  We told the board our action plan to increase leads and sales…  We talked to the employees about what we are going to do to grow…  But none of it worked.  We have just harmed our expectations lens…  Just like in real life, if we self diagnose and are wrong, if we do not have a complete picture that is continuous, we may be right, but we may be wrong…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So lets stay with the analogy…  We are sick, we don’t improve and then we go to our neighbor or a friend that knows a Doctor…  They have some new books they read that are very good and it suggest we take an IV every day for three weeks.   Now at the end of this three weeks, are are not any better…  In fact, we are worse and our spouse is calling us bull headed and stubborn for not just going to the doctor to understand what is wrong.  Finally, we agree, we need a doctor, so we set an appointment with the Doctor.  How do you choose the right doctor?  Well, we have a cousin that is a Doctor, a distant cousin…</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We are sick, we need help.  It could turn out fine, but it may take a while.  It could be an easy correction and we are disbelief we spent that much time dealing with the symptoms.  OR, it could be a very bad illness that we should have dealt with immediately…</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So in the business world, it really is not different, but where is the system that allows objective diagnosis?  Where is the system that allows a comprehensive and cohesive view of our business BUT does not require an army of consultants to write a 1000 page report with really big words and tell us what we already knew about our business.  That is exactly what the (9)Lenses offer.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It is a meeting with the general practitioner, that provides the comprehensive and hopefully recurring assessments, that leads us to the right specialist, that can solve the issues that could become systemic.  Sometimes the issues are solvable, but knowing what they are could allow us to change our environment to alleviate the symptoms.  We could launch a new product and sunset a product line that was in a very tough and dying market…</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The (9)Lenses provides the ability to diagnose based on a holistic perspective, remedy or act on the issue with intelligence and in a concerted effort, and then continue to monitor the improvement.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356" name="Google Shape;356;p39: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40: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65" name="Google Shape;365;p40: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lang="en-US" sz="660"/>
              <a:t>Let’s say for a moment that we are feeling a little under the weather.  A bit tired, just not ourselves…  what do we do, we simply self diagnose.  We have felt this way before.  This is the same as last time.  So we focus on what we already know, our past experiences now are in full effect, they are driving our future experience.  We live in our own four walls.  Now, if there is not a systemic issue, that works out just fine, but if we have not had an annual and comprehensive checkup on ourselves in many years, and we self diagnose, it could be something worse.  </a:t>
            </a:r>
            <a:endParaRPr/>
          </a:p>
          <a:p>
            <a:pPr indent="0" lvl="0" marL="0" rtl="0" algn="l">
              <a:lnSpc>
                <a:spcPct val="80000"/>
              </a:lnSpc>
              <a:spcBef>
                <a:spcPts val="198"/>
              </a:spcBef>
              <a:spcAft>
                <a:spcPts val="0"/>
              </a:spcAft>
              <a:buNone/>
            </a:pPr>
            <a:r>
              <a:t/>
            </a:r>
            <a:endParaRPr sz="660"/>
          </a:p>
          <a:p>
            <a:pPr indent="0" lvl="0" marL="0" rtl="0" algn="l">
              <a:lnSpc>
                <a:spcPct val="80000"/>
              </a:lnSpc>
              <a:spcBef>
                <a:spcPts val="198"/>
              </a:spcBef>
              <a:spcAft>
                <a:spcPts val="0"/>
              </a:spcAft>
              <a:buNone/>
            </a:pPr>
            <a:r>
              <a:rPr lang="en-US" sz="660"/>
              <a:t>The same thing happens in business, let’s say we see sales flattening out.  What is a normal scenario for us, void any full cohesive and comprehensive business analysis that is very simple to complete?  Well, the head of sales gets a sit down by the CEO.  Maybe the CFO is in the room, but certainly the CFO was part of this analysis at some point.  Likely, the CFO was asked by the CEO, how are things looking this month.  And given all of our systems are connected and fully interactive / real time, the CFO simply pushes a few buttons and voila, the answer appears.  Sales are flat..  Now back to the conversation with the CEO and the head of sales.  What does the head of sales say?  They say, we don’t have enough leads, or the product is not as good as the competitors, or something similar.  We have all heard these same symptoms…  just like we have all had those same body aches in the past.  So what do we do?  We decide have a sit down the head of marketing and the head of sales and they create a new sales and marketing campaign OR better yet, many times we actually hire an outside firm to assess how to improve our brand or sales growth through attracting more good leads, you know the Glen Gary leads…  Now, we spend more.  As the CFO, you sit and agree to ramp spend and sales people, against your gut feeling and better judgment, and we are three months down the road.  Did it work?  How do we know?  It could have worked, but it may be nothing that we did.  It could have just been market timing.  It could have been because a competitor really stepped in it...  But let us assume for a moment that this did not work.  What did we do up that point?  We told the board our action plan to increase leads and sales…  We talked to the employees about what we are going to do to grow…  But none of it worked.  We have just harmed our expectations lens…  Just like in real life, if we self diagnose and are wrong, if we do not have a complete picture that is continuous, we may be right, but we may be wrong…  </a:t>
            </a:r>
            <a:endParaRPr/>
          </a:p>
          <a:p>
            <a:pPr indent="0" lvl="0" marL="0" rtl="0" algn="l">
              <a:lnSpc>
                <a:spcPct val="80000"/>
              </a:lnSpc>
              <a:spcBef>
                <a:spcPts val="198"/>
              </a:spcBef>
              <a:spcAft>
                <a:spcPts val="0"/>
              </a:spcAft>
              <a:buNone/>
            </a:pPr>
            <a:r>
              <a:t/>
            </a:r>
            <a:endParaRPr sz="660"/>
          </a:p>
          <a:p>
            <a:pPr indent="0" lvl="0" marL="0" rtl="0" algn="l">
              <a:lnSpc>
                <a:spcPct val="80000"/>
              </a:lnSpc>
              <a:spcBef>
                <a:spcPts val="198"/>
              </a:spcBef>
              <a:spcAft>
                <a:spcPts val="0"/>
              </a:spcAft>
              <a:buNone/>
            </a:pPr>
            <a:r>
              <a:rPr lang="en-US" sz="660"/>
              <a:t>So lets stay with the analogy…  We are sick, we don’t improve and then we go to our neighbor or a friend that knows a Doctor…  They have some new books they read that are very good and it suggest we take an IV every day for three weeks.   Now at the end of this three weeks, are are not any better…  In fact, we are worse and our spouse is calling us bull headed and stubborn for not just going to the doctor to understand what is wrong.  Finally, we agree, we need a doctor, so we set an appointment with the Doctor.  We are sick, we need help.  It could turn out fine, but it may take a while.  It could be an easy correction and we are disbelief we spent that much time dealing with the symptoms.  OR, it could be a very bad illness that we should have dealt with immediately…</a:t>
            </a:r>
            <a:endParaRPr/>
          </a:p>
          <a:p>
            <a:pPr indent="0" lvl="0" marL="0" rtl="0" algn="l">
              <a:lnSpc>
                <a:spcPct val="80000"/>
              </a:lnSpc>
              <a:spcBef>
                <a:spcPts val="198"/>
              </a:spcBef>
              <a:spcAft>
                <a:spcPts val="0"/>
              </a:spcAft>
              <a:buNone/>
            </a:pPr>
            <a:r>
              <a:t/>
            </a:r>
            <a:endParaRPr sz="660"/>
          </a:p>
          <a:p>
            <a:pPr indent="0" lvl="0" marL="0" rtl="0" algn="l">
              <a:lnSpc>
                <a:spcPct val="80000"/>
              </a:lnSpc>
              <a:spcBef>
                <a:spcPts val="198"/>
              </a:spcBef>
              <a:spcAft>
                <a:spcPts val="0"/>
              </a:spcAft>
              <a:buNone/>
            </a:pPr>
            <a:r>
              <a:rPr lang="en-US" sz="660"/>
              <a:t>So in the business world, it really is not different, but where is the system that allows objective diagnosis?  Where is the system that allows a comprehensive and cohesive view of our business BUT does not require an army of consultants to write a 1000 page report with really big words and tell us what we already knew about our business.  That is exactly what the 9Lenses offer.  </a:t>
            </a:r>
            <a:endParaRPr/>
          </a:p>
          <a:p>
            <a:pPr indent="0" lvl="0" marL="0" rtl="0" algn="l">
              <a:lnSpc>
                <a:spcPct val="80000"/>
              </a:lnSpc>
              <a:spcBef>
                <a:spcPts val="198"/>
              </a:spcBef>
              <a:spcAft>
                <a:spcPts val="0"/>
              </a:spcAft>
              <a:buNone/>
            </a:pPr>
            <a:r>
              <a:t/>
            </a:r>
            <a:endParaRPr sz="660"/>
          </a:p>
          <a:p>
            <a:pPr indent="0" lvl="0" marL="0" rtl="0" algn="l">
              <a:lnSpc>
                <a:spcPct val="80000"/>
              </a:lnSpc>
              <a:spcBef>
                <a:spcPts val="198"/>
              </a:spcBef>
              <a:spcAft>
                <a:spcPts val="0"/>
              </a:spcAft>
              <a:buNone/>
            </a:pPr>
            <a:r>
              <a:rPr lang="en-US" sz="660"/>
              <a:t>It is a meeting with the general practitioner, that provides the comprehensive and hopefully recurring assessments, that leads us to the right specialist, that can solve the issues that could become systemic.  Sometimes the issues are solvable, but knowing what they are could allow us to change our environment to alleviate the symptoms.  We could launch a new product and sunset a product line that was in a very tough and dying market…</a:t>
            </a:r>
            <a:endParaRPr/>
          </a:p>
          <a:p>
            <a:pPr indent="0" lvl="0" marL="0" rtl="0" algn="l">
              <a:lnSpc>
                <a:spcPct val="80000"/>
              </a:lnSpc>
              <a:spcBef>
                <a:spcPts val="198"/>
              </a:spcBef>
              <a:spcAft>
                <a:spcPts val="0"/>
              </a:spcAft>
              <a:buNone/>
            </a:pPr>
            <a:r>
              <a:t/>
            </a:r>
            <a:endParaRPr sz="660"/>
          </a:p>
          <a:p>
            <a:pPr indent="0" lvl="0" marL="0" rtl="0" algn="l">
              <a:lnSpc>
                <a:spcPct val="80000"/>
              </a:lnSpc>
              <a:spcBef>
                <a:spcPts val="198"/>
              </a:spcBef>
              <a:spcAft>
                <a:spcPts val="0"/>
              </a:spcAft>
              <a:buNone/>
            </a:pPr>
            <a:r>
              <a:rPr lang="en-US" sz="660"/>
              <a:t>The 9Lenses provides the ability to diagnose based on a holistic perspective, remedy or act on the issue with intelligence and in a concerted effort, and then continue to monitor the improvement.  </a:t>
            </a:r>
            <a:endParaRPr/>
          </a:p>
          <a:p>
            <a:pPr indent="0" lvl="0" marL="0" rtl="0" algn="l">
              <a:lnSpc>
                <a:spcPct val="80000"/>
              </a:lnSpc>
              <a:spcBef>
                <a:spcPts val="198"/>
              </a:spcBef>
              <a:spcAft>
                <a:spcPts val="0"/>
              </a:spcAft>
              <a:buNone/>
            </a:pPr>
            <a:r>
              <a:t/>
            </a:r>
            <a:endParaRPr sz="660"/>
          </a:p>
          <a:p>
            <a:pPr indent="0" lvl="0" marL="0" rtl="0" algn="l">
              <a:lnSpc>
                <a:spcPct val="80000"/>
              </a:lnSpc>
              <a:spcBef>
                <a:spcPts val="198"/>
              </a:spcBef>
              <a:spcAft>
                <a:spcPts val="0"/>
              </a:spcAft>
              <a:buNone/>
            </a:pPr>
            <a:r>
              <a:t/>
            </a:r>
            <a:endParaRPr sz="660"/>
          </a:p>
        </p:txBody>
      </p:sp>
      <p:sp>
        <p:nvSpPr>
          <p:cNvPr id="366" name="Google Shape;366;p40: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5: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1" name="Google Shape;81;p5: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41: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83" name="Google Shape;383;p41: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lang="en-US" sz="660"/>
              <a:t>Let’s say for a moment that we are feeling a little under the weather.  A bit tired, just not ourselves…  what do we do, we simply self diagnose.  We have felt this way before.  This is the same as last time.  So we focus on what we already know, our past experiences now are in full effect, they are driving our future experience.  We live in our own four walls.  Now, if there is not a systemic issue, that works out just fine, but if we have not had an annual and comprehensive checkup on ourselves in many years, and we self diagnose, it could be something worse.  </a:t>
            </a:r>
            <a:endParaRPr/>
          </a:p>
          <a:p>
            <a:pPr indent="0" lvl="0" marL="0" rtl="0" algn="l">
              <a:lnSpc>
                <a:spcPct val="80000"/>
              </a:lnSpc>
              <a:spcBef>
                <a:spcPts val="198"/>
              </a:spcBef>
              <a:spcAft>
                <a:spcPts val="0"/>
              </a:spcAft>
              <a:buNone/>
            </a:pPr>
            <a:r>
              <a:t/>
            </a:r>
            <a:endParaRPr sz="660"/>
          </a:p>
          <a:p>
            <a:pPr indent="0" lvl="0" marL="0" rtl="0" algn="l">
              <a:lnSpc>
                <a:spcPct val="80000"/>
              </a:lnSpc>
              <a:spcBef>
                <a:spcPts val="198"/>
              </a:spcBef>
              <a:spcAft>
                <a:spcPts val="0"/>
              </a:spcAft>
              <a:buNone/>
            </a:pPr>
            <a:r>
              <a:rPr lang="en-US" sz="660"/>
              <a:t>The same thing happens in business, let’s say we see sales flattening out.  What is a normal scenario for us, void any full cohesive and comprehensive business analysis that is very simple to complete?  Well, the head of sales gets a sit down by the CEO.  Maybe the CFO is in the room, but certainly the CFO was part of this analysis at some point.  Likely, the CFO was asked by the CEO, how are things looking this month.  And given all of our systems are connected and fully interactive / real time, the CFO simply pushes a few buttons and voila, the answer appears.  Sales are flat..  Now back to the conversation with the CEO and the head of sales.  What does the head of sales say?  They say, we don’t have enough leads, or the product is not as good as the competitors, or something similar.  We have all heard these same symptoms…  just like we have all had those same body aches in the past.  So what do we do?  We decide have a sit down the head of marketing and the head of sales and they create a new sales and marketing campaign OR better yet, many times we actually hire an outside firm to assess how to improve our brand or sales growth through attracting more good leads, you know the Glen Gary leads…  Now, we spend more.  As the CFO, you sit and agree to ramp spend and sales people, against your gut feeling and better judgment, and we are three months down the road.  Did it work?  How do we know?  It could have worked, but it may be nothing that we did.  It could have just been market timing.  It could have been because a competitor really stepped in it...  But let us assume for a moment that this did not work.  What did we do up that point?  We told the board our action plan to increase leads and sales…  We talked to the employees about what we are going to do to grow…  But none of it worked.  We have just harmed our expectations lens…  Just like in real life, if we self diagnose and are wrong, if we do not have a complete picture that is continuous, we may be right, but we may be wrong…  </a:t>
            </a:r>
            <a:endParaRPr/>
          </a:p>
          <a:p>
            <a:pPr indent="0" lvl="0" marL="0" rtl="0" algn="l">
              <a:lnSpc>
                <a:spcPct val="80000"/>
              </a:lnSpc>
              <a:spcBef>
                <a:spcPts val="198"/>
              </a:spcBef>
              <a:spcAft>
                <a:spcPts val="0"/>
              </a:spcAft>
              <a:buNone/>
            </a:pPr>
            <a:r>
              <a:t/>
            </a:r>
            <a:endParaRPr sz="660"/>
          </a:p>
          <a:p>
            <a:pPr indent="0" lvl="0" marL="0" rtl="0" algn="l">
              <a:lnSpc>
                <a:spcPct val="80000"/>
              </a:lnSpc>
              <a:spcBef>
                <a:spcPts val="198"/>
              </a:spcBef>
              <a:spcAft>
                <a:spcPts val="0"/>
              </a:spcAft>
              <a:buNone/>
            </a:pPr>
            <a:r>
              <a:rPr lang="en-US" sz="660"/>
              <a:t>So lets stay with the analogy…  We are sick, we don’t improve and then we go to our neighbor or a friend that knows a Doctor…  They have some new books they read that are very good and it suggest we take an IV every day for three weeks.   Now at the end of this three weeks, are are not any better…  In fact, we are worse and our spouse is calling us bull headed and stubborn for not just going to the doctor to understand what is wrong.  Finally, we agree, we need a doctor, so we set an appointment with the Doctor.  We are sick, we need help.  It could turn out fine, but it may take a while.  It could be an easy correction and we are disbelief we spent that much time dealing with the symptoms.  OR, it could be a very bad illness that we should have dealt with immediately…</a:t>
            </a:r>
            <a:endParaRPr/>
          </a:p>
          <a:p>
            <a:pPr indent="0" lvl="0" marL="0" rtl="0" algn="l">
              <a:lnSpc>
                <a:spcPct val="80000"/>
              </a:lnSpc>
              <a:spcBef>
                <a:spcPts val="198"/>
              </a:spcBef>
              <a:spcAft>
                <a:spcPts val="0"/>
              </a:spcAft>
              <a:buNone/>
            </a:pPr>
            <a:r>
              <a:t/>
            </a:r>
            <a:endParaRPr sz="660"/>
          </a:p>
          <a:p>
            <a:pPr indent="0" lvl="0" marL="0" rtl="0" algn="l">
              <a:lnSpc>
                <a:spcPct val="80000"/>
              </a:lnSpc>
              <a:spcBef>
                <a:spcPts val="198"/>
              </a:spcBef>
              <a:spcAft>
                <a:spcPts val="0"/>
              </a:spcAft>
              <a:buNone/>
            </a:pPr>
            <a:r>
              <a:rPr lang="en-US" sz="660"/>
              <a:t>So in the business world, it really is not different, but where is the system that allows objective diagnosis?  Where is the system that allows a comprehensive and cohesive view of our business BUT does not require an army of consultants to write a 1000 page report with really big words and tell us what we already knew about our business.  That is exactly what the 9Lenses offer.  </a:t>
            </a:r>
            <a:endParaRPr/>
          </a:p>
          <a:p>
            <a:pPr indent="0" lvl="0" marL="0" rtl="0" algn="l">
              <a:lnSpc>
                <a:spcPct val="80000"/>
              </a:lnSpc>
              <a:spcBef>
                <a:spcPts val="198"/>
              </a:spcBef>
              <a:spcAft>
                <a:spcPts val="0"/>
              </a:spcAft>
              <a:buNone/>
            </a:pPr>
            <a:r>
              <a:t/>
            </a:r>
            <a:endParaRPr sz="660"/>
          </a:p>
          <a:p>
            <a:pPr indent="0" lvl="0" marL="0" rtl="0" algn="l">
              <a:lnSpc>
                <a:spcPct val="80000"/>
              </a:lnSpc>
              <a:spcBef>
                <a:spcPts val="198"/>
              </a:spcBef>
              <a:spcAft>
                <a:spcPts val="0"/>
              </a:spcAft>
              <a:buNone/>
            </a:pPr>
            <a:r>
              <a:rPr lang="en-US" sz="660"/>
              <a:t>It is a meeting with the general practitioner, that provides the comprehensive and hopefully recurring assessments, that leads us to the right specialist, that can solve the issues that could become systemic.  Sometimes the issues are solvable, but knowing what they are could allow us to change our environment to alleviate the symptoms.  We could launch a new product and sunset a product line that was in a very tough and dying market…</a:t>
            </a:r>
            <a:endParaRPr/>
          </a:p>
          <a:p>
            <a:pPr indent="0" lvl="0" marL="0" rtl="0" algn="l">
              <a:lnSpc>
                <a:spcPct val="80000"/>
              </a:lnSpc>
              <a:spcBef>
                <a:spcPts val="198"/>
              </a:spcBef>
              <a:spcAft>
                <a:spcPts val="0"/>
              </a:spcAft>
              <a:buNone/>
            </a:pPr>
            <a:r>
              <a:t/>
            </a:r>
            <a:endParaRPr sz="660"/>
          </a:p>
          <a:p>
            <a:pPr indent="0" lvl="0" marL="0" rtl="0" algn="l">
              <a:lnSpc>
                <a:spcPct val="80000"/>
              </a:lnSpc>
              <a:spcBef>
                <a:spcPts val="198"/>
              </a:spcBef>
              <a:spcAft>
                <a:spcPts val="0"/>
              </a:spcAft>
              <a:buNone/>
            </a:pPr>
            <a:r>
              <a:rPr lang="en-US" sz="660"/>
              <a:t>The 9Lenses provides the ability to diagnose based on a holistic perspective, remedy or act on the issue with intelligence and in a concerted effort, and then continue to monitor the improvement.  </a:t>
            </a:r>
            <a:endParaRPr/>
          </a:p>
          <a:p>
            <a:pPr indent="0" lvl="0" marL="0" rtl="0" algn="l">
              <a:lnSpc>
                <a:spcPct val="80000"/>
              </a:lnSpc>
              <a:spcBef>
                <a:spcPts val="198"/>
              </a:spcBef>
              <a:spcAft>
                <a:spcPts val="0"/>
              </a:spcAft>
              <a:buNone/>
            </a:pPr>
            <a:r>
              <a:t/>
            </a:r>
            <a:endParaRPr sz="660"/>
          </a:p>
          <a:p>
            <a:pPr indent="0" lvl="0" marL="0" rtl="0" algn="l">
              <a:lnSpc>
                <a:spcPct val="80000"/>
              </a:lnSpc>
              <a:spcBef>
                <a:spcPts val="198"/>
              </a:spcBef>
              <a:spcAft>
                <a:spcPts val="0"/>
              </a:spcAft>
              <a:buNone/>
            </a:pPr>
            <a:r>
              <a:t/>
            </a:r>
            <a:endParaRPr sz="660"/>
          </a:p>
        </p:txBody>
      </p:sp>
      <p:sp>
        <p:nvSpPr>
          <p:cNvPr id="384" name="Google Shape;384;p41: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p42: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8" name="Google Shape;408;p42: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43: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43: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200"/>
              <a:t>What happens when we cannot see clearly and we are driving a car at very high speeds on curvy roads, in the mountains?</a:t>
            </a:r>
            <a:endParaRPr/>
          </a:p>
          <a:p>
            <a:pPr indent="0" lvl="0" marL="0" rtl="0" algn="l">
              <a:spcBef>
                <a:spcPts val="360"/>
              </a:spcBef>
              <a:spcAft>
                <a:spcPts val="0"/>
              </a:spcAft>
              <a:buNone/>
            </a:pPr>
            <a:r>
              <a:rPr lang="en-US" sz="1200"/>
              <a:t>What happens when we walk in a dark room where we know where everything is located?</a:t>
            </a:r>
            <a:endParaRPr/>
          </a:p>
          <a:p>
            <a:pPr indent="0" lvl="0" marL="0" rtl="0" algn="l">
              <a:spcBef>
                <a:spcPts val="360"/>
              </a:spcBef>
              <a:spcAft>
                <a:spcPts val="0"/>
              </a:spcAft>
              <a:buNone/>
            </a:pPr>
            <a:r>
              <a:rPr lang="en-US" sz="1200"/>
              <a:t>What happens when we walk in a dark room where everything is always changing?</a:t>
            </a:r>
            <a:endParaRPr/>
          </a:p>
          <a:p>
            <a:pPr indent="0" lvl="0" marL="0" rtl="0" algn="l">
              <a:spcBef>
                <a:spcPts val="360"/>
              </a:spcBef>
              <a:spcAft>
                <a:spcPts val="0"/>
              </a:spcAft>
              <a:buNone/>
            </a:pPr>
            <a:r>
              <a:rPr lang="en-US" sz="1200"/>
              <a:t>The 9Lenses drive clarity and insight into complex and non-linear things…</a:t>
            </a:r>
            <a:endParaRPr/>
          </a:p>
          <a:p>
            <a:pPr indent="0" lvl="0" marL="0" rtl="0" algn="l">
              <a:spcBef>
                <a:spcPts val="360"/>
              </a:spcBef>
              <a:spcAft>
                <a:spcPts val="0"/>
              </a:spcAft>
              <a:buNone/>
            </a:pPr>
            <a:r>
              <a:t/>
            </a:r>
            <a:endParaRPr/>
          </a:p>
        </p:txBody>
      </p:sp>
      <p:sp>
        <p:nvSpPr>
          <p:cNvPr id="415" name="Google Shape;415;p43: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p44: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44: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200"/>
              <a:t>What happens when we cannot see clearly and we are driving a car at very high speeds on curvy roads, in the mountains?</a:t>
            </a:r>
            <a:endParaRPr/>
          </a:p>
          <a:p>
            <a:pPr indent="0" lvl="0" marL="0" rtl="0" algn="l">
              <a:spcBef>
                <a:spcPts val="360"/>
              </a:spcBef>
              <a:spcAft>
                <a:spcPts val="0"/>
              </a:spcAft>
              <a:buNone/>
            </a:pPr>
            <a:r>
              <a:rPr lang="en-US" sz="1200"/>
              <a:t>What happens when we walk in a dark room where we know where everything is located?</a:t>
            </a:r>
            <a:endParaRPr/>
          </a:p>
          <a:p>
            <a:pPr indent="0" lvl="0" marL="0" rtl="0" algn="l">
              <a:spcBef>
                <a:spcPts val="360"/>
              </a:spcBef>
              <a:spcAft>
                <a:spcPts val="0"/>
              </a:spcAft>
              <a:buNone/>
            </a:pPr>
            <a:r>
              <a:rPr lang="en-US" sz="1200"/>
              <a:t>What happens when we walk in a dark room where everything is always changing?</a:t>
            </a:r>
            <a:endParaRPr/>
          </a:p>
          <a:p>
            <a:pPr indent="0" lvl="0" marL="0" rtl="0" algn="l">
              <a:spcBef>
                <a:spcPts val="360"/>
              </a:spcBef>
              <a:spcAft>
                <a:spcPts val="0"/>
              </a:spcAft>
              <a:buNone/>
            </a:pPr>
            <a:r>
              <a:rPr lang="en-US" sz="1200"/>
              <a:t>The 9Lenses drive clarity and insight into complex and non-linear things…</a:t>
            </a:r>
            <a:endParaRPr/>
          </a:p>
          <a:p>
            <a:pPr indent="0" lvl="0" marL="0" rtl="0" algn="l">
              <a:spcBef>
                <a:spcPts val="360"/>
              </a:spcBef>
              <a:spcAft>
                <a:spcPts val="0"/>
              </a:spcAft>
              <a:buNone/>
            </a:pPr>
            <a:r>
              <a:t/>
            </a:r>
            <a:endParaRPr/>
          </a:p>
        </p:txBody>
      </p:sp>
      <p:sp>
        <p:nvSpPr>
          <p:cNvPr id="423" name="Google Shape;423;p44: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p45: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45: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sz="1200"/>
              <a:t>What happens when we cannot see clearly and we are driving a car at very high speeds on curvy roads, in the mountains?</a:t>
            </a:r>
            <a:endParaRPr/>
          </a:p>
          <a:p>
            <a:pPr indent="0" lvl="0" marL="0" rtl="0" algn="l">
              <a:spcBef>
                <a:spcPts val="360"/>
              </a:spcBef>
              <a:spcAft>
                <a:spcPts val="0"/>
              </a:spcAft>
              <a:buNone/>
            </a:pPr>
            <a:r>
              <a:rPr lang="en-US" sz="1200"/>
              <a:t>What happens when we walk in a dark room where we know where everything is located?</a:t>
            </a:r>
            <a:endParaRPr/>
          </a:p>
          <a:p>
            <a:pPr indent="0" lvl="0" marL="0" rtl="0" algn="l">
              <a:spcBef>
                <a:spcPts val="360"/>
              </a:spcBef>
              <a:spcAft>
                <a:spcPts val="0"/>
              </a:spcAft>
              <a:buNone/>
            </a:pPr>
            <a:r>
              <a:rPr lang="en-US" sz="1200"/>
              <a:t>What happens when we walk in a dark room where everything is always changing?</a:t>
            </a:r>
            <a:endParaRPr/>
          </a:p>
          <a:p>
            <a:pPr indent="0" lvl="0" marL="0" rtl="0" algn="l">
              <a:spcBef>
                <a:spcPts val="360"/>
              </a:spcBef>
              <a:spcAft>
                <a:spcPts val="0"/>
              </a:spcAft>
              <a:buNone/>
            </a:pPr>
            <a:r>
              <a:rPr lang="en-US" sz="1200"/>
              <a:t>The 9Lenses drive clarity and insight into complex and non-linear things…</a:t>
            </a:r>
            <a:endParaRPr/>
          </a:p>
          <a:p>
            <a:pPr indent="0" lvl="0" marL="0" rtl="0" algn="l">
              <a:spcBef>
                <a:spcPts val="360"/>
              </a:spcBef>
              <a:spcAft>
                <a:spcPts val="0"/>
              </a:spcAft>
              <a:buNone/>
            </a:pPr>
            <a:r>
              <a:t/>
            </a:r>
            <a:endParaRPr/>
          </a:p>
        </p:txBody>
      </p:sp>
      <p:sp>
        <p:nvSpPr>
          <p:cNvPr id="430" name="Google Shape;430;p45: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p46: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6" name="Google Shape;436;p46: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p47: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42" name="Google Shape;442;p47: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lang="en-US" sz="1110"/>
              <a:t>Why are their Nine Lenses?</a:t>
            </a:r>
            <a:endParaRPr/>
          </a:p>
          <a:p>
            <a:pPr indent="0" lvl="0" marL="0" rtl="0" algn="l">
              <a:lnSpc>
                <a:spcPct val="80000"/>
              </a:lnSpc>
              <a:spcBef>
                <a:spcPts val="333"/>
              </a:spcBef>
              <a:spcAft>
                <a:spcPts val="0"/>
              </a:spcAft>
              <a:buNone/>
            </a:pPr>
            <a:r>
              <a:rPr lang="en-US" sz="1110"/>
              <a:t>Why a lens?</a:t>
            </a:r>
            <a:endParaRPr/>
          </a:p>
          <a:p>
            <a:pPr indent="0" lvl="0" marL="0" rtl="0" algn="l">
              <a:lnSpc>
                <a:spcPct val="80000"/>
              </a:lnSpc>
              <a:spcBef>
                <a:spcPts val="333"/>
              </a:spcBef>
              <a:spcAft>
                <a:spcPts val="0"/>
              </a:spcAft>
              <a:buNone/>
            </a:pPr>
            <a:r>
              <a:rPr lang="en-US" sz="1110"/>
              <a:t>Rich Content has been created and it easily orients to a lens.</a:t>
            </a:r>
            <a:endParaRPr/>
          </a:p>
          <a:p>
            <a:pPr indent="0" lvl="0" marL="0" rtl="0" algn="l">
              <a:lnSpc>
                <a:spcPct val="80000"/>
              </a:lnSpc>
              <a:spcBef>
                <a:spcPts val="333"/>
              </a:spcBef>
              <a:spcAft>
                <a:spcPts val="0"/>
              </a:spcAft>
              <a:buNone/>
            </a:pPr>
            <a:r>
              <a:rPr lang="en-US" sz="1110"/>
              <a:t>There are specialist and global firms that focus on just one lens</a:t>
            </a:r>
            <a:endParaRPr/>
          </a:p>
          <a:p>
            <a:pPr indent="0" lvl="0" marL="0" rtl="0" algn="l">
              <a:lnSpc>
                <a:spcPct val="80000"/>
              </a:lnSpc>
              <a:spcBef>
                <a:spcPts val="333"/>
              </a:spcBef>
              <a:spcAft>
                <a:spcPts val="0"/>
              </a:spcAft>
              <a:buNone/>
            </a:pPr>
            <a:r>
              <a:rPr lang="en-US" sz="1110"/>
              <a:t>Each lens is a magnifying glass into an essential element of the business.  </a:t>
            </a:r>
            <a:endParaRPr/>
          </a:p>
          <a:p>
            <a:pPr indent="0" lvl="0" marL="0" marR="0" rtl="0" algn="l">
              <a:lnSpc>
                <a:spcPct val="80000"/>
              </a:lnSpc>
              <a:spcBef>
                <a:spcPts val="333"/>
              </a:spcBef>
              <a:spcAft>
                <a:spcPts val="0"/>
              </a:spcAft>
              <a:buClr>
                <a:schemeClr val="dk1"/>
              </a:buClr>
              <a:buSzPts val="1110"/>
              <a:buFont typeface="Calibri"/>
              <a:buNone/>
            </a:pPr>
            <a:r>
              <a:rPr lang="en-US" sz="1110"/>
              <a:t>I use the lens analogy because of what a lens does - It </a:t>
            </a:r>
            <a:r>
              <a:rPr b="1" lang="en-US" sz="1110"/>
              <a:t>MAGNIFIES</a:t>
            </a:r>
            <a:r>
              <a:rPr lang="en-US" sz="1110"/>
              <a:t>.  </a:t>
            </a:r>
            <a:endParaRPr sz="1110"/>
          </a:p>
          <a:p>
            <a:pPr indent="0" lvl="0" marL="0" rtl="0" algn="l">
              <a:lnSpc>
                <a:spcPct val="80000"/>
              </a:lnSpc>
              <a:spcBef>
                <a:spcPts val="333"/>
              </a:spcBef>
              <a:spcAft>
                <a:spcPts val="0"/>
              </a:spcAft>
              <a:buNone/>
            </a:pPr>
            <a:r>
              <a:t/>
            </a:r>
            <a:endParaRPr sz="1110"/>
          </a:p>
          <a:p>
            <a:pPr indent="0" lvl="0" marL="0" rtl="0" algn="l">
              <a:lnSpc>
                <a:spcPct val="80000"/>
              </a:lnSpc>
              <a:spcBef>
                <a:spcPts val="333"/>
              </a:spcBef>
              <a:spcAft>
                <a:spcPts val="0"/>
              </a:spcAft>
              <a:buNone/>
            </a:pPr>
            <a:r>
              <a:rPr lang="en-US" sz="1110"/>
              <a:t>Go to the course outline…</a:t>
            </a:r>
            <a:endParaRPr/>
          </a:p>
          <a:p>
            <a:pPr indent="0" lvl="0" marL="0" rtl="0" algn="l">
              <a:lnSpc>
                <a:spcPct val="80000"/>
              </a:lnSpc>
              <a:spcBef>
                <a:spcPts val="333"/>
              </a:spcBef>
              <a:spcAft>
                <a:spcPts val="0"/>
              </a:spcAft>
              <a:buNone/>
            </a:pPr>
            <a:r>
              <a:t/>
            </a:r>
            <a:endParaRPr sz="1110"/>
          </a:p>
          <a:p>
            <a:pPr indent="0" lvl="0" marL="0" rtl="0" algn="l">
              <a:lnSpc>
                <a:spcPct val="80000"/>
              </a:lnSpc>
              <a:spcBef>
                <a:spcPts val="333"/>
              </a:spcBef>
              <a:spcAft>
                <a:spcPts val="0"/>
              </a:spcAft>
              <a:buNone/>
            </a:pPr>
            <a:r>
              <a:t/>
            </a:r>
            <a:endParaRPr sz="1110"/>
          </a:p>
          <a:p>
            <a:pPr indent="0" lvl="0" marL="0" rtl="0" algn="l">
              <a:lnSpc>
                <a:spcPct val="80000"/>
              </a:lnSpc>
              <a:spcBef>
                <a:spcPts val="333"/>
              </a:spcBef>
              <a:spcAft>
                <a:spcPts val="0"/>
              </a:spcAft>
              <a:buNone/>
            </a:pPr>
            <a:r>
              <a:rPr lang="en-US" sz="1110"/>
              <a:t>They are all very important – take BP and the expectation lens</a:t>
            </a:r>
            <a:endParaRPr/>
          </a:p>
          <a:p>
            <a:pPr indent="0" lvl="0" marL="0" marR="0" rtl="0" algn="l">
              <a:lnSpc>
                <a:spcPct val="80000"/>
              </a:lnSpc>
              <a:spcBef>
                <a:spcPts val="333"/>
              </a:spcBef>
              <a:spcAft>
                <a:spcPts val="0"/>
              </a:spcAft>
              <a:buClr>
                <a:schemeClr val="dk1"/>
              </a:buClr>
              <a:buSzPts val="1110"/>
              <a:buFont typeface="Calibri"/>
              <a:buNone/>
            </a:pPr>
            <a:r>
              <a:rPr lang="en-US" sz="1110"/>
              <a:t>Further, the 9Lenses then allow us to make connections with all other parts of the business is a very simple and cohesive approach.</a:t>
            </a:r>
            <a:endParaRPr/>
          </a:p>
          <a:p>
            <a:pPr indent="0" lvl="0" marL="0" rtl="0" algn="l">
              <a:lnSpc>
                <a:spcPct val="80000"/>
              </a:lnSpc>
              <a:spcBef>
                <a:spcPts val="333"/>
              </a:spcBef>
              <a:spcAft>
                <a:spcPts val="0"/>
              </a:spcAft>
              <a:buNone/>
            </a:pPr>
            <a:r>
              <a:t/>
            </a:r>
            <a:endParaRPr sz="1110"/>
          </a:p>
          <a:p>
            <a:pPr indent="0" lvl="0" marL="0" rtl="0" algn="l">
              <a:lnSpc>
                <a:spcPct val="80000"/>
              </a:lnSpc>
              <a:spcBef>
                <a:spcPts val="333"/>
              </a:spcBef>
              <a:spcAft>
                <a:spcPts val="0"/>
              </a:spcAft>
              <a:buNone/>
            </a:pPr>
            <a:r>
              <a:t/>
            </a:r>
            <a:endParaRPr sz="1110"/>
          </a:p>
          <a:p>
            <a:pPr indent="0" lvl="0" marL="0" rtl="0" algn="l">
              <a:lnSpc>
                <a:spcPct val="80000"/>
              </a:lnSpc>
              <a:spcBef>
                <a:spcPts val="333"/>
              </a:spcBef>
              <a:spcAft>
                <a:spcPts val="0"/>
              </a:spcAft>
              <a:buNone/>
            </a:pPr>
            <a:r>
              <a:t/>
            </a:r>
            <a:endParaRPr sz="1110"/>
          </a:p>
          <a:p>
            <a:pPr indent="0" lvl="0" marL="0" rtl="0" algn="l">
              <a:lnSpc>
                <a:spcPct val="80000"/>
              </a:lnSpc>
              <a:spcBef>
                <a:spcPts val="333"/>
              </a:spcBef>
              <a:spcAft>
                <a:spcPts val="0"/>
              </a:spcAft>
              <a:buNone/>
            </a:pPr>
            <a:r>
              <a:t/>
            </a:r>
            <a:endParaRPr sz="1110"/>
          </a:p>
          <a:p>
            <a:pPr indent="0" lvl="0" marL="0" rtl="0" algn="l">
              <a:lnSpc>
                <a:spcPct val="80000"/>
              </a:lnSpc>
              <a:spcBef>
                <a:spcPts val="333"/>
              </a:spcBef>
              <a:spcAft>
                <a:spcPts val="0"/>
              </a:spcAft>
              <a:buNone/>
            </a:pPr>
            <a:r>
              <a:rPr lang="en-US" sz="1110"/>
              <a:t>It allows us to see something that we would not otherwise see.</a:t>
            </a:r>
            <a:endParaRPr/>
          </a:p>
          <a:p>
            <a:pPr indent="0" lvl="0" marL="0" rtl="0" algn="l">
              <a:lnSpc>
                <a:spcPct val="80000"/>
              </a:lnSpc>
              <a:spcBef>
                <a:spcPts val="333"/>
              </a:spcBef>
              <a:spcAft>
                <a:spcPts val="0"/>
              </a:spcAft>
              <a:buNone/>
            </a:pPr>
            <a:r>
              <a:rPr lang="en-US" sz="1110"/>
              <a:t>Just like the human body, after we spend the time self diagnosing and that does not work, and then we ask a friend or two, and that does not work, we then go to a doctor.  The general practitioner meets with us, and then if the problem is more complex, and in business, it is always a bit more complex that just meets the eye, they send us to a specialist.  That specialist, again, order different view, perspectives, studies, that allow them to diagnose the problem to the best of their ability. </a:t>
            </a:r>
            <a:endParaRPr/>
          </a:p>
          <a:p>
            <a:pPr indent="0" lvl="0" marL="0" rtl="0" algn="l">
              <a:lnSpc>
                <a:spcPct val="80000"/>
              </a:lnSpc>
              <a:spcBef>
                <a:spcPts val="333"/>
              </a:spcBef>
              <a:spcAft>
                <a:spcPts val="0"/>
              </a:spcAft>
              <a:buNone/>
            </a:pPr>
            <a:r>
              <a:rPr lang="en-US" sz="1110"/>
              <a:t>That is exactly what the lenses are for – it is a grouping or segmenting of specialist.  The specialist can be rich content, consulting firms, software, processes, or something else that focuses on that element of a business.  The more we focus in on that element, the easier it is to see the issue and find specialist that really understand that part of the business.</a:t>
            </a:r>
            <a:endParaRPr/>
          </a:p>
        </p:txBody>
      </p:sp>
      <p:sp>
        <p:nvSpPr>
          <p:cNvPr id="443" name="Google Shape;443;p47: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p48: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3" name="Google Shape;553;p48: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p49: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62" name="Google Shape;862;p49: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None/>
            </a:pPr>
            <a:r>
              <a:rPr lang="en-US" sz="1110"/>
              <a:t>Why are their Nine Lenses?</a:t>
            </a:r>
            <a:endParaRPr/>
          </a:p>
          <a:p>
            <a:pPr indent="0" lvl="0" marL="0" rtl="0" algn="l">
              <a:lnSpc>
                <a:spcPct val="80000"/>
              </a:lnSpc>
              <a:spcBef>
                <a:spcPts val="333"/>
              </a:spcBef>
              <a:spcAft>
                <a:spcPts val="0"/>
              </a:spcAft>
              <a:buNone/>
            </a:pPr>
            <a:r>
              <a:rPr lang="en-US" sz="1110"/>
              <a:t>Why a lens?</a:t>
            </a:r>
            <a:endParaRPr/>
          </a:p>
          <a:p>
            <a:pPr indent="0" lvl="0" marL="0" rtl="0" algn="l">
              <a:lnSpc>
                <a:spcPct val="80000"/>
              </a:lnSpc>
              <a:spcBef>
                <a:spcPts val="333"/>
              </a:spcBef>
              <a:spcAft>
                <a:spcPts val="0"/>
              </a:spcAft>
              <a:buNone/>
            </a:pPr>
            <a:r>
              <a:rPr lang="en-US" sz="1110"/>
              <a:t>Rich Content has been created and it easily orients to a lens.</a:t>
            </a:r>
            <a:endParaRPr/>
          </a:p>
          <a:p>
            <a:pPr indent="0" lvl="0" marL="0" rtl="0" algn="l">
              <a:lnSpc>
                <a:spcPct val="80000"/>
              </a:lnSpc>
              <a:spcBef>
                <a:spcPts val="333"/>
              </a:spcBef>
              <a:spcAft>
                <a:spcPts val="0"/>
              </a:spcAft>
              <a:buNone/>
            </a:pPr>
            <a:r>
              <a:rPr lang="en-US" sz="1110"/>
              <a:t>There are specialist and global firms that focus on just one lens</a:t>
            </a:r>
            <a:endParaRPr/>
          </a:p>
          <a:p>
            <a:pPr indent="0" lvl="0" marL="0" rtl="0" algn="l">
              <a:lnSpc>
                <a:spcPct val="80000"/>
              </a:lnSpc>
              <a:spcBef>
                <a:spcPts val="333"/>
              </a:spcBef>
              <a:spcAft>
                <a:spcPts val="0"/>
              </a:spcAft>
              <a:buNone/>
            </a:pPr>
            <a:r>
              <a:rPr lang="en-US" sz="1110"/>
              <a:t>Each lens is a magnifying glass into an essential element of the business.  </a:t>
            </a:r>
            <a:endParaRPr/>
          </a:p>
          <a:p>
            <a:pPr indent="0" lvl="0" marL="0" marR="0" rtl="0" algn="l">
              <a:lnSpc>
                <a:spcPct val="80000"/>
              </a:lnSpc>
              <a:spcBef>
                <a:spcPts val="333"/>
              </a:spcBef>
              <a:spcAft>
                <a:spcPts val="0"/>
              </a:spcAft>
              <a:buClr>
                <a:schemeClr val="dk1"/>
              </a:buClr>
              <a:buSzPts val="1110"/>
              <a:buFont typeface="Calibri"/>
              <a:buNone/>
            </a:pPr>
            <a:r>
              <a:rPr lang="en-US" sz="1110"/>
              <a:t>I use the lens analogy because of what a lens does - It </a:t>
            </a:r>
            <a:r>
              <a:rPr b="1" lang="en-US" sz="1110"/>
              <a:t>MAGNIFIES</a:t>
            </a:r>
            <a:r>
              <a:rPr lang="en-US" sz="1110"/>
              <a:t>.  </a:t>
            </a:r>
            <a:endParaRPr sz="1110"/>
          </a:p>
          <a:p>
            <a:pPr indent="0" lvl="0" marL="0" rtl="0" algn="l">
              <a:lnSpc>
                <a:spcPct val="80000"/>
              </a:lnSpc>
              <a:spcBef>
                <a:spcPts val="333"/>
              </a:spcBef>
              <a:spcAft>
                <a:spcPts val="0"/>
              </a:spcAft>
              <a:buNone/>
            </a:pPr>
            <a:r>
              <a:t/>
            </a:r>
            <a:endParaRPr sz="1110"/>
          </a:p>
          <a:p>
            <a:pPr indent="0" lvl="0" marL="0" rtl="0" algn="l">
              <a:lnSpc>
                <a:spcPct val="80000"/>
              </a:lnSpc>
              <a:spcBef>
                <a:spcPts val="333"/>
              </a:spcBef>
              <a:spcAft>
                <a:spcPts val="0"/>
              </a:spcAft>
              <a:buNone/>
            </a:pPr>
            <a:r>
              <a:rPr lang="en-US" sz="1110"/>
              <a:t>Go to the course outline…</a:t>
            </a:r>
            <a:endParaRPr/>
          </a:p>
          <a:p>
            <a:pPr indent="0" lvl="0" marL="0" rtl="0" algn="l">
              <a:lnSpc>
                <a:spcPct val="80000"/>
              </a:lnSpc>
              <a:spcBef>
                <a:spcPts val="333"/>
              </a:spcBef>
              <a:spcAft>
                <a:spcPts val="0"/>
              </a:spcAft>
              <a:buNone/>
            </a:pPr>
            <a:r>
              <a:t/>
            </a:r>
            <a:endParaRPr sz="1110"/>
          </a:p>
          <a:p>
            <a:pPr indent="0" lvl="0" marL="0" rtl="0" algn="l">
              <a:lnSpc>
                <a:spcPct val="80000"/>
              </a:lnSpc>
              <a:spcBef>
                <a:spcPts val="333"/>
              </a:spcBef>
              <a:spcAft>
                <a:spcPts val="0"/>
              </a:spcAft>
              <a:buNone/>
            </a:pPr>
            <a:r>
              <a:t/>
            </a:r>
            <a:endParaRPr sz="1110"/>
          </a:p>
          <a:p>
            <a:pPr indent="0" lvl="0" marL="0" rtl="0" algn="l">
              <a:lnSpc>
                <a:spcPct val="80000"/>
              </a:lnSpc>
              <a:spcBef>
                <a:spcPts val="333"/>
              </a:spcBef>
              <a:spcAft>
                <a:spcPts val="0"/>
              </a:spcAft>
              <a:buNone/>
            </a:pPr>
            <a:r>
              <a:rPr lang="en-US" sz="1110"/>
              <a:t>They are all very important – take BP and the expectation lens</a:t>
            </a:r>
            <a:endParaRPr/>
          </a:p>
          <a:p>
            <a:pPr indent="0" lvl="0" marL="0" marR="0" rtl="0" algn="l">
              <a:lnSpc>
                <a:spcPct val="80000"/>
              </a:lnSpc>
              <a:spcBef>
                <a:spcPts val="333"/>
              </a:spcBef>
              <a:spcAft>
                <a:spcPts val="0"/>
              </a:spcAft>
              <a:buClr>
                <a:schemeClr val="dk1"/>
              </a:buClr>
              <a:buSzPts val="1110"/>
              <a:buFont typeface="Calibri"/>
              <a:buNone/>
            </a:pPr>
            <a:r>
              <a:rPr lang="en-US" sz="1110"/>
              <a:t>Further, the 9Lenses then allow us to make connections with all other parts of the business is a very simple and cohesive approach.</a:t>
            </a:r>
            <a:endParaRPr/>
          </a:p>
          <a:p>
            <a:pPr indent="0" lvl="0" marL="0" rtl="0" algn="l">
              <a:lnSpc>
                <a:spcPct val="80000"/>
              </a:lnSpc>
              <a:spcBef>
                <a:spcPts val="333"/>
              </a:spcBef>
              <a:spcAft>
                <a:spcPts val="0"/>
              </a:spcAft>
              <a:buNone/>
            </a:pPr>
            <a:r>
              <a:t/>
            </a:r>
            <a:endParaRPr sz="1110"/>
          </a:p>
          <a:p>
            <a:pPr indent="0" lvl="0" marL="0" rtl="0" algn="l">
              <a:lnSpc>
                <a:spcPct val="80000"/>
              </a:lnSpc>
              <a:spcBef>
                <a:spcPts val="333"/>
              </a:spcBef>
              <a:spcAft>
                <a:spcPts val="0"/>
              </a:spcAft>
              <a:buNone/>
            </a:pPr>
            <a:r>
              <a:t/>
            </a:r>
            <a:endParaRPr sz="1110"/>
          </a:p>
          <a:p>
            <a:pPr indent="0" lvl="0" marL="0" rtl="0" algn="l">
              <a:lnSpc>
                <a:spcPct val="80000"/>
              </a:lnSpc>
              <a:spcBef>
                <a:spcPts val="333"/>
              </a:spcBef>
              <a:spcAft>
                <a:spcPts val="0"/>
              </a:spcAft>
              <a:buNone/>
            </a:pPr>
            <a:r>
              <a:t/>
            </a:r>
            <a:endParaRPr sz="1110"/>
          </a:p>
          <a:p>
            <a:pPr indent="0" lvl="0" marL="0" rtl="0" algn="l">
              <a:lnSpc>
                <a:spcPct val="80000"/>
              </a:lnSpc>
              <a:spcBef>
                <a:spcPts val="333"/>
              </a:spcBef>
              <a:spcAft>
                <a:spcPts val="0"/>
              </a:spcAft>
              <a:buNone/>
            </a:pPr>
            <a:r>
              <a:t/>
            </a:r>
            <a:endParaRPr sz="1110"/>
          </a:p>
          <a:p>
            <a:pPr indent="0" lvl="0" marL="0" rtl="0" algn="l">
              <a:lnSpc>
                <a:spcPct val="80000"/>
              </a:lnSpc>
              <a:spcBef>
                <a:spcPts val="333"/>
              </a:spcBef>
              <a:spcAft>
                <a:spcPts val="0"/>
              </a:spcAft>
              <a:buNone/>
            </a:pPr>
            <a:r>
              <a:rPr lang="en-US" sz="1110"/>
              <a:t>It allows us to see something that we would not otherwise see.</a:t>
            </a:r>
            <a:endParaRPr/>
          </a:p>
          <a:p>
            <a:pPr indent="0" lvl="0" marL="0" rtl="0" algn="l">
              <a:lnSpc>
                <a:spcPct val="80000"/>
              </a:lnSpc>
              <a:spcBef>
                <a:spcPts val="333"/>
              </a:spcBef>
              <a:spcAft>
                <a:spcPts val="0"/>
              </a:spcAft>
              <a:buNone/>
            </a:pPr>
            <a:r>
              <a:rPr lang="en-US" sz="1110"/>
              <a:t>Just like the human body, after we spend the time self diagnosing and that does not work, and then we ask a friend or two, and that does not work, we then go to a doctor.  The general practitioner meets with us, and then if the problem is more complex, and in business, it is always a bit more complex that just meets the eye, they send us to a specialist.  That specialist, again, order different view, perspectives, studies, that allow them to diagnose the problem to the best of their ability. </a:t>
            </a:r>
            <a:endParaRPr/>
          </a:p>
          <a:p>
            <a:pPr indent="0" lvl="0" marL="0" rtl="0" algn="l">
              <a:lnSpc>
                <a:spcPct val="80000"/>
              </a:lnSpc>
              <a:spcBef>
                <a:spcPts val="333"/>
              </a:spcBef>
              <a:spcAft>
                <a:spcPts val="0"/>
              </a:spcAft>
              <a:buNone/>
            </a:pPr>
            <a:r>
              <a:rPr lang="en-US" sz="1110"/>
              <a:t>That is exactly what the lenses are for – it is a grouping or segmenting of specialist.  The specialist can be rich content, consulting firms, software, processes, or something else that focuses on that element of a business.  The more we focus in on that element, the easier it is to see the issue and find specialist that really understand that part of the business.</a:t>
            </a:r>
            <a:endParaRPr/>
          </a:p>
        </p:txBody>
      </p:sp>
      <p:sp>
        <p:nvSpPr>
          <p:cNvPr id="863" name="Google Shape;863;p49: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7" name="Shape 977"/>
        <p:cNvGrpSpPr/>
        <p:nvPr/>
      </p:nvGrpSpPr>
      <p:grpSpPr>
        <a:xfrm>
          <a:off x="0" y="0"/>
          <a:ext cx="0" cy="0"/>
          <a:chOff x="0" y="0"/>
          <a:chExt cx="0" cy="0"/>
        </a:xfrm>
      </p:grpSpPr>
      <p:sp>
        <p:nvSpPr>
          <p:cNvPr id="978" name="Google Shape;978;p50: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9" name="Google Shape;979;p50: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6: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86" name="Google Shape;86;p6: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3" name="Shape 983"/>
        <p:cNvGrpSpPr/>
        <p:nvPr/>
      </p:nvGrpSpPr>
      <p:grpSpPr>
        <a:xfrm>
          <a:off x="0" y="0"/>
          <a:ext cx="0" cy="0"/>
          <a:chOff x="0" y="0"/>
          <a:chExt cx="0" cy="0"/>
        </a:xfrm>
      </p:grpSpPr>
      <p:sp>
        <p:nvSpPr>
          <p:cNvPr id="984" name="Google Shape;984;p51: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85" name="Google Shape;985;p51: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p52: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1" name="Google Shape;991;p52: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Google Shape;1005;p53: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6" name="Google Shape;1006;p53: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How are they used?</a:t>
            </a:r>
            <a:endParaRPr/>
          </a:p>
        </p:txBody>
      </p:sp>
      <p:sp>
        <p:nvSpPr>
          <p:cNvPr id="1007" name="Google Shape;1007;p53: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p54: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0" name="Google Shape;1100;p54: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p55: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06" name="Google Shape;1106;p55: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3" name="Shape 1123"/>
        <p:cNvGrpSpPr/>
        <p:nvPr/>
      </p:nvGrpSpPr>
      <p:grpSpPr>
        <a:xfrm>
          <a:off x="0" y="0"/>
          <a:ext cx="0" cy="0"/>
          <a:chOff x="0" y="0"/>
          <a:chExt cx="0" cy="0"/>
        </a:xfrm>
      </p:grpSpPr>
      <p:sp>
        <p:nvSpPr>
          <p:cNvPr id="1124" name="Google Shape;1124;p56: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25" name="Google Shape;1125;p56: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26" name="Google Shape;1126;p56: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p57: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58" name="Google Shape;1158;p57: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9" name="Google Shape;1159;p57: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5" name="Shape 1205"/>
        <p:cNvGrpSpPr/>
        <p:nvPr/>
      </p:nvGrpSpPr>
      <p:grpSpPr>
        <a:xfrm>
          <a:off x="0" y="0"/>
          <a:ext cx="0" cy="0"/>
          <a:chOff x="0" y="0"/>
          <a:chExt cx="0" cy="0"/>
        </a:xfrm>
      </p:grpSpPr>
      <p:sp>
        <p:nvSpPr>
          <p:cNvPr id="1206" name="Google Shape;1206;p58: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07" name="Google Shape;1207;p58: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p59: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13" name="Google Shape;1213;p59: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1" name="Shape 1231"/>
        <p:cNvGrpSpPr/>
        <p:nvPr/>
      </p:nvGrpSpPr>
      <p:grpSpPr>
        <a:xfrm>
          <a:off x="0" y="0"/>
          <a:ext cx="0" cy="0"/>
          <a:chOff x="0" y="0"/>
          <a:chExt cx="0" cy="0"/>
        </a:xfrm>
      </p:grpSpPr>
      <p:sp>
        <p:nvSpPr>
          <p:cNvPr id="1232" name="Google Shape;1232;p60: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33" name="Google Shape;1233;p60: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7: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2" name="Google Shape;92;p7: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p61: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39" name="Google Shape;1239;p61: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p62: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52" name="Google Shape;1252;p62: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p63: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p63: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How are they used?</a:t>
            </a:r>
            <a:endParaRPr/>
          </a:p>
        </p:txBody>
      </p:sp>
      <p:sp>
        <p:nvSpPr>
          <p:cNvPr id="1259" name="Google Shape;1259;p63: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0" name="Shape 1350"/>
        <p:cNvGrpSpPr/>
        <p:nvPr/>
      </p:nvGrpSpPr>
      <p:grpSpPr>
        <a:xfrm>
          <a:off x="0" y="0"/>
          <a:ext cx="0" cy="0"/>
          <a:chOff x="0" y="0"/>
          <a:chExt cx="0" cy="0"/>
        </a:xfrm>
      </p:grpSpPr>
      <p:sp>
        <p:nvSpPr>
          <p:cNvPr id="1351" name="Google Shape;1351;p64: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2" name="Google Shape;1352;p64: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t/>
            </a:r>
            <a:endParaRPr/>
          </a:p>
        </p:txBody>
      </p:sp>
      <p:sp>
        <p:nvSpPr>
          <p:cNvPr id="1353" name="Google Shape;1353;p64: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8" name="Shape 1358"/>
        <p:cNvGrpSpPr/>
        <p:nvPr/>
      </p:nvGrpSpPr>
      <p:grpSpPr>
        <a:xfrm>
          <a:off x="0" y="0"/>
          <a:ext cx="0" cy="0"/>
          <a:chOff x="0" y="0"/>
          <a:chExt cx="0" cy="0"/>
        </a:xfrm>
      </p:grpSpPr>
      <p:sp>
        <p:nvSpPr>
          <p:cNvPr id="1359" name="Google Shape;1359;p65: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0" name="Google Shape;1360;p65: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t/>
            </a:r>
            <a:endParaRPr/>
          </a:p>
        </p:txBody>
      </p:sp>
      <p:sp>
        <p:nvSpPr>
          <p:cNvPr id="1361" name="Google Shape;1361;p65: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5" name="Shape 1365"/>
        <p:cNvGrpSpPr/>
        <p:nvPr/>
      </p:nvGrpSpPr>
      <p:grpSpPr>
        <a:xfrm>
          <a:off x="0" y="0"/>
          <a:ext cx="0" cy="0"/>
          <a:chOff x="0" y="0"/>
          <a:chExt cx="0" cy="0"/>
        </a:xfrm>
      </p:grpSpPr>
      <p:sp>
        <p:nvSpPr>
          <p:cNvPr id="1366" name="Google Shape;1366;p66: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7" name="Google Shape;1367;p66: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t/>
            </a:r>
            <a:endParaRPr/>
          </a:p>
        </p:txBody>
      </p:sp>
      <p:sp>
        <p:nvSpPr>
          <p:cNvPr id="1368" name="Google Shape;1368;p66: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4" name="Shape 1374"/>
        <p:cNvGrpSpPr/>
        <p:nvPr/>
      </p:nvGrpSpPr>
      <p:grpSpPr>
        <a:xfrm>
          <a:off x="0" y="0"/>
          <a:ext cx="0" cy="0"/>
          <a:chOff x="0" y="0"/>
          <a:chExt cx="0" cy="0"/>
        </a:xfrm>
      </p:grpSpPr>
      <p:sp>
        <p:nvSpPr>
          <p:cNvPr id="1375" name="Google Shape;1375;p67: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76" name="Google Shape;1376;p67: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4" name="Shape 1404"/>
        <p:cNvGrpSpPr/>
        <p:nvPr/>
      </p:nvGrpSpPr>
      <p:grpSpPr>
        <a:xfrm>
          <a:off x="0" y="0"/>
          <a:ext cx="0" cy="0"/>
          <a:chOff x="0" y="0"/>
          <a:chExt cx="0" cy="0"/>
        </a:xfrm>
      </p:grpSpPr>
      <p:sp>
        <p:nvSpPr>
          <p:cNvPr id="1405" name="Google Shape;1405;p68: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406" name="Google Shape;1406;p68: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07" name="Google Shape;1407;p68: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3" name="Shape 1453"/>
        <p:cNvGrpSpPr/>
        <p:nvPr/>
      </p:nvGrpSpPr>
      <p:grpSpPr>
        <a:xfrm>
          <a:off x="0" y="0"/>
          <a:ext cx="0" cy="0"/>
          <a:chOff x="0" y="0"/>
          <a:chExt cx="0" cy="0"/>
        </a:xfrm>
      </p:grpSpPr>
      <p:sp>
        <p:nvSpPr>
          <p:cNvPr id="1454" name="Google Shape;1454;p69: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5" name="Google Shape;1455;p69: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t/>
            </a:r>
            <a:endParaRPr/>
          </a:p>
        </p:txBody>
      </p:sp>
      <p:sp>
        <p:nvSpPr>
          <p:cNvPr id="1456" name="Google Shape;1456;p69: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1" name="Shape 1461"/>
        <p:cNvGrpSpPr/>
        <p:nvPr/>
      </p:nvGrpSpPr>
      <p:grpSpPr>
        <a:xfrm>
          <a:off x="0" y="0"/>
          <a:ext cx="0" cy="0"/>
          <a:chOff x="0" y="0"/>
          <a:chExt cx="0" cy="0"/>
        </a:xfrm>
      </p:grpSpPr>
      <p:sp>
        <p:nvSpPr>
          <p:cNvPr id="1462" name="Google Shape;1462;p70: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63" name="Google Shape;1463;p70: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8: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7" name="Google Shape;97;p8: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Google Shape;1468;p71: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69" name="Google Shape;1469;p71: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3" name="Shape 1503"/>
        <p:cNvGrpSpPr/>
        <p:nvPr/>
      </p:nvGrpSpPr>
      <p:grpSpPr>
        <a:xfrm>
          <a:off x="0" y="0"/>
          <a:ext cx="0" cy="0"/>
          <a:chOff x="0" y="0"/>
          <a:chExt cx="0" cy="0"/>
        </a:xfrm>
      </p:grpSpPr>
      <p:sp>
        <p:nvSpPr>
          <p:cNvPr id="1504" name="Google Shape;1504;p72: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05" name="Google Shape;1505;p72: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There are five key elements to the Market Lens</a:t>
            </a:r>
            <a:endParaRPr/>
          </a:p>
          <a:p>
            <a:pPr indent="0" lvl="0" marL="0" rtl="0" algn="l">
              <a:spcBef>
                <a:spcPts val="360"/>
              </a:spcBef>
              <a:spcAft>
                <a:spcPts val="0"/>
              </a:spcAft>
              <a:buNone/>
            </a:pPr>
            <a:r>
              <a:rPr lang="en-US"/>
              <a:t>The Dance Example…</a:t>
            </a:r>
            <a:endParaRPr/>
          </a:p>
        </p:txBody>
      </p:sp>
      <p:sp>
        <p:nvSpPr>
          <p:cNvPr id="1506" name="Google Shape;1506;p72: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7" name="Shape 1657"/>
        <p:cNvGrpSpPr/>
        <p:nvPr/>
      </p:nvGrpSpPr>
      <p:grpSpPr>
        <a:xfrm>
          <a:off x="0" y="0"/>
          <a:ext cx="0" cy="0"/>
          <a:chOff x="0" y="0"/>
          <a:chExt cx="0" cy="0"/>
        </a:xfrm>
      </p:grpSpPr>
      <p:sp>
        <p:nvSpPr>
          <p:cNvPr id="1658" name="Google Shape;1658;p73: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59" name="Google Shape;1659;p73: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6" name="Shape 1676"/>
        <p:cNvGrpSpPr/>
        <p:nvPr/>
      </p:nvGrpSpPr>
      <p:grpSpPr>
        <a:xfrm>
          <a:off x="0" y="0"/>
          <a:ext cx="0" cy="0"/>
          <a:chOff x="0" y="0"/>
          <a:chExt cx="0" cy="0"/>
        </a:xfrm>
      </p:grpSpPr>
      <p:sp>
        <p:nvSpPr>
          <p:cNvPr id="1677" name="Google Shape;1677;p74: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78" name="Google Shape;1678;p74: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5" name="Shape 1695"/>
        <p:cNvGrpSpPr/>
        <p:nvPr/>
      </p:nvGrpSpPr>
      <p:grpSpPr>
        <a:xfrm>
          <a:off x="0" y="0"/>
          <a:ext cx="0" cy="0"/>
          <a:chOff x="0" y="0"/>
          <a:chExt cx="0" cy="0"/>
        </a:xfrm>
      </p:grpSpPr>
      <p:sp>
        <p:nvSpPr>
          <p:cNvPr id="1696" name="Google Shape;1696;p75: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97" name="Google Shape;1697;p75: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4" name="Shape 1704"/>
        <p:cNvGrpSpPr/>
        <p:nvPr/>
      </p:nvGrpSpPr>
      <p:grpSpPr>
        <a:xfrm>
          <a:off x="0" y="0"/>
          <a:ext cx="0" cy="0"/>
          <a:chOff x="0" y="0"/>
          <a:chExt cx="0" cy="0"/>
        </a:xfrm>
      </p:grpSpPr>
      <p:sp>
        <p:nvSpPr>
          <p:cNvPr id="1705" name="Google Shape;1705;p76: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6" name="Google Shape;1706;p76: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3" name="Shape 1743"/>
        <p:cNvGrpSpPr/>
        <p:nvPr/>
      </p:nvGrpSpPr>
      <p:grpSpPr>
        <a:xfrm>
          <a:off x="0" y="0"/>
          <a:ext cx="0" cy="0"/>
          <a:chOff x="0" y="0"/>
          <a:chExt cx="0" cy="0"/>
        </a:xfrm>
      </p:grpSpPr>
      <p:sp>
        <p:nvSpPr>
          <p:cNvPr id="1744" name="Google Shape;1744;p77: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45" name="Google Shape;1745;p77: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9" name="Shape 1789"/>
        <p:cNvGrpSpPr/>
        <p:nvPr/>
      </p:nvGrpSpPr>
      <p:grpSpPr>
        <a:xfrm>
          <a:off x="0" y="0"/>
          <a:ext cx="0" cy="0"/>
          <a:chOff x="0" y="0"/>
          <a:chExt cx="0" cy="0"/>
        </a:xfrm>
      </p:grpSpPr>
      <p:sp>
        <p:nvSpPr>
          <p:cNvPr id="1790" name="Google Shape;1790;p78: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91" name="Google Shape;1791;p78: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9" name="Shape 1799"/>
        <p:cNvGrpSpPr/>
        <p:nvPr/>
      </p:nvGrpSpPr>
      <p:grpSpPr>
        <a:xfrm>
          <a:off x="0" y="0"/>
          <a:ext cx="0" cy="0"/>
          <a:chOff x="0" y="0"/>
          <a:chExt cx="0" cy="0"/>
        </a:xfrm>
      </p:grpSpPr>
      <p:sp>
        <p:nvSpPr>
          <p:cNvPr id="1800" name="Google Shape;1800;p79: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801" name="Google Shape;1801;p79: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The beginning of the people lens – RTP and then how things were added…</a:t>
            </a:r>
            <a:endParaRPr/>
          </a:p>
          <a:p>
            <a:pPr indent="0" lvl="0" marL="0" rtl="0" algn="l">
              <a:spcBef>
                <a:spcPts val="360"/>
              </a:spcBef>
              <a:spcAft>
                <a:spcPts val="0"/>
              </a:spcAft>
              <a:buNone/>
            </a:pPr>
            <a:r>
              <a:rPr lang="en-US"/>
              <a:t>But the People lens also included the culture</a:t>
            </a:r>
            <a:endParaRPr/>
          </a:p>
        </p:txBody>
      </p:sp>
      <p:sp>
        <p:nvSpPr>
          <p:cNvPr id="1802" name="Google Shape;1802;p79: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9" name="Shape 1979"/>
        <p:cNvGrpSpPr/>
        <p:nvPr/>
      </p:nvGrpSpPr>
      <p:grpSpPr>
        <a:xfrm>
          <a:off x="0" y="0"/>
          <a:ext cx="0" cy="0"/>
          <a:chOff x="0" y="0"/>
          <a:chExt cx="0" cy="0"/>
        </a:xfrm>
      </p:grpSpPr>
      <p:sp>
        <p:nvSpPr>
          <p:cNvPr id="1980" name="Google Shape;1980;p80: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81" name="Google Shape;1981;p80: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9: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3" name="Google Shape;103;p9: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7" name="Shape 1997"/>
        <p:cNvGrpSpPr/>
        <p:nvPr/>
      </p:nvGrpSpPr>
      <p:grpSpPr>
        <a:xfrm>
          <a:off x="0" y="0"/>
          <a:ext cx="0" cy="0"/>
          <a:chOff x="0" y="0"/>
          <a:chExt cx="0" cy="0"/>
        </a:xfrm>
      </p:grpSpPr>
      <p:sp>
        <p:nvSpPr>
          <p:cNvPr id="1998" name="Google Shape;1998;p81: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999" name="Google Shape;1999;p81: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en-US"/>
              <a:t>The beginning of the people lens – RTP and then how things were added…</a:t>
            </a:r>
            <a:endParaRPr/>
          </a:p>
          <a:p>
            <a:pPr indent="0" lvl="0" marL="0" rtl="0" algn="l">
              <a:spcBef>
                <a:spcPts val="360"/>
              </a:spcBef>
              <a:spcAft>
                <a:spcPts val="0"/>
              </a:spcAft>
              <a:buNone/>
            </a:pPr>
            <a:r>
              <a:rPr lang="en-US"/>
              <a:t>But the People lens also included the culture</a:t>
            </a:r>
            <a:endParaRPr/>
          </a:p>
        </p:txBody>
      </p:sp>
      <p:sp>
        <p:nvSpPr>
          <p:cNvPr id="2000" name="Google Shape;2000;p81: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1" name="Shape 2151"/>
        <p:cNvGrpSpPr/>
        <p:nvPr/>
      </p:nvGrpSpPr>
      <p:grpSpPr>
        <a:xfrm>
          <a:off x="0" y="0"/>
          <a:ext cx="0" cy="0"/>
          <a:chOff x="0" y="0"/>
          <a:chExt cx="0" cy="0"/>
        </a:xfrm>
      </p:grpSpPr>
      <p:sp>
        <p:nvSpPr>
          <p:cNvPr id="2152" name="Google Shape;2152;p82: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3" name="Google Shape;2153;p82: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8" name="Shape 2168"/>
        <p:cNvGrpSpPr/>
        <p:nvPr/>
      </p:nvGrpSpPr>
      <p:grpSpPr>
        <a:xfrm>
          <a:off x="0" y="0"/>
          <a:ext cx="0" cy="0"/>
          <a:chOff x="0" y="0"/>
          <a:chExt cx="0" cy="0"/>
        </a:xfrm>
      </p:grpSpPr>
      <p:sp>
        <p:nvSpPr>
          <p:cNvPr id="2169" name="Google Shape;2169;p83: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0" name="Google Shape;2170;p83: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4" name="Shape 2174"/>
        <p:cNvGrpSpPr/>
        <p:nvPr/>
      </p:nvGrpSpPr>
      <p:grpSpPr>
        <a:xfrm>
          <a:off x="0" y="0"/>
          <a:ext cx="0" cy="0"/>
          <a:chOff x="0" y="0"/>
          <a:chExt cx="0" cy="0"/>
        </a:xfrm>
      </p:grpSpPr>
      <p:sp>
        <p:nvSpPr>
          <p:cNvPr id="2175" name="Google Shape;2175;p84: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76" name="Google Shape;2176;p84: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4" name="Shape 2214"/>
        <p:cNvGrpSpPr/>
        <p:nvPr/>
      </p:nvGrpSpPr>
      <p:grpSpPr>
        <a:xfrm>
          <a:off x="0" y="0"/>
          <a:ext cx="0" cy="0"/>
          <a:chOff x="0" y="0"/>
          <a:chExt cx="0" cy="0"/>
        </a:xfrm>
      </p:grpSpPr>
      <p:sp>
        <p:nvSpPr>
          <p:cNvPr id="2215" name="Google Shape;2215;p85: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16" name="Google Shape;2216;p85: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3" name="Shape 2223"/>
        <p:cNvGrpSpPr/>
        <p:nvPr/>
      </p:nvGrpSpPr>
      <p:grpSpPr>
        <a:xfrm>
          <a:off x="0" y="0"/>
          <a:ext cx="0" cy="0"/>
          <a:chOff x="0" y="0"/>
          <a:chExt cx="0" cy="0"/>
        </a:xfrm>
      </p:grpSpPr>
      <p:sp>
        <p:nvSpPr>
          <p:cNvPr id="2224" name="Google Shape;2224;p86: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25" name="Google Shape;2225;p86: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0" name="Shape 2230"/>
        <p:cNvGrpSpPr/>
        <p:nvPr/>
      </p:nvGrpSpPr>
      <p:grpSpPr>
        <a:xfrm>
          <a:off x="0" y="0"/>
          <a:ext cx="0" cy="0"/>
          <a:chOff x="0" y="0"/>
          <a:chExt cx="0" cy="0"/>
        </a:xfrm>
      </p:grpSpPr>
      <p:sp>
        <p:nvSpPr>
          <p:cNvPr id="2231" name="Google Shape;2231;p87: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2" name="Google Shape;2232;p87: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2" name="Shape 2262"/>
        <p:cNvGrpSpPr/>
        <p:nvPr/>
      </p:nvGrpSpPr>
      <p:grpSpPr>
        <a:xfrm>
          <a:off x="0" y="0"/>
          <a:ext cx="0" cy="0"/>
          <a:chOff x="0" y="0"/>
          <a:chExt cx="0" cy="0"/>
        </a:xfrm>
      </p:grpSpPr>
      <p:sp>
        <p:nvSpPr>
          <p:cNvPr id="2263" name="Google Shape;2263;p88: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4" name="Google Shape;2264;p88: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33F1A"/>
              </a:buClr>
              <a:buSzPts val="1200"/>
              <a:buFont typeface="Calibri"/>
              <a:buNone/>
            </a:pPr>
            <a:r>
              <a:rPr lang="en-US" sz="1200">
                <a:solidFill>
                  <a:srgbClr val="333F1A"/>
                </a:solidFill>
                <a:latin typeface="Calibri"/>
                <a:ea typeface="Calibri"/>
                <a:cs typeface="Calibri"/>
                <a:sym typeface="Calibri"/>
              </a:rPr>
              <a:t>The Measurement(13) framework is the framework I use to assess, recruit, and train leaders.  It is a simple model.  I have found that simple models are usually easier.  The model houses 13 traits and abilities that I have found in the best leaders.  These traits and abilities are measured by the job that person is applying to do, or is already doing daily.  I do believe that to be a great leader in any field you need to possess all of these traits.  It’s a tall order.  These traits and abilities are in the best doctors, lawyers, CEO’s, sales leaders, and other leaders that I have seen thus far in my career.  I have seen some leaders with high scores in some of the traits and abilities and low scores in others.  Until these leaders are able to develop all of the  traits and abilities in M(13), they will not achieve all they could achieve in their lives and careers.</a:t>
            </a:r>
            <a:endParaRPr/>
          </a:p>
          <a:p>
            <a:pPr indent="0" lvl="0" marL="0" rtl="0" algn="l">
              <a:spcBef>
                <a:spcPts val="360"/>
              </a:spcBef>
              <a:spcAft>
                <a:spcPts val="0"/>
              </a:spcAft>
              <a:buNone/>
            </a:pPr>
            <a:r>
              <a:t/>
            </a:r>
            <a:endParaRPr/>
          </a:p>
        </p:txBody>
      </p:sp>
      <p:sp>
        <p:nvSpPr>
          <p:cNvPr id="2265" name="Google Shape;2265;p88: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8" name="Shape 2348"/>
        <p:cNvGrpSpPr/>
        <p:nvPr/>
      </p:nvGrpSpPr>
      <p:grpSpPr>
        <a:xfrm>
          <a:off x="0" y="0"/>
          <a:ext cx="0" cy="0"/>
          <a:chOff x="0" y="0"/>
          <a:chExt cx="0" cy="0"/>
        </a:xfrm>
      </p:grpSpPr>
      <p:sp>
        <p:nvSpPr>
          <p:cNvPr id="2349" name="Google Shape;2349;p89: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0" name="Google Shape;2350;p89: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33F1A"/>
              </a:buClr>
              <a:buSzPts val="1200"/>
              <a:buFont typeface="Calibri"/>
              <a:buNone/>
            </a:pPr>
            <a:r>
              <a:rPr lang="en-US" sz="1200">
                <a:solidFill>
                  <a:srgbClr val="333F1A"/>
                </a:solidFill>
                <a:latin typeface="Calibri"/>
                <a:ea typeface="Calibri"/>
                <a:cs typeface="Calibri"/>
                <a:sym typeface="Calibri"/>
              </a:rPr>
              <a:t>The Measurement(13) framework is the framework I use to assess, recruit, and train leaders.  It is a simple model.  I have found that simple models are usually easier.  The model houses 13 traits and abilities that I have found in the best leaders.  These traits and abilities are measured by the job that person is applying to do, or is already doing daily.  I do believe that to be a great leader in any field you need to possess all of these traits.  It’s a tall order.  These traits and abilities are in the best doctors, lawyers, CEO’s, sales leaders, and other leaders that I have seen thus far in my career.  I have seen some leaders with high scores in some of the traits and abilities and low scores in others.  Until these leaders are able to develop all of the  traits and abilities in M(13), they will not achieve all they could achieve in their lives and careers.</a:t>
            </a:r>
            <a:endParaRPr/>
          </a:p>
          <a:p>
            <a:pPr indent="0" lvl="0" marL="0" rtl="0" algn="l">
              <a:spcBef>
                <a:spcPts val="360"/>
              </a:spcBef>
              <a:spcAft>
                <a:spcPts val="0"/>
              </a:spcAft>
              <a:buNone/>
            </a:pPr>
            <a:r>
              <a:t/>
            </a:r>
            <a:endParaRPr/>
          </a:p>
        </p:txBody>
      </p:sp>
      <p:sp>
        <p:nvSpPr>
          <p:cNvPr id="2351" name="Google Shape;2351;p89: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7" name="Shape 2437"/>
        <p:cNvGrpSpPr/>
        <p:nvPr/>
      </p:nvGrpSpPr>
      <p:grpSpPr>
        <a:xfrm>
          <a:off x="0" y="0"/>
          <a:ext cx="0" cy="0"/>
          <a:chOff x="0" y="0"/>
          <a:chExt cx="0" cy="0"/>
        </a:xfrm>
      </p:grpSpPr>
      <p:sp>
        <p:nvSpPr>
          <p:cNvPr id="2438" name="Google Shape;2438;p90: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9" name="Google Shape;2439;p90: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33F1A"/>
              </a:buClr>
              <a:buSzPts val="1200"/>
              <a:buFont typeface="Calibri"/>
              <a:buNone/>
            </a:pPr>
            <a:r>
              <a:rPr lang="en-US" sz="1200">
                <a:solidFill>
                  <a:srgbClr val="333F1A"/>
                </a:solidFill>
                <a:latin typeface="Calibri"/>
                <a:ea typeface="Calibri"/>
                <a:cs typeface="Calibri"/>
                <a:sym typeface="Calibri"/>
              </a:rPr>
              <a:t>The Measurement(13) framework is the framework I use to assess, recruit, and train leaders.  It is a simple model.  I have found that simple models are usually easier.  The model houses 13 traits and abilities that I have found in the best leaders.  These traits and abilities are measured by the job that person is applying to do, or is already doing daily.  I do believe that to be a great leader in any field you need to possess all of these traits.  It’s a tall order.  These traits and abilities are in the best doctors, lawyers, CEO’s, sales leaders, and other leaders that I have seen thus far in my career.  I have seen some leaders with high scores in some of the traits and abilities and low scores in others.  Until these leaders are able to develop all of the  traits and abilities in M(13), they will not achieve all they could achieve in their lives and careers.</a:t>
            </a:r>
            <a:endParaRPr/>
          </a:p>
          <a:p>
            <a:pPr indent="0" lvl="0" marL="0" rtl="0" algn="l">
              <a:spcBef>
                <a:spcPts val="360"/>
              </a:spcBef>
              <a:spcAft>
                <a:spcPts val="0"/>
              </a:spcAft>
              <a:buNone/>
            </a:pPr>
            <a:r>
              <a:t/>
            </a:r>
            <a:endParaRPr/>
          </a:p>
        </p:txBody>
      </p:sp>
      <p:sp>
        <p:nvSpPr>
          <p:cNvPr id="2440" name="Google Shape;2440;p90: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10:notes"/>
          <p:cNvSpPr txBox="1"/>
          <p:nvPr>
            <p:ph idx="1" type="body"/>
          </p:nvPr>
        </p:nvSpPr>
        <p:spPr>
          <a:xfrm>
            <a:off x="708025" y="4479925"/>
            <a:ext cx="5670550" cy="4243388"/>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08" name="Google Shape;108;p10: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9" name="Shape 2529"/>
        <p:cNvGrpSpPr/>
        <p:nvPr/>
      </p:nvGrpSpPr>
      <p:grpSpPr>
        <a:xfrm>
          <a:off x="0" y="0"/>
          <a:ext cx="0" cy="0"/>
          <a:chOff x="0" y="0"/>
          <a:chExt cx="0" cy="0"/>
        </a:xfrm>
      </p:grpSpPr>
      <p:sp>
        <p:nvSpPr>
          <p:cNvPr id="2530" name="Google Shape;2530;p91: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1" name="Google Shape;2531;p91: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33F1A"/>
              </a:buClr>
              <a:buSzPts val="1200"/>
              <a:buFont typeface="Calibri"/>
              <a:buNone/>
            </a:pPr>
            <a:r>
              <a:rPr lang="en-US" sz="1200">
                <a:solidFill>
                  <a:srgbClr val="333F1A"/>
                </a:solidFill>
                <a:latin typeface="Calibri"/>
                <a:ea typeface="Calibri"/>
                <a:cs typeface="Calibri"/>
                <a:sym typeface="Calibri"/>
              </a:rPr>
              <a:t>The Measurement(13) framework is the framework I use to assess, recruit, and train leaders.  It is a simple model.  I have found that simple models are usually easier.  The model houses 13 traits and abilities that I have found in the best leaders.  These traits and abilities are measured by the job that person is applying to do, or is already doing daily.  I do believe that to be a great leader in any field you need to possess all of these traits.  It’s a tall order.  These traits and abilities are in the best doctors, lawyers, CEO’s, sales leaders, and other leaders that I have seen thus far in my career.  I have seen some leaders with high scores in some of the traits and abilities and low scores in others.  Until these leaders are able to develop all of the  traits and abilities in M(13), they will not achieve all they could achieve in their lives and careers.</a:t>
            </a:r>
            <a:endParaRPr/>
          </a:p>
          <a:p>
            <a:pPr indent="0" lvl="0" marL="0" rtl="0" algn="l">
              <a:spcBef>
                <a:spcPts val="360"/>
              </a:spcBef>
              <a:spcAft>
                <a:spcPts val="0"/>
              </a:spcAft>
              <a:buNone/>
            </a:pPr>
            <a:r>
              <a:t/>
            </a:r>
            <a:endParaRPr/>
          </a:p>
        </p:txBody>
      </p:sp>
      <p:sp>
        <p:nvSpPr>
          <p:cNvPr id="2532" name="Google Shape;2532;p91: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4" name="Shape 2624"/>
        <p:cNvGrpSpPr/>
        <p:nvPr/>
      </p:nvGrpSpPr>
      <p:grpSpPr>
        <a:xfrm>
          <a:off x="0" y="0"/>
          <a:ext cx="0" cy="0"/>
          <a:chOff x="0" y="0"/>
          <a:chExt cx="0" cy="0"/>
        </a:xfrm>
      </p:grpSpPr>
      <p:sp>
        <p:nvSpPr>
          <p:cNvPr id="2625" name="Google Shape;2625;p92: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6" name="Google Shape;2626;p92: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33F1A"/>
              </a:buClr>
              <a:buSzPts val="1200"/>
              <a:buFont typeface="Calibri"/>
              <a:buNone/>
            </a:pPr>
            <a:r>
              <a:rPr lang="en-US" sz="1200">
                <a:solidFill>
                  <a:srgbClr val="333F1A"/>
                </a:solidFill>
                <a:latin typeface="Calibri"/>
                <a:ea typeface="Calibri"/>
                <a:cs typeface="Calibri"/>
                <a:sym typeface="Calibri"/>
              </a:rPr>
              <a:t>The Measurement(13) framework is the framework I use to assess, recruit, and train leaders.  It is a simple model.  I have found that simple models are usually easier.  The model houses 13 traits and abilities that I have found in the best leaders.  These traits and abilities are measured by the job that person is applying to do, or is already doing daily.  I do believe that to be a great leader in any field you need to possess all of these traits.  It’s a tall order.  These traits and abilities are in the best doctors, lawyers, CEO’s, sales leaders, and other leaders that I have seen thus far in my career.  I have seen some leaders with high scores in some of the traits and abilities and low scores in others.  Until these leaders are able to develop all of the  traits and abilities in M(13), they will not achieve all they could achieve in their lives and careers.</a:t>
            </a:r>
            <a:endParaRPr/>
          </a:p>
          <a:p>
            <a:pPr indent="0" lvl="0" marL="0" rtl="0" algn="l">
              <a:spcBef>
                <a:spcPts val="360"/>
              </a:spcBef>
              <a:spcAft>
                <a:spcPts val="0"/>
              </a:spcAft>
              <a:buNone/>
            </a:pPr>
            <a:r>
              <a:t/>
            </a:r>
            <a:endParaRPr/>
          </a:p>
        </p:txBody>
      </p:sp>
      <p:sp>
        <p:nvSpPr>
          <p:cNvPr id="2627" name="Google Shape;2627;p92: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2" name="Shape 2722"/>
        <p:cNvGrpSpPr/>
        <p:nvPr/>
      </p:nvGrpSpPr>
      <p:grpSpPr>
        <a:xfrm>
          <a:off x="0" y="0"/>
          <a:ext cx="0" cy="0"/>
          <a:chOff x="0" y="0"/>
          <a:chExt cx="0" cy="0"/>
        </a:xfrm>
      </p:grpSpPr>
      <p:sp>
        <p:nvSpPr>
          <p:cNvPr id="2723" name="Google Shape;2723;p93: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4" name="Google Shape;2724;p93: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33F1A"/>
              </a:buClr>
              <a:buSzPts val="1200"/>
              <a:buFont typeface="Calibri"/>
              <a:buNone/>
            </a:pPr>
            <a:r>
              <a:rPr lang="en-US" sz="1200">
                <a:solidFill>
                  <a:srgbClr val="333F1A"/>
                </a:solidFill>
                <a:latin typeface="Calibri"/>
                <a:ea typeface="Calibri"/>
                <a:cs typeface="Calibri"/>
                <a:sym typeface="Calibri"/>
              </a:rPr>
              <a:t>The Measurement(13) framework is the framework I use to assess, recruit, and train leaders.  It is a simple model.  I have found that simple models are usually easier.  The model houses 13 traits and abilities that I have found in the best leaders.  These traits and abilities are measured by the job that person is applying to do, or is already doing daily.  I do believe that to be a great leader in any field you need to possess all of these traits.  It’s a tall order.  These traits and abilities are in the best doctors, lawyers, CEO’s, sales leaders, and other leaders that I have seen thus far in my career.  I have seen some leaders with high scores in some of the traits and abilities and low scores in others.  Until these leaders are able to develop all of the  traits and abilities in M(13), they will not achieve all they could achieve in their lives and careers.</a:t>
            </a:r>
            <a:endParaRPr/>
          </a:p>
          <a:p>
            <a:pPr indent="0" lvl="0" marL="0" rtl="0" algn="l">
              <a:spcBef>
                <a:spcPts val="360"/>
              </a:spcBef>
              <a:spcAft>
                <a:spcPts val="0"/>
              </a:spcAft>
              <a:buNone/>
            </a:pPr>
            <a:r>
              <a:t/>
            </a:r>
            <a:endParaRPr/>
          </a:p>
        </p:txBody>
      </p:sp>
      <p:sp>
        <p:nvSpPr>
          <p:cNvPr id="2725" name="Google Shape;2725;p93: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3" name="Shape 2823"/>
        <p:cNvGrpSpPr/>
        <p:nvPr/>
      </p:nvGrpSpPr>
      <p:grpSpPr>
        <a:xfrm>
          <a:off x="0" y="0"/>
          <a:ext cx="0" cy="0"/>
          <a:chOff x="0" y="0"/>
          <a:chExt cx="0" cy="0"/>
        </a:xfrm>
      </p:grpSpPr>
      <p:sp>
        <p:nvSpPr>
          <p:cNvPr id="2824" name="Google Shape;2824;p94: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5" name="Google Shape;2825;p94: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33F1A"/>
              </a:buClr>
              <a:buSzPts val="1200"/>
              <a:buFont typeface="Calibri"/>
              <a:buNone/>
            </a:pPr>
            <a:r>
              <a:rPr lang="en-US" sz="1200">
                <a:solidFill>
                  <a:srgbClr val="333F1A"/>
                </a:solidFill>
                <a:latin typeface="Calibri"/>
                <a:ea typeface="Calibri"/>
                <a:cs typeface="Calibri"/>
                <a:sym typeface="Calibri"/>
              </a:rPr>
              <a:t>The Measurement(13) framework is the framework I use to assess, recruit, and train leaders.  It is a simple model.  I have found that simple models are usually easier.  The model houses 13 traits and abilities that I have found in the best leaders.  These traits and abilities are measured by the job that person is applying to do, or is already doing daily.  I do believe that to be a great leader in any field you need to possess all of these traits.  It’s a tall order.  These traits and abilities are in the best doctors, lawyers, CEO’s, sales leaders, and other leaders that I have seen thus far in my career.  I have seen some leaders with high scores in some of the traits and abilities and low scores in others.  Until these leaders are able to develop all of the  traits and abilities in M(13), they will not achieve all they could achieve in their lives and careers.</a:t>
            </a:r>
            <a:endParaRPr/>
          </a:p>
          <a:p>
            <a:pPr indent="0" lvl="0" marL="0" rtl="0" algn="l">
              <a:spcBef>
                <a:spcPts val="360"/>
              </a:spcBef>
              <a:spcAft>
                <a:spcPts val="0"/>
              </a:spcAft>
              <a:buNone/>
            </a:pPr>
            <a:r>
              <a:t/>
            </a:r>
            <a:endParaRPr/>
          </a:p>
        </p:txBody>
      </p:sp>
      <p:sp>
        <p:nvSpPr>
          <p:cNvPr id="2826" name="Google Shape;2826;p94: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7" name="Shape 2927"/>
        <p:cNvGrpSpPr/>
        <p:nvPr/>
      </p:nvGrpSpPr>
      <p:grpSpPr>
        <a:xfrm>
          <a:off x="0" y="0"/>
          <a:ext cx="0" cy="0"/>
          <a:chOff x="0" y="0"/>
          <a:chExt cx="0" cy="0"/>
        </a:xfrm>
      </p:grpSpPr>
      <p:sp>
        <p:nvSpPr>
          <p:cNvPr id="2928" name="Google Shape;2928;p95: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29" name="Google Shape;2929;p95: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33F1A"/>
              </a:buClr>
              <a:buSzPts val="1200"/>
              <a:buFont typeface="Calibri"/>
              <a:buNone/>
            </a:pPr>
            <a:r>
              <a:rPr lang="en-US" sz="1200">
                <a:solidFill>
                  <a:srgbClr val="333F1A"/>
                </a:solidFill>
                <a:latin typeface="Calibri"/>
                <a:ea typeface="Calibri"/>
                <a:cs typeface="Calibri"/>
                <a:sym typeface="Calibri"/>
              </a:rPr>
              <a:t>The Measurement(13) framework is the framework I use to assess, recruit, and train leaders.  It is a simple model.  I have found that simple models are usually easier.  The model houses 13 traits and abilities that I have found in the best leaders.  These traits and abilities are measured by the job that person is applying to do, or is already doing daily.  I do believe that to be a great leader in any field you need to possess all of these traits.  It’s a tall order.  These traits and abilities are in the best doctors, lawyers, CEO’s, sales leaders, and other leaders that I have seen thus far in my career.  I have seen some leaders with high scores in some of the traits and abilities and low scores in others.  Until these leaders are able to develop all of the  traits and abilities in M(13), they will not achieve all they could achieve in their lives and careers.</a:t>
            </a:r>
            <a:endParaRPr/>
          </a:p>
          <a:p>
            <a:pPr indent="0" lvl="0" marL="0" rtl="0" algn="l">
              <a:spcBef>
                <a:spcPts val="360"/>
              </a:spcBef>
              <a:spcAft>
                <a:spcPts val="0"/>
              </a:spcAft>
              <a:buNone/>
            </a:pPr>
            <a:r>
              <a:t/>
            </a:r>
            <a:endParaRPr/>
          </a:p>
        </p:txBody>
      </p:sp>
      <p:sp>
        <p:nvSpPr>
          <p:cNvPr id="2930" name="Google Shape;2930;p95: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4" name="Shape 3034"/>
        <p:cNvGrpSpPr/>
        <p:nvPr/>
      </p:nvGrpSpPr>
      <p:grpSpPr>
        <a:xfrm>
          <a:off x="0" y="0"/>
          <a:ext cx="0" cy="0"/>
          <a:chOff x="0" y="0"/>
          <a:chExt cx="0" cy="0"/>
        </a:xfrm>
      </p:grpSpPr>
      <p:sp>
        <p:nvSpPr>
          <p:cNvPr id="3035" name="Google Shape;3035;p96: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6" name="Google Shape;3036;p96: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33F1A"/>
              </a:buClr>
              <a:buSzPts val="1200"/>
              <a:buFont typeface="Calibri"/>
              <a:buNone/>
            </a:pPr>
            <a:r>
              <a:rPr lang="en-US" sz="1200">
                <a:solidFill>
                  <a:srgbClr val="333F1A"/>
                </a:solidFill>
                <a:latin typeface="Calibri"/>
                <a:ea typeface="Calibri"/>
                <a:cs typeface="Calibri"/>
                <a:sym typeface="Calibri"/>
              </a:rPr>
              <a:t>The Measurement(13) framework is the framework I use to assess, recruit, and train leaders.  It is a simple model.  I have found that simple models are usually easier.  The model houses 13 traits and abilities that I have found in the best leaders.  These traits and abilities are measured by the job that person is applying to do, or is already doing daily.  I do believe that to be a great leader in any field you need to possess all of these traits.  It’s a tall order.  These traits and abilities are in the best doctors, lawyers, CEO’s, sales leaders, and other leaders that I have seen thus far in my career.  I have seen some leaders with high scores in some of the traits and abilities and low scores in others.  Until these leaders are able to develop all of the  traits and abilities in M(13), they will not achieve all they could achieve in their lives and careers.</a:t>
            </a:r>
            <a:endParaRPr/>
          </a:p>
          <a:p>
            <a:pPr indent="0" lvl="0" marL="0" rtl="0" algn="l">
              <a:spcBef>
                <a:spcPts val="360"/>
              </a:spcBef>
              <a:spcAft>
                <a:spcPts val="0"/>
              </a:spcAft>
              <a:buNone/>
            </a:pPr>
            <a:r>
              <a:t/>
            </a:r>
            <a:endParaRPr/>
          </a:p>
        </p:txBody>
      </p:sp>
      <p:sp>
        <p:nvSpPr>
          <p:cNvPr id="3037" name="Google Shape;3037;p96: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3" name="Shape 3143"/>
        <p:cNvGrpSpPr/>
        <p:nvPr/>
      </p:nvGrpSpPr>
      <p:grpSpPr>
        <a:xfrm>
          <a:off x="0" y="0"/>
          <a:ext cx="0" cy="0"/>
          <a:chOff x="0" y="0"/>
          <a:chExt cx="0" cy="0"/>
        </a:xfrm>
      </p:grpSpPr>
      <p:sp>
        <p:nvSpPr>
          <p:cNvPr id="3144" name="Google Shape;3144;p97: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5" name="Google Shape;3145;p97: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33F1A"/>
              </a:buClr>
              <a:buSzPts val="1200"/>
              <a:buFont typeface="Calibri"/>
              <a:buNone/>
            </a:pPr>
            <a:r>
              <a:rPr lang="en-US" sz="1200">
                <a:solidFill>
                  <a:srgbClr val="333F1A"/>
                </a:solidFill>
                <a:latin typeface="Calibri"/>
                <a:ea typeface="Calibri"/>
                <a:cs typeface="Calibri"/>
                <a:sym typeface="Calibri"/>
              </a:rPr>
              <a:t>The Measurement(13) framework is the framework I use to assess, recruit, and train leaders.  It is a simple model.  I have found that simple models are usually easier.  The model houses 13 traits and abilities that I have found in the best leaders.  These traits and abilities are measured by the job that person is applying to do, or is already doing daily.  I do believe that to be a great leader in any field you need to possess all of these traits.  It’s a tall order.  These traits and abilities are in the best doctors, lawyers, CEO’s, sales leaders, and other leaders that I have seen thus far in my career.  I have seen some leaders with high scores in some of the traits and abilities and low scores in others.  Until these leaders are able to develop all of the  traits and abilities in M(13), they will not achieve all they could achieve in their lives and careers.</a:t>
            </a:r>
            <a:endParaRPr/>
          </a:p>
          <a:p>
            <a:pPr indent="0" lvl="0" marL="0" rtl="0" algn="l">
              <a:spcBef>
                <a:spcPts val="360"/>
              </a:spcBef>
              <a:spcAft>
                <a:spcPts val="0"/>
              </a:spcAft>
              <a:buNone/>
            </a:pPr>
            <a:r>
              <a:t/>
            </a:r>
            <a:endParaRPr/>
          </a:p>
        </p:txBody>
      </p:sp>
      <p:sp>
        <p:nvSpPr>
          <p:cNvPr id="3146" name="Google Shape;3146;p97: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6" name="Shape 3256"/>
        <p:cNvGrpSpPr/>
        <p:nvPr/>
      </p:nvGrpSpPr>
      <p:grpSpPr>
        <a:xfrm>
          <a:off x="0" y="0"/>
          <a:ext cx="0" cy="0"/>
          <a:chOff x="0" y="0"/>
          <a:chExt cx="0" cy="0"/>
        </a:xfrm>
      </p:grpSpPr>
      <p:sp>
        <p:nvSpPr>
          <p:cNvPr id="3257" name="Google Shape;3257;p98: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8" name="Google Shape;3258;p98: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33F1A"/>
              </a:buClr>
              <a:buSzPts val="1200"/>
              <a:buFont typeface="Calibri"/>
              <a:buNone/>
            </a:pPr>
            <a:r>
              <a:rPr lang="en-US" sz="1200">
                <a:solidFill>
                  <a:srgbClr val="333F1A"/>
                </a:solidFill>
                <a:latin typeface="Calibri"/>
                <a:ea typeface="Calibri"/>
                <a:cs typeface="Calibri"/>
                <a:sym typeface="Calibri"/>
              </a:rPr>
              <a:t>The Measurement(13) framework is the framework I use to assess, recruit, and train leaders.  It is a simple model.  I have found that simple models are usually easier.  The model houses 13 traits and abilities that I have found in the best leaders.  These traits and abilities are measured by the job that person is applying to do, or is already doing daily.  I do believe that to be a great leader in any field you need to possess all of these traits.  It’s a tall order.  These traits and abilities are in the best doctors, lawyers, CEO’s, sales leaders, and other leaders that I have seen thus far in my career.  I have seen some leaders with high scores in some of the traits and abilities and low scores in others.  Until these leaders are able to develop all of the  traits and abilities in M(13), they will not achieve all they could achieve in their lives and careers.</a:t>
            </a:r>
            <a:endParaRPr/>
          </a:p>
          <a:p>
            <a:pPr indent="0" lvl="0" marL="0" rtl="0" algn="l">
              <a:spcBef>
                <a:spcPts val="360"/>
              </a:spcBef>
              <a:spcAft>
                <a:spcPts val="0"/>
              </a:spcAft>
              <a:buNone/>
            </a:pPr>
            <a:r>
              <a:t/>
            </a:r>
            <a:endParaRPr/>
          </a:p>
        </p:txBody>
      </p:sp>
      <p:sp>
        <p:nvSpPr>
          <p:cNvPr id="3259" name="Google Shape;3259;p98: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2" name="Shape 3372"/>
        <p:cNvGrpSpPr/>
        <p:nvPr/>
      </p:nvGrpSpPr>
      <p:grpSpPr>
        <a:xfrm>
          <a:off x="0" y="0"/>
          <a:ext cx="0" cy="0"/>
          <a:chOff x="0" y="0"/>
          <a:chExt cx="0" cy="0"/>
        </a:xfrm>
      </p:grpSpPr>
      <p:sp>
        <p:nvSpPr>
          <p:cNvPr id="3373" name="Google Shape;3373;p99: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4" name="Google Shape;3374;p99: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33F1A"/>
              </a:buClr>
              <a:buSzPts val="1200"/>
              <a:buFont typeface="Calibri"/>
              <a:buNone/>
            </a:pPr>
            <a:r>
              <a:rPr lang="en-US" sz="1200">
                <a:solidFill>
                  <a:srgbClr val="333F1A"/>
                </a:solidFill>
                <a:latin typeface="Calibri"/>
                <a:ea typeface="Calibri"/>
                <a:cs typeface="Calibri"/>
                <a:sym typeface="Calibri"/>
              </a:rPr>
              <a:t>The Measurement(13) framework is the framework I use to assess, recruit, and train leaders.  It is a simple model.  I have found that simple models are usually easier.  The model houses 13 traits and abilities that I have found in the best leaders.  These traits and abilities are measured by the job that person is applying to do, or is already doing daily.  I do believe that to be a great leader in any field you need to possess all of these traits.  It’s a tall order.  These traits and abilities are in the best doctors, lawyers, CEO’s, sales leaders, and other leaders that I have seen thus far in my career.  I have seen some leaders with high scores in some of the traits and abilities and low scores in others.  Until these leaders are able to develop all of the  traits and abilities in M(13), they will not achieve all they could achieve in their lives and careers.</a:t>
            </a:r>
            <a:endParaRPr/>
          </a:p>
          <a:p>
            <a:pPr indent="0" lvl="0" marL="0" rtl="0" algn="l">
              <a:spcBef>
                <a:spcPts val="360"/>
              </a:spcBef>
              <a:spcAft>
                <a:spcPts val="0"/>
              </a:spcAft>
              <a:buNone/>
            </a:pPr>
            <a:r>
              <a:t/>
            </a:r>
            <a:endParaRPr/>
          </a:p>
        </p:txBody>
      </p:sp>
      <p:sp>
        <p:nvSpPr>
          <p:cNvPr id="3375" name="Google Shape;3375;p99: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1" name="Shape 3491"/>
        <p:cNvGrpSpPr/>
        <p:nvPr/>
      </p:nvGrpSpPr>
      <p:grpSpPr>
        <a:xfrm>
          <a:off x="0" y="0"/>
          <a:ext cx="0" cy="0"/>
          <a:chOff x="0" y="0"/>
          <a:chExt cx="0" cy="0"/>
        </a:xfrm>
      </p:grpSpPr>
      <p:sp>
        <p:nvSpPr>
          <p:cNvPr id="3492" name="Google Shape;3492;p100:notes"/>
          <p:cNvSpPr/>
          <p:nvPr>
            <p:ph idx="2" type="sldImg"/>
          </p:nvPr>
        </p:nvSpPr>
        <p:spPr>
          <a:xfrm>
            <a:off x="1185863" y="708025"/>
            <a:ext cx="4714875" cy="3535363"/>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3" name="Google Shape;3493;p100:notes"/>
          <p:cNvSpPr txBox="1"/>
          <p:nvPr>
            <p:ph idx="1" type="body"/>
          </p:nvPr>
        </p:nvSpPr>
        <p:spPr>
          <a:xfrm>
            <a:off x="708025" y="4479925"/>
            <a:ext cx="5670550" cy="4243388"/>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333F1A"/>
              </a:buClr>
              <a:buSzPts val="1200"/>
              <a:buFont typeface="Calibri"/>
              <a:buNone/>
            </a:pPr>
            <a:r>
              <a:rPr lang="en-US" sz="1200">
                <a:solidFill>
                  <a:srgbClr val="333F1A"/>
                </a:solidFill>
                <a:latin typeface="Calibri"/>
                <a:ea typeface="Calibri"/>
                <a:cs typeface="Calibri"/>
                <a:sym typeface="Calibri"/>
              </a:rPr>
              <a:t>The Measurement(13) framework is the framework I use to assess, recruit, and train leaders.  It is a simple model.  I have found that simple models are usually easier.  The model houses 13 traits and abilities that I have found in the best leaders.  These traits and abilities are measured by the job that person is applying to do, or is already doing daily.  I do believe that to be a great leader in any field you need to possess all of these traits.  It’s a tall order.  These traits and abilities are in the best doctors, lawyers, CEO’s, sales leaders, and other leaders that I have seen thus far in my career.  I have seen some leaders with high scores in some of the traits and abilities and low scores in others.  Until these leaders are able to develop all of the  traits and abilities in M(13), they will not achieve all they could achieve in their lives and careers.</a:t>
            </a:r>
            <a:endParaRPr/>
          </a:p>
          <a:p>
            <a:pPr indent="0" lvl="0" marL="0" rtl="0" algn="l">
              <a:spcBef>
                <a:spcPts val="360"/>
              </a:spcBef>
              <a:spcAft>
                <a:spcPts val="0"/>
              </a:spcAft>
              <a:buNone/>
            </a:pPr>
            <a:r>
              <a:t/>
            </a:r>
            <a:endParaRPr/>
          </a:p>
        </p:txBody>
      </p:sp>
      <p:sp>
        <p:nvSpPr>
          <p:cNvPr id="3494" name="Google Shape;3494;p100:notes"/>
          <p:cNvSpPr txBox="1"/>
          <p:nvPr>
            <p:ph idx="12" type="sldNum"/>
          </p:nvPr>
        </p:nvSpPr>
        <p:spPr>
          <a:xfrm>
            <a:off x="4014788" y="8956675"/>
            <a:ext cx="3070225" cy="47148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3" name="Shape 13"/>
        <p:cNvGrpSpPr/>
        <p:nvPr/>
      </p:nvGrpSpPr>
      <p:grpSpPr>
        <a:xfrm>
          <a:off x="0" y="0"/>
          <a:ext cx="0" cy="0"/>
          <a:chOff x="0" y="0"/>
          <a:chExt cx="0" cy="0"/>
        </a:xfrm>
      </p:grpSpPr>
      <p:sp>
        <p:nvSpPr>
          <p:cNvPr id="14" name="Google Shape;14;p215"/>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 name="Google Shape;15;p2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333F1A"/>
              </a:buClr>
              <a:buSzPts val="1800"/>
              <a:buChar char="•"/>
              <a:defRPr/>
            </a:lvl1pPr>
            <a:lvl2pPr indent="-342900" lvl="1" marL="914400" algn="l">
              <a:spcBef>
                <a:spcPts val="360"/>
              </a:spcBef>
              <a:spcAft>
                <a:spcPts val="0"/>
              </a:spcAft>
              <a:buClr>
                <a:srgbClr val="333F1A"/>
              </a:buClr>
              <a:buSzPts val="1800"/>
              <a:buChar char="–"/>
              <a:defRPr/>
            </a:lvl2pPr>
            <a:lvl3pPr indent="-342900" lvl="2" marL="1371600" algn="l">
              <a:spcBef>
                <a:spcPts val="360"/>
              </a:spcBef>
              <a:spcAft>
                <a:spcPts val="0"/>
              </a:spcAft>
              <a:buClr>
                <a:srgbClr val="333F1A"/>
              </a:buClr>
              <a:buSzPts val="1800"/>
              <a:buChar char="•"/>
              <a:defRPr/>
            </a:lvl3pPr>
            <a:lvl4pPr indent="-342900" lvl="3" marL="1828800" algn="l">
              <a:spcBef>
                <a:spcPts val="360"/>
              </a:spcBef>
              <a:spcAft>
                <a:spcPts val="0"/>
              </a:spcAft>
              <a:buClr>
                <a:srgbClr val="333F1A"/>
              </a:buClr>
              <a:buSzPts val="1800"/>
              <a:buChar char="–"/>
              <a:defRPr/>
            </a:lvl4pPr>
            <a:lvl5pPr indent="-342900" lvl="4" marL="2286000" algn="l">
              <a:spcBef>
                <a:spcPts val="360"/>
              </a:spcBef>
              <a:spcAft>
                <a:spcPts val="0"/>
              </a:spcAft>
              <a:buClr>
                <a:srgbClr val="333F1A"/>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3" name="Shape 43"/>
        <p:cNvGrpSpPr/>
        <p:nvPr/>
      </p:nvGrpSpPr>
      <p:grpSpPr>
        <a:xfrm>
          <a:off x="0" y="0"/>
          <a:ext cx="0" cy="0"/>
          <a:chOff x="0" y="0"/>
          <a:chExt cx="0" cy="0"/>
        </a:xfrm>
      </p:grpSpPr>
      <p:sp>
        <p:nvSpPr>
          <p:cNvPr id="44" name="Google Shape;44;p22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5" name="Google Shape;45;p22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333F1A"/>
              </a:buClr>
              <a:buSzPts val="3200"/>
              <a:buChar char="•"/>
              <a:defRPr sz="3200"/>
            </a:lvl1pPr>
            <a:lvl2pPr indent="-406400" lvl="1" marL="914400" algn="l">
              <a:spcBef>
                <a:spcPts val="560"/>
              </a:spcBef>
              <a:spcAft>
                <a:spcPts val="0"/>
              </a:spcAft>
              <a:buClr>
                <a:srgbClr val="333F1A"/>
              </a:buClr>
              <a:buSzPts val="2800"/>
              <a:buChar char="–"/>
              <a:defRPr sz="2800"/>
            </a:lvl2pPr>
            <a:lvl3pPr indent="-381000" lvl="2" marL="1371600" algn="l">
              <a:spcBef>
                <a:spcPts val="480"/>
              </a:spcBef>
              <a:spcAft>
                <a:spcPts val="0"/>
              </a:spcAft>
              <a:buClr>
                <a:srgbClr val="333F1A"/>
              </a:buClr>
              <a:buSzPts val="2400"/>
              <a:buChar char="•"/>
              <a:defRPr sz="2400"/>
            </a:lvl3pPr>
            <a:lvl4pPr indent="-355600" lvl="3" marL="1828800" algn="l">
              <a:spcBef>
                <a:spcPts val="400"/>
              </a:spcBef>
              <a:spcAft>
                <a:spcPts val="0"/>
              </a:spcAft>
              <a:buClr>
                <a:srgbClr val="333F1A"/>
              </a:buClr>
              <a:buSzPts val="2000"/>
              <a:buChar char="–"/>
              <a:defRPr sz="2000"/>
            </a:lvl4pPr>
            <a:lvl5pPr indent="-355600" lvl="4" marL="2286000" algn="l">
              <a:spcBef>
                <a:spcPts val="400"/>
              </a:spcBef>
              <a:spcAft>
                <a:spcPts val="0"/>
              </a:spcAft>
              <a:buClr>
                <a:srgbClr val="333F1A"/>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46" name="Google Shape;46;p22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333F1A"/>
              </a:buClr>
              <a:buSzPts val="1400"/>
              <a:buNone/>
              <a:defRPr sz="1400"/>
            </a:lvl1pPr>
            <a:lvl2pPr indent="-228600" lvl="1" marL="914400" algn="l">
              <a:spcBef>
                <a:spcPts val="240"/>
              </a:spcBef>
              <a:spcAft>
                <a:spcPts val="0"/>
              </a:spcAft>
              <a:buClr>
                <a:srgbClr val="333F1A"/>
              </a:buClr>
              <a:buSzPts val="1200"/>
              <a:buNone/>
              <a:defRPr sz="1200"/>
            </a:lvl2pPr>
            <a:lvl3pPr indent="-228600" lvl="2" marL="1371600" algn="l">
              <a:spcBef>
                <a:spcPts val="200"/>
              </a:spcBef>
              <a:spcAft>
                <a:spcPts val="0"/>
              </a:spcAft>
              <a:buClr>
                <a:srgbClr val="333F1A"/>
              </a:buClr>
              <a:buSzPts val="1000"/>
              <a:buNone/>
              <a:defRPr sz="1000"/>
            </a:lvl3pPr>
            <a:lvl4pPr indent="-228600" lvl="3" marL="1828800" algn="l">
              <a:spcBef>
                <a:spcPts val="180"/>
              </a:spcBef>
              <a:spcAft>
                <a:spcPts val="0"/>
              </a:spcAft>
              <a:buClr>
                <a:srgbClr val="333F1A"/>
              </a:buClr>
              <a:buSzPts val="900"/>
              <a:buNone/>
              <a:defRPr sz="900"/>
            </a:lvl4pPr>
            <a:lvl5pPr indent="-228600" lvl="4" marL="2286000" algn="l">
              <a:spcBef>
                <a:spcPts val="180"/>
              </a:spcBef>
              <a:spcAft>
                <a:spcPts val="0"/>
              </a:spcAft>
              <a:buClr>
                <a:srgbClr val="333F1A"/>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7" name="Shape 47"/>
        <p:cNvGrpSpPr/>
        <p:nvPr/>
      </p:nvGrpSpPr>
      <p:grpSpPr>
        <a:xfrm>
          <a:off x="0" y="0"/>
          <a:ext cx="0" cy="0"/>
          <a:chOff x="0" y="0"/>
          <a:chExt cx="0" cy="0"/>
        </a:xfrm>
      </p:grpSpPr>
      <p:sp>
        <p:nvSpPr>
          <p:cNvPr id="48" name="Google Shape;48;p22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 name="Google Shape;49;p225"/>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rmAutofit/>
          </a:bodyPr>
          <a:lstStyle>
            <a:lvl1pPr lvl="0" marR="0" rtl="0" algn="l">
              <a:spcBef>
                <a:spcPts val="640"/>
              </a:spcBef>
              <a:spcAft>
                <a:spcPts val="0"/>
              </a:spcAft>
              <a:buClr>
                <a:srgbClr val="333F1A"/>
              </a:buClr>
              <a:buSzPts val="3200"/>
              <a:buFont typeface="Arial"/>
              <a:buNone/>
              <a:defRPr b="0" i="0" sz="3200" u="none" cap="none" strike="noStrike">
                <a:solidFill>
                  <a:srgbClr val="333F1A"/>
                </a:solidFill>
                <a:latin typeface="Calibri"/>
                <a:ea typeface="Calibri"/>
                <a:cs typeface="Calibri"/>
                <a:sym typeface="Calibri"/>
              </a:defRPr>
            </a:lvl1pPr>
            <a:lvl2pPr lvl="1" marR="0" rtl="0" algn="l">
              <a:spcBef>
                <a:spcPts val="560"/>
              </a:spcBef>
              <a:spcAft>
                <a:spcPts val="0"/>
              </a:spcAft>
              <a:buClr>
                <a:srgbClr val="333F1A"/>
              </a:buClr>
              <a:buSzPts val="2800"/>
              <a:buFont typeface="Arial"/>
              <a:buNone/>
              <a:defRPr b="0" i="0" sz="2800" u="none" cap="none" strike="noStrike">
                <a:solidFill>
                  <a:srgbClr val="333F1A"/>
                </a:solidFill>
                <a:latin typeface="Calibri"/>
                <a:ea typeface="Calibri"/>
                <a:cs typeface="Calibri"/>
                <a:sym typeface="Calibri"/>
              </a:defRPr>
            </a:lvl2pPr>
            <a:lvl3pPr lvl="2" marR="0" rtl="0" algn="l">
              <a:spcBef>
                <a:spcPts val="480"/>
              </a:spcBef>
              <a:spcAft>
                <a:spcPts val="0"/>
              </a:spcAft>
              <a:buClr>
                <a:srgbClr val="333F1A"/>
              </a:buClr>
              <a:buSzPts val="2400"/>
              <a:buFont typeface="Arial"/>
              <a:buNone/>
              <a:defRPr b="0" i="0" sz="2400" u="none" cap="none" strike="noStrike">
                <a:solidFill>
                  <a:srgbClr val="333F1A"/>
                </a:solidFill>
                <a:latin typeface="Calibri"/>
                <a:ea typeface="Calibri"/>
                <a:cs typeface="Calibri"/>
                <a:sym typeface="Calibri"/>
              </a:defRPr>
            </a:lvl3pPr>
            <a:lvl4pPr lvl="3" marR="0" rtl="0" algn="l">
              <a:spcBef>
                <a:spcPts val="400"/>
              </a:spcBef>
              <a:spcAft>
                <a:spcPts val="0"/>
              </a:spcAft>
              <a:buClr>
                <a:srgbClr val="333F1A"/>
              </a:buClr>
              <a:buSzPts val="2000"/>
              <a:buFont typeface="Arial"/>
              <a:buNone/>
              <a:defRPr b="0" i="0" sz="2000" u="none" cap="none" strike="noStrike">
                <a:solidFill>
                  <a:srgbClr val="333F1A"/>
                </a:solidFill>
                <a:latin typeface="Calibri"/>
                <a:ea typeface="Calibri"/>
                <a:cs typeface="Calibri"/>
                <a:sym typeface="Calibri"/>
              </a:defRPr>
            </a:lvl4pPr>
            <a:lvl5pPr lvl="4" marR="0" rtl="0" algn="l">
              <a:spcBef>
                <a:spcPts val="400"/>
              </a:spcBef>
              <a:spcAft>
                <a:spcPts val="0"/>
              </a:spcAft>
              <a:buClr>
                <a:srgbClr val="333F1A"/>
              </a:buClr>
              <a:buSzPts val="2000"/>
              <a:buFont typeface="Arial"/>
              <a:buNone/>
              <a:defRPr b="0" i="0" sz="2000" u="none" cap="none" strike="noStrike">
                <a:solidFill>
                  <a:srgbClr val="333F1A"/>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50" name="Google Shape;50;p22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333F1A"/>
              </a:buClr>
              <a:buSzPts val="1400"/>
              <a:buNone/>
              <a:defRPr sz="1400"/>
            </a:lvl1pPr>
            <a:lvl2pPr indent="-228600" lvl="1" marL="914400" algn="l">
              <a:spcBef>
                <a:spcPts val="240"/>
              </a:spcBef>
              <a:spcAft>
                <a:spcPts val="0"/>
              </a:spcAft>
              <a:buClr>
                <a:srgbClr val="333F1A"/>
              </a:buClr>
              <a:buSzPts val="1200"/>
              <a:buNone/>
              <a:defRPr sz="1200"/>
            </a:lvl2pPr>
            <a:lvl3pPr indent="-228600" lvl="2" marL="1371600" algn="l">
              <a:spcBef>
                <a:spcPts val="200"/>
              </a:spcBef>
              <a:spcAft>
                <a:spcPts val="0"/>
              </a:spcAft>
              <a:buClr>
                <a:srgbClr val="333F1A"/>
              </a:buClr>
              <a:buSzPts val="1000"/>
              <a:buNone/>
              <a:defRPr sz="1000"/>
            </a:lvl3pPr>
            <a:lvl4pPr indent="-228600" lvl="3" marL="1828800" algn="l">
              <a:spcBef>
                <a:spcPts val="180"/>
              </a:spcBef>
              <a:spcAft>
                <a:spcPts val="0"/>
              </a:spcAft>
              <a:buClr>
                <a:srgbClr val="333F1A"/>
              </a:buClr>
              <a:buSzPts val="900"/>
              <a:buNone/>
              <a:defRPr sz="900"/>
            </a:lvl4pPr>
            <a:lvl5pPr indent="-228600" lvl="4" marL="2286000" algn="l">
              <a:spcBef>
                <a:spcPts val="180"/>
              </a:spcBef>
              <a:spcAft>
                <a:spcPts val="0"/>
              </a:spcAft>
              <a:buClr>
                <a:srgbClr val="333F1A"/>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51" name="Shape 51"/>
        <p:cNvGrpSpPr/>
        <p:nvPr/>
      </p:nvGrpSpPr>
      <p:grpSpPr>
        <a:xfrm>
          <a:off x="0" y="0"/>
          <a:ext cx="0" cy="0"/>
          <a:chOff x="0" y="0"/>
          <a:chExt cx="0" cy="0"/>
        </a:xfrm>
      </p:grpSpPr>
      <p:sp>
        <p:nvSpPr>
          <p:cNvPr id="52" name="Google Shape;52;p226"/>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3" name="Google Shape;53;p226"/>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333F1A"/>
              </a:buClr>
              <a:buSzPts val="1800"/>
              <a:buChar char="•"/>
              <a:defRPr/>
            </a:lvl1pPr>
            <a:lvl2pPr indent="-342900" lvl="1" marL="914400" algn="l">
              <a:spcBef>
                <a:spcPts val="360"/>
              </a:spcBef>
              <a:spcAft>
                <a:spcPts val="0"/>
              </a:spcAft>
              <a:buClr>
                <a:srgbClr val="333F1A"/>
              </a:buClr>
              <a:buSzPts val="1800"/>
              <a:buChar char="–"/>
              <a:defRPr/>
            </a:lvl2pPr>
            <a:lvl3pPr indent="-342900" lvl="2" marL="1371600" algn="l">
              <a:spcBef>
                <a:spcPts val="360"/>
              </a:spcBef>
              <a:spcAft>
                <a:spcPts val="0"/>
              </a:spcAft>
              <a:buClr>
                <a:srgbClr val="333F1A"/>
              </a:buClr>
              <a:buSzPts val="1800"/>
              <a:buChar char="•"/>
              <a:defRPr/>
            </a:lvl3pPr>
            <a:lvl4pPr indent="-342900" lvl="3" marL="1828800" algn="l">
              <a:spcBef>
                <a:spcPts val="360"/>
              </a:spcBef>
              <a:spcAft>
                <a:spcPts val="0"/>
              </a:spcAft>
              <a:buClr>
                <a:srgbClr val="333F1A"/>
              </a:buClr>
              <a:buSzPts val="1800"/>
              <a:buChar char="–"/>
              <a:defRPr/>
            </a:lvl4pPr>
            <a:lvl5pPr indent="-342900" lvl="4" marL="2286000" algn="l">
              <a:spcBef>
                <a:spcPts val="360"/>
              </a:spcBef>
              <a:spcAft>
                <a:spcPts val="0"/>
              </a:spcAft>
              <a:buClr>
                <a:srgbClr val="333F1A"/>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54" name="Shape 54"/>
        <p:cNvGrpSpPr/>
        <p:nvPr/>
      </p:nvGrpSpPr>
      <p:grpSpPr>
        <a:xfrm>
          <a:off x="0" y="0"/>
          <a:ext cx="0" cy="0"/>
          <a:chOff x="0" y="0"/>
          <a:chExt cx="0" cy="0"/>
        </a:xfrm>
      </p:grpSpPr>
      <p:sp>
        <p:nvSpPr>
          <p:cNvPr id="55" name="Google Shape;55;p227"/>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 name="Google Shape;56;p227"/>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333F1A"/>
              </a:buClr>
              <a:buSzPts val="1800"/>
              <a:buChar char="•"/>
              <a:defRPr/>
            </a:lvl1pPr>
            <a:lvl2pPr indent="-342900" lvl="1" marL="914400" algn="l">
              <a:spcBef>
                <a:spcPts val="360"/>
              </a:spcBef>
              <a:spcAft>
                <a:spcPts val="0"/>
              </a:spcAft>
              <a:buClr>
                <a:srgbClr val="333F1A"/>
              </a:buClr>
              <a:buSzPts val="1800"/>
              <a:buChar char="–"/>
              <a:defRPr/>
            </a:lvl2pPr>
            <a:lvl3pPr indent="-342900" lvl="2" marL="1371600" algn="l">
              <a:spcBef>
                <a:spcPts val="360"/>
              </a:spcBef>
              <a:spcAft>
                <a:spcPts val="0"/>
              </a:spcAft>
              <a:buClr>
                <a:srgbClr val="333F1A"/>
              </a:buClr>
              <a:buSzPts val="1800"/>
              <a:buChar char="•"/>
              <a:defRPr/>
            </a:lvl3pPr>
            <a:lvl4pPr indent="-342900" lvl="3" marL="1828800" algn="l">
              <a:spcBef>
                <a:spcPts val="360"/>
              </a:spcBef>
              <a:spcAft>
                <a:spcPts val="0"/>
              </a:spcAft>
              <a:buClr>
                <a:srgbClr val="333F1A"/>
              </a:buClr>
              <a:buSzPts val="1800"/>
              <a:buChar char="–"/>
              <a:defRPr/>
            </a:lvl4pPr>
            <a:lvl5pPr indent="-342900" lvl="4" marL="2286000" algn="l">
              <a:spcBef>
                <a:spcPts val="360"/>
              </a:spcBef>
              <a:spcAft>
                <a:spcPts val="0"/>
              </a:spcAft>
              <a:buClr>
                <a:srgbClr val="333F1A"/>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 name="Shape 16"/>
        <p:cNvGrpSpPr/>
        <p:nvPr/>
      </p:nvGrpSpPr>
      <p:grpSpPr>
        <a:xfrm>
          <a:off x="0" y="0"/>
          <a:ext cx="0" cy="0"/>
          <a:chOff x="0" y="0"/>
          <a:chExt cx="0" cy="0"/>
        </a:xfrm>
      </p:grpSpPr>
      <p:sp>
        <p:nvSpPr>
          <p:cNvPr id="17" name="Google Shape;17;p2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8" name="Google Shape;18;p2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9" name="Shape 19"/>
        <p:cNvGrpSpPr/>
        <p:nvPr/>
      </p:nvGrpSpPr>
      <p:grpSpPr>
        <a:xfrm>
          <a:off x="0" y="0"/>
          <a:ext cx="0" cy="0"/>
          <a:chOff x="0" y="0"/>
          <a:chExt cx="0" cy="0"/>
        </a:xfrm>
      </p:grpSpPr>
      <p:sp>
        <p:nvSpPr>
          <p:cNvPr id="20" name="Google Shape;20;p217"/>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1" name="Google Shape;21;p2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333F1A"/>
              </a:buClr>
              <a:buSzPts val="2800"/>
              <a:buChar char="•"/>
              <a:defRPr sz="2800"/>
            </a:lvl1pPr>
            <a:lvl2pPr indent="-381000" lvl="1" marL="914400" algn="l">
              <a:spcBef>
                <a:spcPts val="480"/>
              </a:spcBef>
              <a:spcAft>
                <a:spcPts val="0"/>
              </a:spcAft>
              <a:buClr>
                <a:srgbClr val="333F1A"/>
              </a:buClr>
              <a:buSzPts val="2400"/>
              <a:buChar char="–"/>
              <a:defRPr sz="2400"/>
            </a:lvl2pPr>
            <a:lvl3pPr indent="-355600" lvl="2" marL="1371600" algn="l">
              <a:spcBef>
                <a:spcPts val="400"/>
              </a:spcBef>
              <a:spcAft>
                <a:spcPts val="0"/>
              </a:spcAft>
              <a:buClr>
                <a:srgbClr val="333F1A"/>
              </a:buClr>
              <a:buSzPts val="2000"/>
              <a:buChar char="•"/>
              <a:defRPr sz="2000"/>
            </a:lvl3pPr>
            <a:lvl4pPr indent="-342900" lvl="3" marL="1828800" algn="l">
              <a:spcBef>
                <a:spcPts val="360"/>
              </a:spcBef>
              <a:spcAft>
                <a:spcPts val="0"/>
              </a:spcAft>
              <a:buClr>
                <a:srgbClr val="333F1A"/>
              </a:buClr>
              <a:buSzPts val="1800"/>
              <a:buChar char="–"/>
              <a:defRPr sz="1800"/>
            </a:lvl4pPr>
            <a:lvl5pPr indent="-342900" lvl="4" marL="2286000" algn="l">
              <a:spcBef>
                <a:spcPts val="360"/>
              </a:spcBef>
              <a:spcAft>
                <a:spcPts val="0"/>
              </a:spcAft>
              <a:buClr>
                <a:srgbClr val="333F1A"/>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2" name="Google Shape;22;p2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333F1A"/>
              </a:buClr>
              <a:buSzPts val="2800"/>
              <a:buChar char="•"/>
              <a:defRPr sz="2800"/>
            </a:lvl1pPr>
            <a:lvl2pPr indent="-381000" lvl="1" marL="914400" algn="l">
              <a:spcBef>
                <a:spcPts val="480"/>
              </a:spcBef>
              <a:spcAft>
                <a:spcPts val="0"/>
              </a:spcAft>
              <a:buClr>
                <a:srgbClr val="333F1A"/>
              </a:buClr>
              <a:buSzPts val="2400"/>
              <a:buChar char="–"/>
              <a:defRPr sz="2400"/>
            </a:lvl2pPr>
            <a:lvl3pPr indent="-355600" lvl="2" marL="1371600" algn="l">
              <a:spcBef>
                <a:spcPts val="400"/>
              </a:spcBef>
              <a:spcAft>
                <a:spcPts val="0"/>
              </a:spcAft>
              <a:buClr>
                <a:srgbClr val="333F1A"/>
              </a:buClr>
              <a:buSzPts val="2000"/>
              <a:buChar char="•"/>
              <a:defRPr sz="2000"/>
            </a:lvl3pPr>
            <a:lvl4pPr indent="-342900" lvl="3" marL="1828800" algn="l">
              <a:spcBef>
                <a:spcPts val="360"/>
              </a:spcBef>
              <a:spcAft>
                <a:spcPts val="0"/>
              </a:spcAft>
              <a:buClr>
                <a:srgbClr val="333F1A"/>
              </a:buClr>
              <a:buSzPts val="1800"/>
              <a:buChar char="–"/>
              <a:defRPr sz="1800"/>
            </a:lvl4pPr>
            <a:lvl5pPr indent="-342900" lvl="4" marL="2286000" algn="l">
              <a:spcBef>
                <a:spcPts val="360"/>
              </a:spcBef>
              <a:spcAft>
                <a:spcPts val="0"/>
              </a:spcAft>
              <a:buClr>
                <a:srgbClr val="333F1A"/>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3" name="Shape 23"/>
        <p:cNvGrpSpPr/>
        <p:nvPr/>
      </p:nvGrpSpPr>
      <p:grpSpPr>
        <a:xfrm>
          <a:off x="0" y="0"/>
          <a:ext cx="0" cy="0"/>
          <a:chOff x="0" y="0"/>
          <a:chExt cx="0" cy="0"/>
        </a:xfrm>
      </p:grpSpPr>
      <p:sp>
        <p:nvSpPr>
          <p:cNvPr id="24" name="Google Shape;24;p218"/>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5" name="Shape 25"/>
        <p:cNvGrpSpPr/>
        <p:nvPr/>
      </p:nvGrpSpPr>
      <p:grpSpPr>
        <a:xfrm>
          <a:off x="0" y="0"/>
          <a:ext cx="0" cy="0"/>
          <a:chOff x="0" y="0"/>
          <a:chExt cx="0" cy="0"/>
        </a:xfrm>
      </p:grpSpPr>
      <p:sp>
        <p:nvSpPr>
          <p:cNvPr id="26" name="Google Shape;26;p219"/>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7" name="Google Shape;27;p219"/>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8" name="Shape 28"/>
        <p:cNvGrpSpPr/>
        <p:nvPr/>
      </p:nvGrpSpPr>
      <p:grpSpPr>
        <a:xfrm>
          <a:off x="0" y="0"/>
          <a:ext cx="0" cy="0"/>
          <a:chOff x="0" y="0"/>
          <a:chExt cx="0" cy="0"/>
        </a:xfrm>
      </p:grpSpPr>
      <p:sp>
        <p:nvSpPr>
          <p:cNvPr id="29" name="Google Shape;29;p220"/>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0" name="Google Shape;30;p22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333F1A"/>
              </a:buClr>
              <a:buSzPts val="2400"/>
              <a:buNone/>
              <a:defRPr b="1" sz="2400"/>
            </a:lvl1pPr>
            <a:lvl2pPr indent="-228600" lvl="1" marL="914400" algn="l">
              <a:spcBef>
                <a:spcPts val="400"/>
              </a:spcBef>
              <a:spcAft>
                <a:spcPts val="0"/>
              </a:spcAft>
              <a:buClr>
                <a:srgbClr val="333F1A"/>
              </a:buClr>
              <a:buSzPts val="2000"/>
              <a:buNone/>
              <a:defRPr b="1" sz="2000"/>
            </a:lvl2pPr>
            <a:lvl3pPr indent="-228600" lvl="2" marL="1371600" algn="l">
              <a:spcBef>
                <a:spcPts val="360"/>
              </a:spcBef>
              <a:spcAft>
                <a:spcPts val="0"/>
              </a:spcAft>
              <a:buClr>
                <a:srgbClr val="333F1A"/>
              </a:buClr>
              <a:buSzPts val="1800"/>
              <a:buNone/>
              <a:defRPr b="1" sz="1800"/>
            </a:lvl3pPr>
            <a:lvl4pPr indent="-228600" lvl="3" marL="1828800" algn="l">
              <a:spcBef>
                <a:spcPts val="320"/>
              </a:spcBef>
              <a:spcAft>
                <a:spcPts val="0"/>
              </a:spcAft>
              <a:buClr>
                <a:srgbClr val="333F1A"/>
              </a:buClr>
              <a:buSzPts val="1600"/>
              <a:buNone/>
              <a:defRPr b="1" sz="1600"/>
            </a:lvl4pPr>
            <a:lvl5pPr indent="-228600" lvl="4" marL="2286000" algn="l">
              <a:spcBef>
                <a:spcPts val="320"/>
              </a:spcBef>
              <a:spcAft>
                <a:spcPts val="0"/>
              </a:spcAft>
              <a:buClr>
                <a:srgbClr val="333F1A"/>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1" name="Google Shape;31;p22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333F1A"/>
              </a:buClr>
              <a:buSzPts val="2400"/>
              <a:buChar char="•"/>
              <a:defRPr sz="2400"/>
            </a:lvl1pPr>
            <a:lvl2pPr indent="-355600" lvl="1" marL="914400" algn="l">
              <a:spcBef>
                <a:spcPts val="400"/>
              </a:spcBef>
              <a:spcAft>
                <a:spcPts val="0"/>
              </a:spcAft>
              <a:buClr>
                <a:srgbClr val="333F1A"/>
              </a:buClr>
              <a:buSzPts val="2000"/>
              <a:buChar char="–"/>
              <a:defRPr sz="2000"/>
            </a:lvl2pPr>
            <a:lvl3pPr indent="-342900" lvl="2" marL="1371600" algn="l">
              <a:spcBef>
                <a:spcPts val="360"/>
              </a:spcBef>
              <a:spcAft>
                <a:spcPts val="0"/>
              </a:spcAft>
              <a:buClr>
                <a:srgbClr val="333F1A"/>
              </a:buClr>
              <a:buSzPts val="1800"/>
              <a:buChar char="•"/>
              <a:defRPr sz="1800"/>
            </a:lvl3pPr>
            <a:lvl4pPr indent="-330200" lvl="3" marL="1828800" algn="l">
              <a:spcBef>
                <a:spcPts val="320"/>
              </a:spcBef>
              <a:spcAft>
                <a:spcPts val="0"/>
              </a:spcAft>
              <a:buClr>
                <a:srgbClr val="333F1A"/>
              </a:buClr>
              <a:buSzPts val="1600"/>
              <a:buChar char="–"/>
              <a:defRPr sz="1600"/>
            </a:lvl4pPr>
            <a:lvl5pPr indent="-330200" lvl="4" marL="2286000" algn="l">
              <a:spcBef>
                <a:spcPts val="320"/>
              </a:spcBef>
              <a:spcAft>
                <a:spcPts val="0"/>
              </a:spcAft>
              <a:buClr>
                <a:srgbClr val="333F1A"/>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32" name="Google Shape;32;p22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rgbClr val="333F1A"/>
              </a:buClr>
              <a:buSzPts val="2400"/>
              <a:buNone/>
              <a:defRPr b="1" sz="2400"/>
            </a:lvl1pPr>
            <a:lvl2pPr indent="-228600" lvl="1" marL="914400" algn="l">
              <a:spcBef>
                <a:spcPts val="400"/>
              </a:spcBef>
              <a:spcAft>
                <a:spcPts val="0"/>
              </a:spcAft>
              <a:buClr>
                <a:srgbClr val="333F1A"/>
              </a:buClr>
              <a:buSzPts val="2000"/>
              <a:buNone/>
              <a:defRPr b="1" sz="2000"/>
            </a:lvl2pPr>
            <a:lvl3pPr indent="-228600" lvl="2" marL="1371600" algn="l">
              <a:spcBef>
                <a:spcPts val="360"/>
              </a:spcBef>
              <a:spcAft>
                <a:spcPts val="0"/>
              </a:spcAft>
              <a:buClr>
                <a:srgbClr val="333F1A"/>
              </a:buClr>
              <a:buSzPts val="1800"/>
              <a:buNone/>
              <a:defRPr b="1" sz="1800"/>
            </a:lvl3pPr>
            <a:lvl4pPr indent="-228600" lvl="3" marL="1828800" algn="l">
              <a:spcBef>
                <a:spcPts val="320"/>
              </a:spcBef>
              <a:spcAft>
                <a:spcPts val="0"/>
              </a:spcAft>
              <a:buClr>
                <a:srgbClr val="333F1A"/>
              </a:buClr>
              <a:buSzPts val="1600"/>
              <a:buNone/>
              <a:defRPr b="1" sz="1600"/>
            </a:lvl4pPr>
            <a:lvl5pPr indent="-228600" lvl="4" marL="2286000" algn="l">
              <a:spcBef>
                <a:spcPts val="320"/>
              </a:spcBef>
              <a:spcAft>
                <a:spcPts val="0"/>
              </a:spcAft>
              <a:buClr>
                <a:srgbClr val="333F1A"/>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3" name="Google Shape;33;p22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rgbClr val="333F1A"/>
              </a:buClr>
              <a:buSzPts val="2400"/>
              <a:buChar char="•"/>
              <a:defRPr sz="2400"/>
            </a:lvl1pPr>
            <a:lvl2pPr indent="-355600" lvl="1" marL="914400" algn="l">
              <a:spcBef>
                <a:spcPts val="400"/>
              </a:spcBef>
              <a:spcAft>
                <a:spcPts val="0"/>
              </a:spcAft>
              <a:buClr>
                <a:srgbClr val="333F1A"/>
              </a:buClr>
              <a:buSzPts val="2000"/>
              <a:buChar char="–"/>
              <a:defRPr sz="2000"/>
            </a:lvl2pPr>
            <a:lvl3pPr indent="-342900" lvl="2" marL="1371600" algn="l">
              <a:spcBef>
                <a:spcPts val="360"/>
              </a:spcBef>
              <a:spcAft>
                <a:spcPts val="0"/>
              </a:spcAft>
              <a:buClr>
                <a:srgbClr val="333F1A"/>
              </a:buClr>
              <a:buSzPts val="1800"/>
              <a:buChar char="•"/>
              <a:defRPr sz="1800"/>
            </a:lvl3pPr>
            <a:lvl4pPr indent="-330200" lvl="3" marL="1828800" algn="l">
              <a:spcBef>
                <a:spcPts val="320"/>
              </a:spcBef>
              <a:spcAft>
                <a:spcPts val="0"/>
              </a:spcAft>
              <a:buClr>
                <a:srgbClr val="333F1A"/>
              </a:buClr>
              <a:buSzPts val="1600"/>
              <a:buChar char="–"/>
              <a:defRPr sz="1600"/>
            </a:lvl4pPr>
            <a:lvl5pPr indent="-330200" lvl="4" marL="2286000" algn="l">
              <a:spcBef>
                <a:spcPts val="320"/>
              </a:spcBef>
              <a:spcAft>
                <a:spcPts val="0"/>
              </a:spcAft>
              <a:buClr>
                <a:srgbClr val="333F1A"/>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2 Content, Top and Bottom">
  <p:cSld name="2_2 Content, Top and Bottom">
    <p:spTree>
      <p:nvGrpSpPr>
        <p:cNvPr id="34" name="Shape 34"/>
        <p:cNvGrpSpPr/>
        <p:nvPr/>
      </p:nvGrpSpPr>
      <p:grpSpPr>
        <a:xfrm>
          <a:off x="0" y="0"/>
          <a:ext cx="0" cy="0"/>
          <a:chOff x="0" y="0"/>
          <a:chExt cx="0" cy="0"/>
        </a:xfrm>
      </p:grpSpPr>
      <p:pic>
        <p:nvPicPr>
          <p:cNvPr descr="Overlay-ContentSlides.png" id="35" name="Google Shape;35;p221"/>
          <p:cNvPicPr preferRelativeResize="0"/>
          <p:nvPr/>
        </p:nvPicPr>
        <p:blipFill rotWithShape="1">
          <a:blip r:embed="rId2">
            <a:alphaModFix/>
          </a:blip>
          <a:srcRect b="0" l="0" r="0" t="0"/>
          <a:stretch/>
        </p:blipFill>
        <p:spPr>
          <a:xfrm>
            <a:off x="150813" y="187325"/>
            <a:ext cx="8828087" cy="6481763"/>
          </a:xfrm>
          <a:prstGeom prst="rect">
            <a:avLst/>
          </a:prstGeom>
          <a:noFill/>
          <a:ln>
            <a:noFill/>
          </a:ln>
        </p:spPr>
      </p:pic>
      <p:sp>
        <p:nvSpPr>
          <p:cNvPr id="36" name="Google Shape;36;p221"/>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7" name="Google Shape;37;p221"/>
          <p:cNvSpPr txBox="1"/>
          <p:nvPr>
            <p:ph idx="1" type="body"/>
          </p:nvPr>
        </p:nvSpPr>
        <p:spPr>
          <a:xfrm>
            <a:off x="779462" y="1828800"/>
            <a:ext cx="7585076" cy="3733799"/>
          </a:xfrm>
          <a:prstGeom prst="rect">
            <a:avLst/>
          </a:prstGeom>
          <a:noFill/>
          <a:ln>
            <a:noFill/>
          </a:ln>
        </p:spPr>
        <p:txBody>
          <a:bodyPr anchorCtr="0" anchor="t" bIns="45700" lIns="91425" spcFirstLastPara="1" rIns="91425" wrap="square" tIns="45700">
            <a:normAutofit/>
          </a:bodyPr>
          <a:lstStyle>
            <a:lvl1pPr indent="-355600" lvl="0" marL="457200" algn="l">
              <a:spcBef>
                <a:spcPts val="400"/>
              </a:spcBef>
              <a:spcAft>
                <a:spcPts val="0"/>
              </a:spcAft>
              <a:buClr>
                <a:srgbClr val="333F1A"/>
              </a:buClr>
              <a:buSzPts val="2000"/>
              <a:buChar char="•"/>
              <a:defRPr sz="2000"/>
            </a:lvl1pPr>
            <a:lvl2pPr indent="-342900" lvl="1" marL="914400" algn="l">
              <a:spcBef>
                <a:spcPts val="360"/>
              </a:spcBef>
              <a:spcAft>
                <a:spcPts val="0"/>
              </a:spcAft>
              <a:buClr>
                <a:srgbClr val="333F1A"/>
              </a:buClr>
              <a:buSzPts val="1800"/>
              <a:buChar char="–"/>
              <a:defRPr sz="1800"/>
            </a:lvl2pPr>
            <a:lvl3pPr indent="-342900" lvl="2" marL="1371600" algn="l">
              <a:spcBef>
                <a:spcPts val="360"/>
              </a:spcBef>
              <a:spcAft>
                <a:spcPts val="0"/>
              </a:spcAft>
              <a:buClr>
                <a:srgbClr val="333F1A"/>
              </a:buClr>
              <a:buSzPts val="1800"/>
              <a:buChar char="•"/>
              <a:defRPr sz="1800"/>
            </a:lvl3pPr>
            <a:lvl4pPr indent="-342900" lvl="3" marL="1828800" algn="l">
              <a:spcBef>
                <a:spcPts val="360"/>
              </a:spcBef>
              <a:spcAft>
                <a:spcPts val="0"/>
              </a:spcAft>
              <a:buClr>
                <a:srgbClr val="333F1A"/>
              </a:buClr>
              <a:buSzPts val="1800"/>
              <a:buChar char="–"/>
              <a:defRPr sz="1800"/>
            </a:lvl4pPr>
            <a:lvl5pPr indent="-342900" lvl="4" marL="2286000" algn="l">
              <a:spcBef>
                <a:spcPts val="360"/>
              </a:spcBef>
              <a:spcAft>
                <a:spcPts val="0"/>
              </a:spcAft>
              <a:buClr>
                <a:srgbClr val="333F1A"/>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8" name="Shape 3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Content, Top and Bottom">
  <p:cSld name="2 Content, Top and Bottom">
    <p:spTree>
      <p:nvGrpSpPr>
        <p:cNvPr id="39" name="Shape 39"/>
        <p:cNvGrpSpPr/>
        <p:nvPr/>
      </p:nvGrpSpPr>
      <p:grpSpPr>
        <a:xfrm>
          <a:off x="0" y="0"/>
          <a:ext cx="0" cy="0"/>
          <a:chOff x="0" y="0"/>
          <a:chExt cx="0" cy="0"/>
        </a:xfrm>
      </p:grpSpPr>
      <p:sp>
        <p:nvSpPr>
          <p:cNvPr id="40" name="Google Shape;40;p223"/>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1" name="Google Shape;41;p223"/>
          <p:cNvSpPr txBox="1"/>
          <p:nvPr>
            <p:ph idx="1" type="body"/>
          </p:nvPr>
        </p:nvSpPr>
        <p:spPr>
          <a:xfrm>
            <a:off x="779462" y="1828801"/>
            <a:ext cx="7585076" cy="2057400"/>
          </a:xfrm>
          <a:prstGeom prst="rect">
            <a:avLst/>
          </a:prstGeom>
          <a:noFill/>
          <a:ln>
            <a:noFill/>
          </a:ln>
        </p:spPr>
        <p:txBody>
          <a:bodyPr anchorCtr="0" anchor="t" bIns="45700" lIns="91425" spcFirstLastPara="1" rIns="91425" wrap="square" tIns="45700">
            <a:normAutofit/>
          </a:bodyPr>
          <a:lstStyle>
            <a:lvl1pPr indent="-355600" lvl="0" marL="457200" algn="l">
              <a:spcBef>
                <a:spcPts val="400"/>
              </a:spcBef>
              <a:spcAft>
                <a:spcPts val="0"/>
              </a:spcAft>
              <a:buClr>
                <a:srgbClr val="333F1A"/>
              </a:buClr>
              <a:buSzPts val="2000"/>
              <a:buChar char="•"/>
              <a:defRPr sz="2000"/>
            </a:lvl1pPr>
            <a:lvl2pPr indent="-342900" lvl="1" marL="914400" algn="l">
              <a:spcBef>
                <a:spcPts val="360"/>
              </a:spcBef>
              <a:spcAft>
                <a:spcPts val="0"/>
              </a:spcAft>
              <a:buClr>
                <a:srgbClr val="333F1A"/>
              </a:buClr>
              <a:buSzPts val="1800"/>
              <a:buChar char="–"/>
              <a:defRPr sz="1800"/>
            </a:lvl2pPr>
            <a:lvl3pPr indent="-342900" lvl="2" marL="1371600" algn="l">
              <a:spcBef>
                <a:spcPts val="360"/>
              </a:spcBef>
              <a:spcAft>
                <a:spcPts val="0"/>
              </a:spcAft>
              <a:buClr>
                <a:srgbClr val="333F1A"/>
              </a:buClr>
              <a:buSzPts val="1800"/>
              <a:buChar char="•"/>
              <a:defRPr sz="1800"/>
            </a:lvl3pPr>
            <a:lvl4pPr indent="-342900" lvl="3" marL="1828800" algn="l">
              <a:spcBef>
                <a:spcPts val="360"/>
              </a:spcBef>
              <a:spcAft>
                <a:spcPts val="0"/>
              </a:spcAft>
              <a:buClr>
                <a:srgbClr val="333F1A"/>
              </a:buClr>
              <a:buSzPts val="1800"/>
              <a:buChar char="–"/>
              <a:defRPr sz="1800"/>
            </a:lvl4pPr>
            <a:lvl5pPr indent="-342900" lvl="4" marL="2286000" algn="l">
              <a:spcBef>
                <a:spcPts val="360"/>
              </a:spcBef>
              <a:spcAft>
                <a:spcPts val="0"/>
              </a:spcAft>
              <a:buClr>
                <a:srgbClr val="333F1A"/>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2" name="Google Shape;42;p223"/>
          <p:cNvSpPr txBox="1"/>
          <p:nvPr>
            <p:ph idx="2" type="body"/>
          </p:nvPr>
        </p:nvSpPr>
        <p:spPr>
          <a:xfrm>
            <a:off x="779462" y="3991816"/>
            <a:ext cx="7585076" cy="2057400"/>
          </a:xfrm>
          <a:prstGeom prst="rect">
            <a:avLst/>
          </a:prstGeom>
          <a:noFill/>
          <a:ln>
            <a:noFill/>
          </a:ln>
        </p:spPr>
        <p:txBody>
          <a:bodyPr anchorCtr="0" anchor="t" bIns="45700" lIns="91425" spcFirstLastPara="1" rIns="91425" wrap="square" tIns="45700">
            <a:normAutofit/>
          </a:bodyPr>
          <a:lstStyle>
            <a:lvl1pPr indent="-355600" lvl="0" marL="457200" algn="l">
              <a:spcBef>
                <a:spcPts val="400"/>
              </a:spcBef>
              <a:spcAft>
                <a:spcPts val="0"/>
              </a:spcAft>
              <a:buClr>
                <a:srgbClr val="333F1A"/>
              </a:buClr>
              <a:buSzPts val="2000"/>
              <a:buChar char="•"/>
              <a:defRPr sz="2000"/>
            </a:lvl1pPr>
            <a:lvl2pPr indent="-342900" lvl="1" marL="914400" algn="l">
              <a:spcBef>
                <a:spcPts val="360"/>
              </a:spcBef>
              <a:spcAft>
                <a:spcPts val="0"/>
              </a:spcAft>
              <a:buClr>
                <a:srgbClr val="333F1A"/>
              </a:buClr>
              <a:buSzPts val="1800"/>
              <a:buChar char="–"/>
              <a:defRPr sz="1800"/>
            </a:lvl2pPr>
            <a:lvl3pPr indent="-342900" lvl="2" marL="1371600" algn="l">
              <a:spcBef>
                <a:spcPts val="360"/>
              </a:spcBef>
              <a:spcAft>
                <a:spcPts val="0"/>
              </a:spcAft>
              <a:buClr>
                <a:srgbClr val="333F1A"/>
              </a:buClr>
              <a:buSzPts val="1800"/>
              <a:buChar char="•"/>
              <a:defRPr sz="1800"/>
            </a:lvl3pPr>
            <a:lvl4pPr indent="-342900" lvl="3" marL="1828800" algn="l">
              <a:spcBef>
                <a:spcPts val="360"/>
              </a:spcBef>
              <a:spcAft>
                <a:spcPts val="0"/>
              </a:spcAft>
              <a:buClr>
                <a:srgbClr val="333F1A"/>
              </a:buClr>
              <a:buSzPts val="1800"/>
              <a:buChar char="–"/>
              <a:defRPr sz="1800"/>
            </a:lvl4pPr>
            <a:lvl5pPr indent="-342900" lvl="4" marL="2286000" algn="l">
              <a:spcBef>
                <a:spcPts val="360"/>
              </a:spcBef>
              <a:spcAft>
                <a:spcPts val="0"/>
              </a:spcAft>
              <a:buClr>
                <a:srgbClr val="333F1A"/>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chemeClr val="lt1"/>
            </a:gs>
            <a:gs pos="56000">
              <a:schemeClr val="lt1"/>
            </a:gs>
            <a:gs pos="99000">
              <a:srgbClr val="D6E3BC"/>
            </a:gs>
            <a:gs pos="100000">
              <a:srgbClr val="D6E3BC"/>
            </a:gs>
          </a:gsLst>
          <a:path path="circle">
            <a:fillToRect l="100%" t="100%"/>
          </a:path>
          <a:tileRect b="-100%" r="-100%"/>
        </a:gradFill>
      </p:bgPr>
    </p:bg>
    <p:spTree>
      <p:nvGrpSpPr>
        <p:cNvPr id="9" name="Shape 9"/>
        <p:cNvGrpSpPr/>
        <p:nvPr/>
      </p:nvGrpSpPr>
      <p:grpSpPr>
        <a:xfrm>
          <a:off x="0" y="0"/>
          <a:ext cx="0" cy="0"/>
          <a:chOff x="0" y="0"/>
          <a:chExt cx="0" cy="0"/>
        </a:xfrm>
      </p:grpSpPr>
      <p:sp>
        <p:nvSpPr>
          <p:cNvPr id="10" name="Google Shape;10;p214"/>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4400" u="none" cap="none" strike="noStrike">
                <a:solidFill>
                  <a:srgbClr val="333F1A"/>
                </a:solidFill>
                <a:latin typeface="Calibri"/>
                <a:ea typeface="Calibri"/>
                <a:cs typeface="Calibri"/>
                <a:sym typeface="Calibri"/>
              </a:defRPr>
            </a:lvl1pPr>
            <a:lvl2pPr lvl="1" marR="0" rtl="0" algn="ctr">
              <a:spcBef>
                <a:spcPts val="0"/>
              </a:spcBef>
              <a:spcAft>
                <a:spcPts val="0"/>
              </a:spcAft>
              <a:buSzPts val="1400"/>
              <a:buNone/>
              <a:defRPr b="1" i="0" sz="4400" u="none" cap="none" strike="noStrike">
                <a:solidFill>
                  <a:srgbClr val="333F1A"/>
                </a:solidFill>
                <a:latin typeface="Calibri"/>
                <a:ea typeface="Calibri"/>
                <a:cs typeface="Calibri"/>
                <a:sym typeface="Calibri"/>
              </a:defRPr>
            </a:lvl2pPr>
            <a:lvl3pPr lvl="2" marR="0" rtl="0" algn="ctr">
              <a:spcBef>
                <a:spcPts val="0"/>
              </a:spcBef>
              <a:spcAft>
                <a:spcPts val="0"/>
              </a:spcAft>
              <a:buSzPts val="1400"/>
              <a:buNone/>
              <a:defRPr b="1" i="0" sz="4400" u="none" cap="none" strike="noStrike">
                <a:solidFill>
                  <a:srgbClr val="333F1A"/>
                </a:solidFill>
                <a:latin typeface="Calibri"/>
                <a:ea typeface="Calibri"/>
                <a:cs typeface="Calibri"/>
                <a:sym typeface="Calibri"/>
              </a:defRPr>
            </a:lvl3pPr>
            <a:lvl4pPr lvl="3" marR="0" rtl="0" algn="ctr">
              <a:spcBef>
                <a:spcPts val="0"/>
              </a:spcBef>
              <a:spcAft>
                <a:spcPts val="0"/>
              </a:spcAft>
              <a:buSzPts val="1400"/>
              <a:buNone/>
              <a:defRPr b="1" i="0" sz="4400" u="none" cap="none" strike="noStrike">
                <a:solidFill>
                  <a:srgbClr val="333F1A"/>
                </a:solidFill>
                <a:latin typeface="Calibri"/>
                <a:ea typeface="Calibri"/>
                <a:cs typeface="Calibri"/>
                <a:sym typeface="Calibri"/>
              </a:defRPr>
            </a:lvl4pPr>
            <a:lvl5pPr lvl="4" marR="0" rtl="0" algn="ctr">
              <a:spcBef>
                <a:spcPts val="0"/>
              </a:spcBef>
              <a:spcAft>
                <a:spcPts val="0"/>
              </a:spcAft>
              <a:buSzPts val="1400"/>
              <a:buNone/>
              <a:defRPr b="1" i="0" sz="4400" u="none" cap="none" strike="noStrike">
                <a:solidFill>
                  <a:srgbClr val="333F1A"/>
                </a:solidFill>
                <a:latin typeface="Calibri"/>
                <a:ea typeface="Calibri"/>
                <a:cs typeface="Calibri"/>
                <a:sym typeface="Calibri"/>
              </a:defRPr>
            </a:lvl5pPr>
            <a:lvl6pPr lvl="5" marR="0" rtl="0" algn="ctr">
              <a:spcBef>
                <a:spcPts val="0"/>
              </a:spcBef>
              <a:spcAft>
                <a:spcPts val="0"/>
              </a:spcAft>
              <a:buSzPts val="1400"/>
              <a:buNone/>
              <a:defRPr b="1" i="0" sz="4400" u="none" cap="none" strike="noStrike">
                <a:solidFill>
                  <a:srgbClr val="333F1A"/>
                </a:solidFill>
                <a:latin typeface="Calibri"/>
                <a:ea typeface="Calibri"/>
                <a:cs typeface="Calibri"/>
                <a:sym typeface="Calibri"/>
              </a:defRPr>
            </a:lvl6pPr>
            <a:lvl7pPr lvl="6" marR="0" rtl="0" algn="ctr">
              <a:spcBef>
                <a:spcPts val="0"/>
              </a:spcBef>
              <a:spcAft>
                <a:spcPts val="0"/>
              </a:spcAft>
              <a:buSzPts val="1400"/>
              <a:buNone/>
              <a:defRPr b="1" i="0" sz="4400" u="none" cap="none" strike="noStrike">
                <a:solidFill>
                  <a:srgbClr val="333F1A"/>
                </a:solidFill>
                <a:latin typeface="Calibri"/>
                <a:ea typeface="Calibri"/>
                <a:cs typeface="Calibri"/>
                <a:sym typeface="Calibri"/>
              </a:defRPr>
            </a:lvl7pPr>
            <a:lvl8pPr lvl="7" marR="0" rtl="0" algn="ctr">
              <a:spcBef>
                <a:spcPts val="0"/>
              </a:spcBef>
              <a:spcAft>
                <a:spcPts val="0"/>
              </a:spcAft>
              <a:buSzPts val="1400"/>
              <a:buNone/>
              <a:defRPr b="1" i="0" sz="4400" u="none" cap="none" strike="noStrike">
                <a:solidFill>
                  <a:srgbClr val="333F1A"/>
                </a:solidFill>
                <a:latin typeface="Calibri"/>
                <a:ea typeface="Calibri"/>
                <a:cs typeface="Calibri"/>
                <a:sym typeface="Calibri"/>
              </a:defRPr>
            </a:lvl8pPr>
            <a:lvl9pPr lvl="8" marR="0" rtl="0" algn="ctr">
              <a:spcBef>
                <a:spcPts val="0"/>
              </a:spcBef>
              <a:spcAft>
                <a:spcPts val="0"/>
              </a:spcAft>
              <a:buSzPts val="1400"/>
              <a:buNone/>
              <a:defRPr b="1" i="0" sz="4400" u="none" cap="none" strike="noStrike">
                <a:solidFill>
                  <a:srgbClr val="333F1A"/>
                </a:solidFill>
                <a:latin typeface="Calibri"/>
                <a:ea typeface="Calibri"/>
                <a:cs typeface="Calibri"/>
                <a:sym typeface="Calibri"/>
              </a:defRPr>
            </a:lvl9pPr>
          </a:lstStyle>
          <a:p/>
        </p:txBody>
      </p:sp>
      <p:sp>
        <p:nvSpPr>
          <p:cNvPr id="11" name="Google Shape;11;p2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333F1A"/>
              </a:buClr>
              <a:buSzPts val="3200"/>
              <a:buFont typeface="Arial"/>
              <a:buChar char="•"/>
              <a:defRPr b="0" i="0" sz="3200" u="none" cap="none" strike="noStrike">
                <a:solidFill>
                  <a:srgbClr val="333F1A"/>
                </a:solidFill>
                <a:latin typeface="Calibri"/>
                <a:ea typeface="Calibri"/>
                <a:cs typeface="Calibri"/>
                <a:sym typeface="Calibri"/>
              </a:defRPr>
            </a:lvl1pPr>
            <a:lvl2pPr indent="-406400" lvl="1" marL="914400" marR="0" rtl="0" algn="l">
              <a:spcBef>
                <a:spcPts val="560"/>
              </a:spcBef>
              <a:spcAft>
                <a:spcPts val="0"/>
              </a:spcAft>
              <a:buClr>
                <a:srgbClr val="333F1A"/>
              </a:buClr>
              <a:buSzPts val="2800"/>
              <a:buFont typeface="Arial"/>
              <a:buChar char="–"/>
              <a:defRPr b="0" i="0" sz="2800" u="none" cap="none" strike="noStrike">
                <a:solidFill>
                  <a:srgbClr val="333F1A"/>
                </a:solidFill>
                <a:latin typeface="Calibri"/>
                <a:ea typeface="Calibri"/>
                <a:cs typeface="Calibri"/>
                <a:sym typeface="Calibri"/>
              </a:defRPr>
            </a:lvl2pPr>
            <a:lvl3pPr indent="-381000" lvl="2" marL="1371600" marR="0" rtl="0" algn="l">
              <a:spcBef>
                <a:spcPts val="480"/>
              </a:spcBef>
              <a:spcAft>
                <a:spcPts val="0"/>
              </a:spcAft>
              <a:buClr>
                <a:srgbClr val="333F1A"/>
              </a:buClr>
              <a:buSzPts val="2400"/>
              <a:buFont typeface="Arial"/>
              <a:buChar char="•"/>
              <a:defRPr b="0" i="0" sz="2400" u="none" cap="none" strike="noStrike">
                <a:solidFill>
                  <a:srgbClr val="333F1A"/>
                </a:solidFill>
                <a:latin typeface="Calibri"/>
                <a:ea typeface="Calibri"/>
                <a:cs typeface="Calibri"/>
                <a:sym typeface="Calibri"/>
              </a:defRPr>
            </a:lvl3pPr>
            <a:lvl4pPr indent="-355600" lvl="3" marL="1828800" marR="0" rtl="0" algn="l">
              <a:spcBef>
                <a:spcPts val="400"/>
              </a:spcBef>
              <a:spcAft>
                <a:spcPts val="0"/>
              </a:spcAft>
              <a:buClr>
                <a:srgbClr val="333F1A"/>
              </a:buClr>
              <a:buSzPts val="2000"/>
              <a:buFont typeface="Arial"/>
              <a:buChar char="–"/>
              <a:defRPr b="0" i="0" sz="2000" u="none" cap="none" strike="noStrike">
                <a:solidFill>
                  <a:srgbClr val="333F1A"/>
                </a:solidFill>
                <a:latin typeface="Calibri"/>
                <a:ea typeface="Calibri"/>
                <a:cs typeface="Calibri"/>
                <a:sym typeface="Calibri"/>
              </a:defRPr>
            </a:lvl4pPr>
            <a:lvl5pPr indent="-355600" lvl="4" marL="2286000" marR="0" rtl="0" algn="l">
              <a:spcBef>
                <a:spcPts val="400"/>
              </a:spcBef>
              <a:spcAft>
                <a:spcPts val="0"/>
              </a:spcAft>
              <a:buClr>
                <a:srgbClr val="333F1A"/>
              </a:buClr>
              <a:buSzPts val="2000"/>
              <a:buFont typeface="Arial"/>
              <a:buChar char="»"/>
              <a:defRPr b="0" i="0" sz="2000" u="none" cap="none" strike="noStrike">
                <a:solidFill>
                  <a:srgbClr val="333F1A"/>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214"/>
          <p:cNvSpPr txBox="1"/>
          <p:nvPr/>
        </p:nvSpPr>
        <p:spPr>
          <a:xfrm>
            <a:off x="609600" y="6477000"/>
            <a:ext cx="8229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Calibri"/>
              <a:buNone/>
            </a:pPr>
            <a:r>
              <a:rPr b="0" i="0" lang="en-US" sz="1200" u="none" cap="none" strike="noStrike">
                <a:solidFill>
                  <a:srgbClr val="898989"/>
                </a:solidFill>
                <a:latin typeface="Calibri"/>
                <a:ea typeface="Calibri"/>
                <a:cs typeface="Calibri"/>
                <a:sym typeface="Calibri"/>
              </a:rPr>
              <a:t>© 2010 9Lenses™, All Rights Reserved Worldwide.</a:t>
            </a:r>
            <a:endParaRPr/>
          </a:p>
          <a:p>
            <a:pPr indent="0" lvl="0" marL="0" marR="0" rtl="0" algn="ctr">
              <a:lnSpc>
                <a:spcPct val="100000"/>
              </a:lnSpc>
              <a:spcBef>
                <a:spcPts val="0"/>
              </a:spcBef>
              <a:spcAft>
                <a:spcPts val="0"/>
              </a:spcAft>
              <a:buClr>
                <a:srgbClr val="898989"/>
              </a:buClr>
              <a:buSzPts val="1200"/>
              <a:buFont typeface="Calibri"/>
              <a:buNone/>
            </a:pPr>
            <a:r>
              <a:rPr b="0" i="0" lang="en-US" sz="1200" u="none" cap="none" strike="noStrike">
                <a:solidFill>
                  <a:srgbClr val="898989"/>
                </a:solidFill>
                <a:latin typeface="Calibri"/>
                <a:ea typeface="Calibri"/>
                <a:cs typeface="Calibri"/>
                <a:sym typeface="Calibri"/>
              </a:rPr>
              <a:t>The 9Lenses™ Framework is Patent Pending, including but not limited to associated models, business processes, and software</a:t>
            </a:r>
            <a:endParaRPr b="0" i="0" sz="1600" u="none" cap="none" strike="noStrike">
              <a:solidFill>
                <a:srgbClr val="898989"/>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 Id="rId3" Type="http://schemas.openxmlformats.org/officeDocument/2006/relationships/image" Target="../media/image62.png"/><Relationship Id="rId4" Type="http://schemas.openxmlformats.org/officeDocument/2006/relationships/image" Target="../media/image63.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 Id="rId3" Type="http://schemas.openxmlformats.org/officeDocument/2006/relationships/image" Target="../media/image67.jpg"/><Relationship Id="rId4" Type="http://schemas.openxmlformats.org/officeDocument/2006/relationships/image" Target="../media/image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7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61.png"/><Relationship Id="rId4" Type="http://schemas.openxmlformats.org/officeDocument/2006/relationships/image" Target="../media/image55.png"/><Relationship Id="rId5" Type="http://schemas.openxmlformats.org/officeDocument/2006/relationships/image" Target="../media/image3.png"/><Relationship Id="rId6" Type="http://schemas.openxmlformats.org/officeDocument/2006/relationships/image" Target="../media/image64.png"/><Relationship Id="rId7" Type="http://schemas.openxmlformats.org/officeDocument/2006/relationships/image" Target="../media/image20.jpg"/><Relationship Id="rId8" Type="http://schemas.openxmlformats.org/officeDocument/2006/relationships/image" Target="../media/image7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 Id="rId3" Type="http://schemas.openxmlformats.org/officeDocument/2006/relationships/image" Target="../media/image55.pn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9.xml"/><Relationship Id="rId3" Type="http://schemas.openxmlformats.org/officeDocument/2006/relationships/image" Target="../media/image67.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90.png"/><Relationship Id="rId4" Type="http://schemas.openxmlformats.org/officeDocument/2006/relationships/image" Target="../media/image81.png"/><Relationship Id="rId5" Type="http://schemas.openxmlformats.org/officeDocument/2006/relationships/image" Target="../media/image83.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8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5.xml"/><Relationship Id="rId3" Type="http://schemas.openxmlformats.org/officeDocument/2006/relationships/image" Target="../media/image64.png"/><Relationship Id="rId4" Type="http://schemas.openxmlformats.org/officeDocument/2006/relationships/image" Target="../media/image20.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6.xml"/><Relationship Id="rId3" Type="http://schemas.openxmlformats.org/officeDocument/2006/relationships/image" Target="../media/image67.jpg"/><Relationship Id="rId4" Type="http://schemas.openxmlformats.org/officeDocument/2006/relationships/image" Target="../media/image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9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 Id="rId3" Type="http://schemas.openxmlformats.org/officeDocument/2006/relationships/image" Target="../media/image61.png"/><Relationship Id="rId4" Type="http://schemas.openxmlformats.org/officeDocument/2006/relationships/image" Target="../media/image7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2.xml"/><Relationship Id="rId3" Type="http://schemas.openxmlformats.org/officeDocument/2006/relationships/image" Target="../media/image67.jpg"/><Relationship Id="rId4" Type="http://schemas.openxmlformats.org/officeDocument/2006/relationships/image" Target="../media/image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8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58.png"/><Relationship Id="rId4" Type="http://schemas.openxmlformats.org/officeDocument/2006/relationships/image" Target="../media/image54.png"/><Relationship Id="rId5" Type="http://schemas.openxmlformats.org/officeDocument/2006/relationships/image" Target="../media/image14.png"/><Relationship Id="rId6" Type="http://schemas.openxmlformats.org/officeDocument/2006/relationships/image" Target="../media/image23.png"/><Relationship Id="rId7" Type="http://schemas.openxmlformats.org/officeDocument/2006/relationships/image" Target="../media/image24.jpg"/><Relationship Id="rId8" Type="http://schemas.openxmlformats.org/officeDocument/2006/relationships/image" Target="../media/image10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8.xml"/><Relationship Id="rId3" Type="http://schemas.openxmlformats.org/officeDocument/2006/relationships/image" Target="../media/image14.png"/><Relationship Id="rId4" Type="http://schemas.openxmlformats.org/officeDocument/2006/relationships/image" Target="../media/image2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9.xml"/><Relationship Id="rId3" Type="http://schemas.openxmlformats.org/officeDocument/2006/relationships/image" Target="../media/image67.jp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 Id="rId3" Type="http://schemas.openxmlformats.org/officeDocument/2006/relationships/image" Target="../media/image8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4.xml"/><Relationship Id="rId3" Type="http://schemas.openxmlformats.org/officeDocument/2006/relationships/image" Target="../media/image58.png"/><Relationship Id="rId4" Type="http://schemas.openxmlformats.org/officeDocument/2006/relationships/image" Target="../media/image24.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 Id="rId3" Type="http://schemas.openxmlformats.org/officeDocument/2006/relationships/image" Target="../media/image67.jpg"/><Relationship Id="rId4" Type="http://schemas.openxmlformats.org/officeDocument/2006/relationships/image" Target="../media/image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8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1.xml"/><Relationship Id="rId3" Type="http://schemas.openxmlformats.org/officeDocument/2006/relationships/image" Target="../media/image54.png"/><Relationship Id="rId4" Type="http://schemas.openxmlformats.org/officeDocument/2006/relationships/image" Target="../media/image10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 Id="rId3" Type="http://schemas.openxmlformats.org/officeDocument/2006/relationships/image" Target="../media/image67.jpg"/><Relationship Id="rId4" Type="http://schemas.openxmlformats.org/officeDocument/2006/relationships/image" Target="../media/image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 Id="rId3" Type="http://schemas.openxmlformats.org/officeDocument/2006/relationships/image" Target="../media/image8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 Id="rId3" Type="http://schemas.openxmlformats.org/officeDocument/2006/relationships/image" Target="../media/image89.jpg"/><Relationship Id="rId4" Type="http://schemas.openxmlformats.org/officeDocument/2006/relationships/image" Target="../media/image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9.xml"/><Relationship Id="rId3" Type="http://schemas.openxmlformats.org/officeDocument/2006/relationships/image" Target="../media/image67.jp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 Id="rId3" Type="http://schemas.openxmlformats.org/officeDocument/2006/relationships/image" Target="../media/image9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3.xml"/><Relationship Id="rId3" Type="http://schemas.openxmlformats.org/officeDocument/2006/relationships/image" Target="../media/image93.png"/><Relationship Id="rId4" Type="http://schemas.openxmlformats.org/officeDocument/2006/relationships/image" Target="../media/image9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20" Type="http://schemas.openxmlformats.org/officeDocument/2006/relationships/image" Target="../media/image8.jpg"/><Relationship Id="rId22" Type="http://schemas.openxmlformats.org/officeDocument/2006/relationships/image" Target="../media/image18.jpg"/><Relationship Id="rId21" Type="http://schemas.openxmlformats.org/officeDocument/2006/relationships/image" Target="../media/image26.png"/><Relationship Id="rId24" Type="http://schemas.openxmlformats.org/officeDocument/2006/relationships/image" Target="../media/image24.jpg"/><Relationship Id="rId23" Type="http://schemas.openxmlformats.org/officeDocument/2006/relationships/image" Target="../media/image20.jpg"/><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6.jpg"/><Relationship Id="rId9" Type="http://schemas.openxmlformats.org/officeDocument/2006/relationships/image" Target="../media/image5.gif"/><Relationship Id="rId26" Type="http://schemas.openxmlformats.org/officeDocument/2006/relationships/image" Target="../media/image31.gif"/><Relationship Id="rId25" Type="http://schemas.openxmlformats.org/officeDocument/2006/relationships/image" Target="../media/image21.png"/><Relationship Id="rId28" Type="http://schemas.openxmlformats.org/officeDocument/2006/relationships/image" Target="../media/image38.png"/><Relationship Id="rId27" Type="http://schemas.openxmlformats.org/officeDocument/2006/relationships/image" Target="../media/image22.gif"/><Relationship Id="rId5" Type="http://schemas.openxmlformats.org/officeDocument/2006/relationships/image" Target="../media/image17.jpg"/><Relationship Id="rId6" Type="http://schemas.openxmlformats.org/officeDocument/2006/relationships/image" Target="../media/image19.png"/><Relationship Id="rId29" Type="http://schemas.openxmlformats.org/officeDocument/2006/relationships/image" Target="../media/image29.png"/><Relationship Id="rId7" Type="http://schemas.openxmlformats.org/officeDocument/2006/relationships/image" Target="../media/image9.jpg"/><Relationship Id="rId8" Type="http://schemas.openxmlformats.org/officeDocument/2006/relationships/image" Target="../media/image13.jpg"/><Relationship Id="rId11" Type="http://schemas.openxmlformats.org/officeDocument/2006/relationships/image" Target="../media/image44.jpg"/><Relationship Id="rId10" Type="http://schemas.openxmlformats.org/officeDocument/2006/relationships/image" Target="../media/image10.png"/><Relationship Id="rId13" Type="http://schemas.openxmlformats.org/officeDocument/2006/relationships/image" Target="../media/image23.png"/><Relationship Id="rId12" Type="http://schemas.openxmlformats.org/officeDocument/2006/relationships/image" Target="../media/image3.png"/><Relationship Id="rId15" Type="http://schemas.openxmlformats.org/officeDocument/2006/relationships/image" Target="../media/image2.png"/><Relationship Id="rId14" Type="http://schemas.openxmlformats.org/officeDocument/2006/relationships/image" Target="../media/image12.png"/><Relationship Id="rId17" Type="http://schemas.openxmlformats.org/officeDocument/2006/relationships/image" Target="../media/image16.png"/><Relationship Id="rId16" Type="http://schemas.openxmlformats.org/officeDocument/2006/relationships/image" Target="../media/image7.jpg"/><Relationship Id="rId19" Type="http://schemas.openxmlformats.org/officeDocument/2006/relationships/image" Target="../media/image14.png"/><Relationship Id="rId18" Type="http://schemas.openxmlformats.org/officeDocument/2006/relationships/image" Target="../media/image4.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1.xml"/><Relationship Id="rId3" Type="http://schemas.openxmlformats.org/officeDocument/2006/relationships/image" Target="../media/image67.jpg"/><Relationship Id="rId4" Type="http://schemas.openxmlformats.org/officeDocument/2006/relationships/image" Target="../media/image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4.xml"/><Relationship Id="rId3" Type="http://schemas.openxmlformats.org/officeDocument/2006/relationships/image" Target="../media/image67.jpg"/><Relationship Id="rId4" Type="http://schemas.openxmlformats.org/officeDocument/2006/relationships/image" Target="../media/image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7.xml"/><Relationship Id="rId3" Type="http://schemas.openxmlformats.org/officeDocument/2006/relationships/image" Target="../media/image67.jpg"/><Relationship Id="rId4" Type="http://schemas.openxmlformats.org/officeDocument/2006/relationships/image" Target="../media/image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9.xml"/><Relationship Id="rId3" Type="http://schemas.openxmlformats.org/officeDocument/2006/relationships/image" Target="../media/image67.jp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1.xml"/><Relationship Id="rId3" Type="http://schemas.openxmlformats.org/officeDocument/2006/relationships/image" Target="../media/image67.jpg"/><Relationship Id="rId4" Type="http://schemas.openxmlformats.org/officeDocument/2006/relationships/image" Target="../media/image1.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hyperlink" Target="http://www.9lenses.com" TargetMode="External"/><Relationship Id="rId4" Type="http://schemas.openxmlformats.org/officeDocument/2006/relationships/image" Target="../media/image95.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9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94.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99.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9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10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7.gif"/><Relationship Id="rId4" Type="http://schemas.openxmlformats.org/officeDocument/2006/relationships/image" Target="../media/image28.jpg"/><Relationship Id="rId9" Type="http://schemas.openxmlformats.org/officeDocument/2006/relationships/image" Target="../media/image42.jpg"/><Relationship Id="rId5" Type="http://schemas.openxmlformats.org/officeDocument/2006/relationships/image" Target="../media/image30.jpg"/><Relationship Id="rId6" Type="http://schemas.openxmlformats.org/officeDocument/2006/relationships/image" Target="../media/image52.jpg"/><Relationship Id="rId7" Type="http://schemas.openxmlformats.org/officeDocument/2006/relationships/image" Target="../media/image48.jpg"/><Relationship Id="rId8" Type="http://schemas.openxmlformats.org/officeDocument/2006/relationships/image" Target="../media/image33.jpg"/><Relationship Id="rId11" Type="http://schemas.openxmlformats.org/officeDocument/2006/relationships/image" Target="../media/image35.jpg"/><Relationship Id="rId10" Type="http://schemas.openxmlformats.org/officeDocument/2006/relationships/image" Target="../media/image34.jpg"/><Relationship Id="rId13" Type="http://schemas.openxmlformats.org/officeDocument/2006/relationships/image" Target="../media/image37.jpg"/><Relationship Id="rId12" Type="http://schemas.openxmlformats.org/officeDocument/2006/relationships/image" Target="../media/image43.jpg"/><Relationship Id="rId15" Type="http://schemas.openxmlformats.org/officeDocument/2006/relationships/image" Target="../media/image39.gif"/><Relationship Id="rId14" Type="http://schemas.openxmlformats.org/officeDocument/2006/relationships/image" Target="../media/image36.jpg"/><Relationship Id="rId17" Type="http://schemas.openxmlformats.org/officeDocument/2006/relationships/image" Target="../media/image40.jpg"/><Relationship Id="rId16" Type="http://schemas.openxmlformats.org/officeDocument/2006/relationships/image" Target="../media/image41.png"/><Relationship Id="rId19" Type="http://schemas.openxmlformats.org/officeDocument/2006/relationships/image" Target="../media/image46.jpg"/><Relationship Id="rId18" Type="http://schemas.openxmlformats.org/officeDocument/2006/relationships/image" Target="../media/image4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0.png"/><Relationship Id="rId4" Type="http://schemas.openxmlformats.org/officeDocument/2006/relationships/image" Target="../media/image65.jpg"/><Relationship Id="rId5" Type="http://schemas.openxmlformats.org/officeDocument/2006/relationships/image" Target="../media/image45.jpg"/><Relationship Id="rId6"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57.png"/><Relationship Id="rId4" Type="http://schemas.openxmlformats.org/officeDocument/2006/relationships/image" Target="../media/image49.jpg"/><Relationship Id="rId5" Type="http://schemas.openxmlformats.org/officeDocument/2006/relationships/image" Target="../media/image5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png"/><Relationship Id="rId4" Type="http://schemas.openxmlformats.org/officeDocument/2006/relationships/chart" Target="../charts/chart1.xml"/><Relationship Id="rId5" Type="http://schemas.openxmlformats.org/officeDocument/2006/relationships/chart" Target="../charts/chart2.xml"/><Relationship Id="rId6" Type="http://schemas.openxmlformats.org/officeDocument/2006/relationships/chart" Target="../charts/chart3.xml"/><Relationship Id="rId7" Type="http://schemas.openxmlformats.org/officeDocument/2006/relationships/chart" Target="../charts/char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56.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5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71.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20" Type="http://schemas.openxmlformats.org/officeDocument/2006/relationships/image" Target="../media/image102.png"/><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3.png"/><Relationship Id="rId4" Type="http://schemas.openxmlformats.org/officeDocument/2006/relationships/image" Target="../media/image61.png"/><Relationship Id="rId9" Type="http://schemas.openxmlformats.org/officeDocument/2006/relationships/image" Target="../media/image17.jpg"/><Relationship Id="rId5" Type="http://schemas.openxmlformats.org/officeDocument/2006/relationships/image" Target="../media/image55.png"/><Relationship Id="rId6" Type="http://schemas.openxmlformats.org/officeDocument/2006/relationships/image" Target="../media/image60.png"/><Relationship Id="rId7" Type="http://schemas.openxmlformats.org/officeDocument/2006/relationships/image" Target="../media/image58.png"/><Relationship Id="rId8" Type="http://schemas.openxmlformats.org/officeDocument/2006/relationships/image" Target="../media/image54.png"/><Relationship Id="rId11" Type="http://schemas.openxmlformats.org/officeDocument/2006/relationships/image" Target="../media/image62.png"/><Relationship Id="rId10" Type="http://schemas.openxmlformats.org/officeDocument/2006/relationships/image" Target="../media/image4.jpg"/><Relationship Id="rId13" Type="http://schemas.openxmlformats.org/officeDocument/2006/relationships/image" Target="../media/image3.png"/><Relationship Id="rId12" Type="http://schemas.openxmlformats.org/officeDocument/2006/relationships/image" Target="../media/image63.jpg"/><Relationship Id="rId15" Type="http://schemas.openxmlformats.org/officeDocument/2006/relationships/image" Target="../media/image20.jpg"/><Relationship Id="rId14" Type="http://schemas.openxmlformats.org/officeDocument/2006/relationships/image" Target="../media/image64.png"/><Relationship Id="rId17" Type="http://schemas.openxmlformats.org/officeDocument/2006/relationships/image" Target="../media/image14.png"/><Relationship Id="rId16" Type="http://schemas.openxmlformats.org/officeDocument/2006/relationships/image" Target="../media/image73.png"/><Relationship Id="rId19" Type="http://schemas.openxmlformats.org/officeDocument/2006/relationships/image" Target="../media/image24.jpg"/><Relationship Id="rId18"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chart" Target="../charts/char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67.jpg"/><Relationship Id="rId4" Type="http://schemas.openxmlformats.org/officeDocument/2006/relationships/image" Target="../media/image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chart" Target="../charts/chart6.xml"/><Relationship Id="rId4" Type="http://schemas.openxmlformats.org/officeDocument/2006/relationships/image" Target="../media/image67.jpg"/><Relationship Id="rId5" Type="http://schemas.openxmlformats.org/officeDocument/2006/relationships/image" Target="../media/image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67.jpg"/><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53.png"/><Relationship Id="rId4" Type="http://schemas.openxmlformats.org/officeDocument/2006/relationships/image" Target="../media/image67.jpg"/><Relationship Id="rId5"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62.png"/><Relationship Id="rId4" Type="http://schemas.openxmlformats.org/officeDocument/2006/relationships/image" Target="../media/image53.png"/><Relationship Id="rId5" Type="http://schemas.openxmlformats.org/officeDocument/2006/relationships/image" Target="../media/image6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67.jpg"/><Relationship Id="rId4"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67.jpg"/><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chart" Target="../charts/chart7.xml"/><Relationship Id="rId4" Type="http://schemas.openxmlformats.org/officeDocument/2006/relationships/image" Target="../media/image67.jpg"/><Relationship Id="rId5"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6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7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67.jpg"/><Relationship Id="rId4" Type="http://schemas.openxmlformats.org/officeDocument/2006/relationships/image" Target="../media/image1.png"/><Relationship Id="rId5" Type="http://schemas.openxmlformats.org/officeDocument/2006/relationships/chart" Target="../charts/chart8.xml"/><Relationship Id="rId6"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62.png"/><Relationship Id="rId4" Type="http://schemas.openxmlformats.org/officeDocument/2006/relationships/image" Target="../media/image53.png"/><Relationship Id="rId5"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53.png"/><Relationship Id="rId4" Type="http://schemas.openxmlformats.org/officeDocument/2006/relationships/image" Target="../media/image60.png"/><Relationship Id="rId5" Type="http://schemas.openxmlformats.org/officeDocument/2006/relationships/image" Target="../media/image17.jpg"/><Relationship Id="rId6" Type="http://schemas.openxmlformats.org/officeDocument/2006/relationships/image" Target="../media/image4.jpg"/><Relationship Id="rId7" Type="http://schemas.openxmlformats.org/officeDocument/2006/relationships/image" Target="../media/image62.png"/><Relationship Id="rId8" Type="http://schemas.openxmlformats.org/officeDocument/2006/relationships/image" Target="../media/image63.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53.png"/><Relationship Id="rId4" Type="http://schemas.openxmlformats.org/officeDocument/2006/relationships/image" Target="../media/image17.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67.jpg"/><Relationship Id="rId4" Type="http://schemas.openxmlformats.org/officeDocument/2006/relationships/image" Target="../media/image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7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82.gif"/><Relationship Id="rId4" Type="http://schemas.openxmlformats.org/officeDocument/2006/relationships/image" Target="../media/image88.gif"/><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9.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60.pn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67.jpg"/><Relationship Id="rId4"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0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 Id="rId3" Type="http://schemas.openxmlformats.org/officeDocument/2006/relationships/image" Target="../media/image1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Agenda</a:t>
            </a:r>
            <a:endParaRPr/>
          </a:p>
        </p:txBody>
      </p:sp>
      <p:graphicFrame>
        <p:nvGraphicFramePr>
          <p:cNvPr id="62" name="Google Shape;62;p1"/>
          <p:cNvGraphicFramePr/>
          <p:nvPr/>
        </p:nvGraphicFramePr>
        <p:xfrm>
          <a:off x="457200" y="1041401"/>
          <a:ext cx="3000000" cy="3000000"/>
        </p:xfrm>
        <a:graphic>
          <a:graphicData uri="http://schemas.openxmlformats.org/drawingml/2006/table">
            <a:tbl>
              <a:tblPr bandRow="1" firstRow="1">
                <a:noFill/>
                <a:tableStyleId>{FBB656A8-B8EC-42C7-A02C-BD94231E0D51}</a:tableStyleId>
              </a:tblPr>
              <a:tblGrid>
                <a:gridCol w="2743200"/>
                <a:gridCol w="2743200"/>
                <a:gridCol w="2743200"/>
              </a:tblGrid>
              <a:tr h="340150">
                <a:tc>
                  <a:txBody>
                    <a:bodyPr/>
                    <a:lstStyle/>
                    <a:p>
                      <a:pPr indent="0" lvl="0" marL="0" marR="0" rtl="0" algn="l">
                        <a:spcBef>
                          <a:spcPts val="0"/>
                        </a:spcBef>
                        <a:spcAft>
                          <a:spcPts val="0"/>
                        </a:spcAft>
                        <a:buNone/>
                      </a:pPr>
                      <a:r>
                        <a:rPr b="0" lang="en-US" sz="1400" u="none" cap="none" strike="noStrike"/>
                        <a:t>Slides 1-30</a:t>
                      </a:r>
                      <a:endParaRPr/>
                    </a:p>
                  </a:txBody>
                  <a:tcPr marT="45725" marB="45725" marR="91450" marL="91450"/>
                </a:tc>
                <a:tc>
                  <a:txBody>
                    <a:bodyPr/>
                    <a:lstStyle/>
                    <a:p>
                      <a:pPr indent="0" lvl="0" marL="0" marR="0" rtl="0" algn="l">
                        <a:spcBef>
                          <a:spcPts val="0"/>
                        </a:spcBef>
                        <a:spcAft>
                          <a:spcPts val="0"/>
                        </a:spcAft>
                        <a:buNone/>
                      </a:pPr>
                      <a:r>
                        <a:rPr b="0" lang="en-US" sz="1400"/>
                        <a:t>30 Minutes</a:t>
                      </a:r>
                      <a:endParaRPr b="0" sz="1400"/>
                    </a:p>
                  </a:txBody>
                  <a:tcPr marT="45725" marB="45725" marR="91450" marL="91450"/>
                </a:tc>
                <a:tc>
                  <a:txBody>
                    <a:bodyPr/>
                    <a:lstStyle/>
                    <a:p>
                      <a:pPr indent="0" lvl="0" marL="0" marR="0" rtl="0" algn="l">
                        <a:spcBef>
                          <a:spcPts val="0"/>
                        </a:spcBef>
                        <a:spcAft>
                          <a:spcPts val="0"/>
                        </a:spcAft>
                        <a:buNone/>
                      </a:pPr>
                      <a:r>
                        <a:rPr b="0" lang="en-US" sz="1400"/>
                        <a:t>10:00</a:t>
                      </a:r>
                      <a:endParaRPr b="0" sz="1400"/>
                    </a:p>
                  </a:txBody>
                  <a:tcPr marT="45725" marB="45725" marR="91450" marL="91450"/>
                </a:tc>
              </a:tr>
              <a:tr h="302800">
                <a:tc>
                  <a:txBody>
                    <a:bodyPr/>
                    <a:lstStyle/>
                    <a:p>
                      <a:pPr indent="0" lvl="0" marL="0" marR="0" rtl="0" algn="l">
                        <a:lnSpc>
                          <a:spcPct val="100000"/>
                        </a:lnSpc>
                        <a:spcBef>
                          <a:spcPts val="0"/>
                        </a:spcBef>
                        <a:spcAft>
                          <a:spcPts val="0"/>
                        </a:spcAft>
                        <a:buClr>
                          <a:schemeClr val="dk1"/>
                        </a:buClr>
                        <a:buSzPts val="1400"/>
                        <a:buFont typeface="Calibri"/>
                        <a:buNone/>
                      </a:pPr>
                      <a:r>
                        <a:rPr lang="en-US" sz="1400"/>
                        <a:t>Slides 31-47</a:t>
                      </a:r>
                      <a:endParaRPr/>
                    </a:p>
                  </a:txBody>
                  <a:tcPr marT="45725" marB="45725" marR="91450" marL="91450"/>
                </a:tc>
                <a:tc>
                  <a:txBody>
                    <a:bodyPr/>
                    <a:lstStyle/>
                    <a:p>
                      <a:pPr indent="0" lvl="0" marL="0" marR="0" rtl="0" algn="l">
                        <a:spcBef>
                          <a:spcPts val="0"/>
                        </a:spcBef>
                        <a:spcAft>
                          <a:spcPts val="0"/>
                        </a:spcAft>
                        <a:buNone/>
                      </a:pPr>
                      <a:r>
                        <a:rPr lang="en-US" sz="1400"/>
                        <a:t>45 Minutes</a:t>
                      </a:r>
                      <a:endParaRPr sz="1400"/>
                    </a:p>
                  </a:txBody>
                  <a:tcPr marT="45725" marB="45725" marR="91450" marL="91450"/>
                </a:tc>
                <a:tc>
                  <a:txBody>
                    <a:bodyPr/>
                    <a:lstStyle/>
                    <a:p>
                      <a:pPr indent="0" lvl="0" marL="0" marR="0" rtl="0" algn="l">
                        <a:spcBef>
                          <a:spcPts val="0"/>
                        </a:spcBef>
                        <a:spcAft>
                          <a:spcPts val="0"/>
                        </a:spcAft>
                        <a:buNone/>
                      </a:pPr>
                      <a:r>
                        <a:rPr lang="en-US" sz="1400"/>
                        <a:t>10:30</a:t>
                      </a:r>
                      <a:endParaRPr sz="1400"/>
                    </a:p>
                  </a:txBody>
                  <a:tcPr marT="45725" marB="45725" marR="91450" marL="91450"/>
                </a:tc>
              </a:tr>
              <a:tr h="302800">
                <a:tc>
                  <a:txBody>
                    <a:bodyPr/>
                    <a:lstStyle/>
                    <a:p>
                      <a:pPr indent="0" lvl="0" marL="0" marR="0" rtl="0" algn="l">
                        <a:lnSpc>
                          <a:spcPct val="100000"/>
                        </a:lnSpc>
                        <a:spcBef>
                          <a:spcPts val="0"/>
                        </a:spcBef>
                        <a:spcAft>
                          <a:spcPts val="0"/>
                        </a:spcAft>
                        <a:buClr>
                          <a:schemeClr val="dk1"/>
                        </a:buClr>
                        <a:buSzPts val="1400"/>
                        <a:buFont typeface="Calibri"/>
                        <a:buNone/>
                      </a:pPr>
                      <a:r>
                        <a:rPr lang="en-US" sz="1400"/>
                        <a:t>Break</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rPr lang="en-US" sz="1400"/>
                        <a:t>11:15</a:t>
                      </a:r>
                      <a:endParaRPr sz="1400"/>
                    </a:p>
                  </a:txBody>
                  <a:tcPr marT="45725" marB="45725" marR="91450" marL="91450"/>
                </a:tc>
              </a:tr>
              <a:tr h="302800">
                <a:tc>
                  <a:txBody>
                    <a:bodyPr/>
                    <a:lstStyle/>
                    <a:p>
                      <a:pPr indent="0" lvl="0" marL="0" marR="0" rtl="0" algn="l">
                        <a:lnSpc>
                          <a:spcPct val="100000"/>
                        </a:lnSpc>
                        <a:spcBef>
                          <a:spcPts val="0"/>
                        </a:spcBef>
                        <a:spcAft>
                          <a:spcPts val="0"/>
                        </a:spcAft>
                        <a:buClr>
                          <a:schemeClr val="dk1"/>
                        </a:buClr>
                        <a:buSzPts val="1400"/>
                        <a:buFont typeface="Calibri"/>
                        <a:buNone/>
                      </a:pPr>
                      <a:r>
                        <a:rPr lang="en-US" sz="1400"/>
                        <a:t>Slides 48-62</a:t>
                      </a:r>
                      <a:endParaRPr/>
                    </a:p>
                  </a:txBody>
                  <a:tcPr marT="45725" marB="45725" marR="91450" marL="91450"/>
                </a:tc>
                <a:tc>
                  <a:txBody>
                    <a:bodyPr/>
                    <a:lstStyle/>
                    <a:p>
                      <a:pPr indent="0" lvl="0" marL="0" marR="0" rtl="0" algn="l">
                        <a:spcBef>
                          <a:spcPts val="0"/>
                        </a:spcBef>
                        <a:spcAft>
                          <a:spcPts val="0"/>
                        </a:spcAft>
                        <a:buNone/>
                      </a:pPr>
                      <a:r>
                        <a:rPr lang="en-US" sz="1400"/>
                        <a:t>30 Minutes</a:t>
                      </a:r>
                      <a:endParaRPr sz="1400"/>
                    </a:p>
                  </a:txBody>
                  <a:tcPr marT="45725" marB="45725" marR="91450" marL="91450"/>
                </a:tc>
                <a:tc>
                  <a:txBody>
                    <a:bodyPr/>
                    <a:lstStyle/>
                    <a:p>
                      <a:pPr indent="0" lvl="0" marL="0" marR="0" rtl="0" algn="l">
                        <a:spcBef>
                          <a:spcPts val="0"/>
                        </a:spcBef>
                        <a:spcAft>
                          <a:spcPts val="0"/>
                        </a:spcAft>
                        <a:buNone/>
                      </a:pPr>
                      <a:r>
                        <a:rPr lang="en-US" sz="1400"/>
                        <a:t>11:30</a:t>
                      </a:r>
                      <a:endParaRPr sz="1400"/>
                    </a:p>
                  </a:txBody>
                  <a:tcPr marT="45725" marB="45725" marR="91450" marL="91450"/>
                </a:tc>
              </a:tr>
              <a:tr h="302800">
                <a:tc>
                  <a:txBody>
                    <a:bodyPr/>
                    <a:lstStyle/>
                    <a:p>
                      <a:pPr indent="0" lvl="0" marL="0" marR="0" rtl="0" algn="l">
                        <a:lnSpc>
                          <a:spcPct val="100000"/>
                        </a:lnSpc>
                        <a:spcBef>
                          <a:spcPts val="0"/>
                        </a:spcBef>
                        <a:spcAft>
                          <a:spcPts val="0"/>
                        </a:spcAft>
                        <a:buClr>
                          <a:schemeClr val="dk1"/>
                        </a:buClr>
                        <a:buSzPts val="1400"/>
                        <a:buFont typeface="Calibri"/>
                        <a:buNone/>
                      </a:pPr>
                      <a:r>
                        <a:rPr lang="en-US" sz="1400"/>
                        <a:t>Slides 63-87</a:t>
                      </a:r>
                      <a:endParaRPr/>
                    </a:p>
                  </a:txBody>
                  <a:tcPr marT="45725" marB="45725" marR="91450" marL="91450"/>
                </a:tc>
                <a:tc>
                  <a:txBody>
                    <a:bodyPr/>
                    <a:lstStyle/>
                    <a:p>
                      <a:pPr indent="0" lvl="0" marL="0" marR="0" rtl="0" algn="l">
                        <a:spcBef>
                          <a:spcPts val="0"/>
                        </a:spcBef>
                        <a:spcAft>
                          <a:spcPts val="0"/>
                        </a:spcAft>
                        <a:buNone/>
                      </a:pPr>
                      <a:r>
                        <a:rPr lang="en-US" sz="1400"/>
                        <a:t>30 Minutes</a:t>
                      </a:r>
                      <a:endParaRPr sz="1400"/>
                    </a:p>
                  </a:txBody>
                  <a:tcPr marT="45725" marB="45725" marR="91450" marL="91450"/>
                </a:tc>
                <a:tc>
                  <a:txBody>
                    <a:bodyPr/>
                    <a:lstStyle/>
                    <a:p>
                      <a:pPr indent="0" lvl="0" marL="0" marR="0" rtl="0" algn="l">
                        <a:spcBef>
                          <a:spcPts val="0"/>
                        </a:spcBef>
                        <a:spcAft>
                          <a:spcPts val="0"/>
                        </a:spcAft>
                        <a:buNone/>
                      </a:pPr>
                      <a:r>
                        <a:rPr lang="en-US" sz="1400"/>
                        <a:t>12:00</a:t>
                      </a:r>
                      <a:endParaRPr sz="1400"/>
                    </a:p>
                  </a:txBody>
                  <a:tcPr marT="45725" marB="45725" marR="91450" marL="91450"/>
                </a:tc>
              </a:tr>
              <a:tr h="302800">
                <a:tc>
                  <a:txBody>
                    <a:bodyPr/>
                    <a:lstStyle/>
                    <a:p>
                      <a:pPr indent="0" lvl="0" marL="0" marR="0" rtl="0" algn="l">
                        <a:lnSpc>
                          <a:spcPct val="100000"/>
                        </a:lnSpc>
                        <a:spcBef>
                          <a:spcPts val="0"/>
                        </a:spcBef>
                        <a:spcAft>
                          <a:spcPts val="0"/>
                        </a:spcAft>
                        <a:buClr>
                          <a:schemeClr val="dk1"/>
                        </a:buClr>
                        <a:buSzPts val="1400"/>
                        <a:buFont typeface="Calibri"/>
                        <a:buNone/>
                      </a:pPr>
                      <a:r>
                        <a:rPr lang="en-US" sz="1400"/>
                        <a:t>Lunch</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400"/>
                        <a:buFont typeface="Calibri"/>
                        <a:buNone/>
                      </a:pPr>
                      <a:r>
                        <a:t/>
                      </a:r>
                      <a:endParaRPr sz="1400"/>
                    </a:p>
                  </a:txBody>
                  <a:tcPr marT="45725" marB="45725" marR="91450" marL="91450"/>
                </a:tc>
                <a:tc>
                  <a:txBody>
                    <a:bodyPr/>
                    <a:lstStyle/>
                    <a:p>
                      <a:pPr indent="0" lvl="0" marL="0" marR="0" rtl="0" algn="l">
                        <a:spcBef>
                          <a:spcPts val="0"/>
                        </a:spcBef>
                        <a:spcAft>
                          <a:spcPts val="0"/>
                        </a:spcAft>
                        <a:buNone/>
                      </a:pPr>
                      <a:r>
                        <a:rPr lang="en-US" sz="1400"/>
                        <a:t>12:30</a:t>
                      </a:r>
                      <a:endParaRPr/>
                    </a:p>
                  </a:txBody>
                  <a:tcPr marT="45725" marB="45725" marR="91450" marL="91450"/>
                </a:tc>
              </a:tr>
              <a:tr h="302800">
                <a:tc>
                  <a:txBody>
                    <a:bodyPr/>
                    <a:lstStyle/>
                    <a:p>
                      <a:pPr indent="0" lvl="0" marL="0" marR="0" rtl="0" algn="l">
                        <a:spcBef>
                          <a:spcPts val="0"/>
                        </a:spcBef>
                        <a:spcAft>
                          <a:spcPts val="0"/>
                        </a:spcAft>
                        <a:buNone/>
                      </a:pPr>
                      <a:r>
                        <a:rPr lang="en-US" sz="1400"/>
                        <a:t>Slides 1-16</a:t>
                      </a:r>
                      <a:endParaRPr/>
                    </a:p>
                  </a:txBody>
                  <a:tcPr marT="45725" marB="45725" marR="91450" marL="91450"/>
                </a:tc>
                <a:tc>
                  <a:txBody>
                    <a:bodyPr/>
                    <a:lstStyle/>
                    <a:p>
                      <a:pPr indent="0" lvl="0" marL="0" marR="0" rtl="0" algn="l">
                        <a:spcBef>
                          <a:spcPts val="0"/>
                        </a:spcBef>
                        <a:spcAft>
                          <a:spcPts val="0"/>
                        </a:spcAft>
                        <a:buNone/>
                      </a:pPr>
                      <a:r>
                        <a:rPr lang="en-US" sz="1400"/>
                        <a:t>15 Minutes</a:t>
                      </a:r>
                      <a:endParaRPr sz="1400"/>
                    </a:p>
                  </a:txBody>
                  <a:tcPr marT="45725" marB="45725" marR="91450" marL="91450"/>
                </a:tc>
                <a:tc>
                  <a:txBody>
                    <a:bodyPr/>
                    <a:lstStyle/>
                    <a:p>
                      <a:pPr indent="0" lvl="0" marL="0" marR="0" rtl="0" algn="l">
                        <a:spcBef>
                          <a:spcPts val="0"/>
                        </a:spcBef>
                        <a:spcAft>
                          <a:spcPts val="0"/>
                        </a:spcAft>
                        <a:buNone/>
                      </a:pPr>
                      <a:r>
                        <a:rPr lang="en-US" sz="1400"/>
                        <a:t>2:00</a:t>
                      </a:r>
                      <a:endParaRPr sz="1400"/>
                    </a:p>
                  </a:txBody>
                  <a:tcPr marT="45725" marB="45725" marR="91450" marL="91450"/>
                </a:tc>
              </a:tr>
              <a:tr h="302800">
                <a:tc>
                  <a:txBody>
                    <a:bodyPr/>
                    <a:lstStyle/>
                    <a:p>
                      <a:pPr indent="0" lvl="0" marL="0" marR="0" rtl="0" algn="l">
                        <a:lnSpc>
                          <a:spcPct val="100000"/>
                        </a:lnSpc>
                        <a:spcBef>
                          <a:spcPts val="0"/>
                        </a:spcBef>
                        <a:spcAft>
                          <a:spcPts val="0"/>
                        </a:spcAft>
                        <a:buClr>
                          <a:schemeClr val="dk1"/>
                        </a:buClr>
                        <a:buSzPts val="1400"/>
                        <a:buFont typeface="Calibri"/>
                        <a:buNone/>
                      </a:pPr>
                      <a:r>
                        <a:rPr lang="en-US" sz="1400"/>
                        <a:t>Slides 17-28</a:t>
                      </a:r>
                      <a:endParaRPr/>
                    </a:p>
                  </a:txBody>
                  <a:tcPr marT="45725" marB="45725" marR="91450" marL="91450"/>
                </a:tc>
                <a:tc>
                  <a:txBody>
                    <a:bodyPr/>
                    <a:lstStyle/>
                    <a:p>
                      <a:pPr indent="0" lvl="0" marL="0" marR="0" rtl="0" algn="l">
                        <a:spcBef>
                          <a:spcPts val="0"/>
                        </a:spcBef>
                        <a:spcAft>
                          <a:spcPts val="0"/>
                        </a:spcAft>
                        <a:buNone/>
                      </a:pPr>
                      <a:r>
                        <a:rPr lang="en-US" sz="1400"/>
                        <a:t>30 Minutes</a:t>
                      </a:r>
                      <a:endParaRPr sz="1400"/>
                    </a:p>
                  </a:txBody>
                  <a:tcPr marT="45725" marB="45725" marR="91450" marL="91450"/>
                </a:tc>
                <a:tc>
                  <a:txBody>
                    <a:bodyPr/>
                    <a:lstStyle/>
                    <a:p>
                      <a:pPr indent="0" lvl="0" marL="0" marR="0" rtl="0" algn="l">
                        <a:spcBef>
                          <a:spcPts val="0"/>
                        </a:spcBef>
                        <a:spcAft>
                          <a:spcPts val="0"/>
                        </a:spcAft>
                        <a:buNone/>
                      </a:pPr>
                      <a:r>
                        <a:rPr lang="en-US" sz="1400"/>
                        <a:t>2:15</a:t>
                      </a:r>
                      <a:endParaRPr sz="1400"/>
                    </a:p>
                  </a:txBody>
                  <a:tcPr marT="45725" marB="45725" marR="91450" marL="91450"/>
                </a:tc>
              </a:tr>
              <a:tr h="302800">
                <a:tc>
                  <a:txBody>
                    <a:bodyPr/>
                    <a:lstStyle/>
                    <a:p>
                      <a:pPr indent="0" lvl="0" marL="0" marR="0" rtl="0" algn="l">
                        <a:lnSpc>
                          <a:spcPct val="100000"/>
                        </a:lnSpc>
                        <a:spcBef>
                          <a:spcPts val="0"/>
                        </a:spcBef>
                        <a:spcAft>
                          <a:spcPts val="0"/>
                        </a:spcAft>
                        <a:buClr>
                          <a:schemeClr val="dk1"/>
                        </a:buClr>
                        <a:buSzPts val="1400"/>
                        <a:buFont typeface="Calibri"/>
                        <a:buNone/>
                      </a:pPr>
                      <a:r>
                        <a:rPr lang="en-US" sz="1400"/>
                        <a:t>Slide 30-38 – In Class Exercise</a:t>
                      </a:r>
                      <a:endParaRPr/>
                    </a:p>
                  </a:txBody>
                  <a:tcPr marT="45725" marB="45725" marR="91450" marL="91450"/>
                </a:tc>
                <a:tc>
                  <a:txBody>
                    <a:bodyPr/>
                    <a:lstStyle/>
                    <a:p>
                      <a:pPr indent="0" lvl="0" marL="0" marR="0" rtl="0" algn="l">
                        <a:spcBef>
                          <a:spcPts val="0"/>
                        </a:spcBef>
                        <a:spcAft>
                          <a:spcPts val="0"/>
                        </a:spcAft>
                        <a:buNone/>
                      </a:pPr>
                      <a:r>
                        <a:rPr lang="en-US" sz="1400"/>
                        <a:t>10 Minutes to explain</a:t>
                      </a:r>
                      <a:endParaRPr/>
                    </a:p>
                    <a:p>
                      <a:pPr indent="0" lvl="0" marL="0" marR="0" rtl="0" algn="l">
                        <a:spcBef>
                          <a:spcPts val="0"/>
                        </a:spcBef>
                        <a:spcAft>
                          <a:spcPts val="0"/>
                        </a:spcAft>
                        <a:buNone/>
                      </a:pPr>
                      <a:r>
                        <a:rPr lang="en-US" sz="1400"/>
                        <a:t>20 Minutes to test</a:t>
                      </a:r>
                      <a:r>
                        <a:rPr lang="en-US" sz="1400"/>
                        <a:t> and explain</a:t>
                      </a:r>
                      <a:endParaRPr/>
                    </a:p>
                    <a:p>
                      <a:pPr indent="0" lvl="0" marL="0" marR="0" rtl="0" algn="l">
                        <a:spcBef>
                          <a:spcPts val="0"/>
                        </a:spcBef>
                        <a:spcAft>
                          <a:spcPts val="0"/>
                        </a:spcAft>
                        <a:buNone/>
                      </a:pPr>
                      <a:r>
                        <a:rPr lang="en-US" sz="1400"/>
                        <a:t>Complete their drawing on the worksheet</a:t>
                      </a:r>
                      <a:endParaRPr sz="1400"/>
                    </a:p>
                  </a:txBody>
                  <a:tcPr marT="45725" marB="45725" marR="91450" marL="91450"/>
                </a:tc>
                <a:tc>
                  <a:txBody>
                    <a:bodyPr/>
                    <a:lstStyle/>
                    <a:p>
                      <a:pPr indent="0" lvl="0" marL="0" marR="0" rtl="0" algn="l">
                        <a:spcBef>
                          <a:spcPts val="0"/>
                        </a:spcBef>
                        <a:spcAft>
                          <a:spcPts val="0"/>
                        </a:spcAft>
                        <a:buNone/>
                      </a:pPr>
                      <a:r>
                        <a:rPr lang="en-US" sz="1400"/>
                        <a:t>2:45</a:t>
                      </a:r>
                      <a:endParaRPr/>
                    </a:p>
                  </a:txBody>
                  <a:tcPr marT="45725" marB="45725" marR="91450" marL="91450"/>
                </a:tc>
              </a:tr>
              <a:tr h="302800">
                <a:tc>
                  <a:txBody>
                    <a:bodyPr/>
                    <a:lstStyle/>
                    <a:p>
                      <a:pPr indent="0" lvl="0" marL="0" marR="0" rtl="0" algn="l">
                        <a:lnSpc>
                          <a:spcPct val="100000"/>
                        </a:lnSpc>
                        <a:spcBef>
                          <a:spcPts val="0"/>
                        </a:spcBef>
                        <a:spcAft>
                          <a:spcPts val="0"/>
                        </a:spcAft>
                        <a:buClr>
                          <a:schemeClr val="dk1"/>
                        </a:buClr>
                        <a:buSzPts val="1400"/>
                        <a:buFont typeface="Calibri"/>
                        <a:buNone/>
                      </a:pPr>
                      <a:r>
                        <a:rPr lang="en-US" sz="1400"/>
                        <a:t>Break</a:t>
                      </a:r>
                      <a:endParaRPr/>
                    </a:p>
                  </a:txBody>
                  <a:tcPr marT="45725" marB="45725" marR="91450" marL="91450"/>
                </a:tc>
                <a:tc>
                  <a:txBody>
                    <a:bodyPr/>
                    <a:lstStyle/>
                    <a:p>
                      <a:pPr indent="0" lvl="0" marL="0" marR="0" rtl="0" algn="l">
                        <a:spcBef>
                          <a:spcPts val="0"/>
                        </a:spcBef>
                        <a:spcAft>
                          <a:spcPts val="0"/>
                        </a:spcAft>
                        <a:buNone/>
                      </a:pPr>
                      <a:r>
                        <a:rPr lang="en-US" sz="1400"/>
                        <a:t>15 Minutes</a:t>
                      </a:r>
                      <a:endParaRPr sz="1400"/>
                    </a:p>
                  </a:txBody>
                  <a:tcPr marT="45725" marB="45725" marR="91450" marL="91450"/>
                </a:tc>
                <a:tc>
                  <a:txBody>
                    <a:bodyPr/>
                    <a:lstStyle/>
                    <a:p>
                      <a:pPr indent="0" lvl="0" marL="0" marR="0" rtl="0" algn="l">
                        <a:spcBef>
                          <a:spcPts val="0"/>
                        </a:spcBef>
                        <a:spcAft>
                          <a:spcPts val="0"/>
                        </a:spcAft>
                        <a:buNone/>
                      </a:pPr>
                      <a:r>
                        <a:rPr lang="en-US" sz="1400"/>
                        <a:t>3:15</a:t>
                      </a:r>
                      <a:endParaRPr sz="1400"/>
                    </a:p>
                  </a:txBody>
                  <a:tcPr marT="45725" marB="45725" marR="91450" marL="91450"/>
                </a:tc>
              </a:tr>
              <a:tr h="302800">
                <a:tc>
                  <a:txBody>
                    <a:bodyPr/>
                    <a:lstStyle/>
                    <a:p>
                      <a:pPr indent="0" lvl="0" marL="0" marR="0" rtl="0" algn="l">
                        <a:lnSpc>
                          <a:spcPct val="100000"/>
                        </a:lnSpc>
                        <a:spcBef>
                          <a:spcPts val="0"/>
                        </a:spcBef>
                        <a:spcAft>
                          <a:spcPts val="0"/>
                        </a:spcAft>
                        <a:buClr>
                          <a:schemeClr val="dk1"/>
                        </a:buClr>
                        <a:buSzPts val="1400"/>
                        <a:buFont typeface="Calibri"/>
                        <a:buNone/>
                      </a:pPr>
                      <a:r>
                        <a:rPr lang="en-US" sz="1400"/>
                        <a:t>Slide 39-49</a:t>
                      </a:r>
                      <a:endParaRPr/>
                    </a:p>
                  </a:txBody>
                  <a:tcPr marT="45725" marB="45725" marR="91450" marL="91450"/>
                </a:tc>
                <a:tc>
                  <a:txBody>
                    <a:bodyPr/>
                    <a:lstStyle/>
                    <a:p>
                      <a:pPr indent="0" lvl="0" marL="0" marR="0" rtl="0" algn="l">
                        <a:spcBef>
                          <a:spcPts val="0"/>
                        </a:spcBef>
                        <a:spcAft>
                          <a:spcPts val="0"/>
                        </a:spcAft>
                        <a:buNone/>
                      </a:pPr>
                      <a:r>
                        <a:rPr lang="en-US" sz="1400"/>
                        <a:t>30 Minutes</a:t>
                      </a:r>
                      <a:endParaRPr sz="1400"/>
                    </a:p>
                  </a:txBody>
                  <a:tcPr marT="45725" marB="45725" marR="91450" marL="91450"/>
                </a:tc>
                <a:tc>
                  <a:txBody>
                    <a:bodyPr/>
                    <a:lstStyle/>
                    <a:p>
                      <a:pPr indent="0" lvl="0" marL="0" marR="0" rtl="0" algn="l">
                        <a:spcBef>
                          <a:spcPts val="0"/>
                        </a:spcBef>
                        <a:spcAft>
                          <a:spcPts val="0"/>
                        </a:spcAft>
                        <a:buNone/>
                      </a:pPr>
                      <a:r>
                        <a:rPr lang="en-US" sz="1400"/>
                        <a:t>3:30</a:t>
                      </a:r>
                      <a:endParaRPr sz="1400"/>
                    </a:p>
                  </a:txBody>
                  <a:tcPr marT="45725" marB="45725" marR="91450" marL="91450"/>
                </a:tc>
              </a:tr>
              <a:tr h="302800">
                <a:tc>
                  <a:txBody>
                    <a:bodyPr/>
                    <a:lstStyle/>
                    <a:p>
                      <a:pPr indent="0" lvl="0" marL="0" marR="0" rtl="0" algn="l">
                        <a:lnSpc>
                          <a:spcPct val="100000"/>
                        </a:lnSpc>
                        <a:spcBef>
                          <a:spcPts val="0"/>
                        </a:spcBef>
                        <a:spcAft>
                          <a:spcPts val="0"/>
                        </a:spcAft>
                        <a:buClr>
                          <a:schemeClr val="dk1"/>
                        </a:buClr>
                        <a:buSzPts val="1400"/>
                        <a:buFont typeface="Calibri"/>
                        <a:buNone/>
                      </a:pPr>
                      <a:r>
                        <a:rPr lang="en-US" sz="1400"/>
                        <a:t>Slide 50</a:t>
                      </a:r>
                      <a:endParaRPr/>
                    </a:p>
                  </a:txBody>
                  <a:tcPr marT="45725" marB="45725" marR="91450" marL="91450"/>
                </a:tc>
                <a:tc>
                  <a:txBody>
                    <a:bodyPr/>
                    <a:lstStyle/>
                    <a:p>
                      <a:pPr indent="0" lvl="0" marL="0" marR="0" rtl="0" algn="l">
                        <a:spcBef>
                          <a:spcPts val="0"/>
                        </a:spcBef>
                        <a:spcAft>
                          <a:spcPts val="0"/>
                        </a:spcAft>
                        <a:buNone/>
                      </a:pPr>
                      <a:r>
                        <a:rPr lang="en-US" sz="1400"/>
                        <a:t>30 Minutes</a:t>
                      </a:r>
                      <a:r>
                        <a:rPr lang="en-US" sz="1400"/>
                        <a:t> </a:t>
                      </a:r>
                      <a:r>
                        <a:rPr lang="en-US" sz="1400"/>
                        <a:t>Share</a:t>
                      </a:r>
                      <a:r>
                        <a:rPr lang="en-US" sz="1400"/>
                        <a:t> and Discuss Drawings</a:t>
                      </a:r>
                      <a:endParaRPr sz="1400"/>
                    </a:p>
                  </a:txBody>
                  <a:tcPr marT="45725" marB="45725" marR="91450" marL="91450"/>
                </a:tc>
                <a:tc>
                  <a:txBody>
                    <a:bodyPr/>
                    <a:lstStyle/>
                    <a:p>
                      <a:pPr indent="0" lvl="0" marL="0" marR="0" rtl="0" algn="l">
                        <a:spcBef>
                          <a:spcPts val="0"/>
                        </a:spcBef>
                        <a:spcAft>
                          <a:spcPts val="0"/>
                        </a:spcAft>
                        <a:buNone/>
                      </a:pPr>
                      <a:r>
                        <a:rPr lang="en-US" sz="1400"/>
                        <a:t>4:00</a:t>
                      </a:r>
                      <a:endParaRPr/>
                    </a:p>
                  </a:txBody>
                  <a:tcPr marT="45725" marB="45725" marR="91450" marL="91450"/>
                </a:tc>
              </a:tr>
              <a:tr h="302800">
                <a:tc>
                  <a:txBody>
                    <a:bodyPr/>
                    <a:lstStyle/>
                    <a:p>
                      <a:pPr indent="0" lvl="0" marL="0" marR="0" rtl="0" algn="l">
                        <a:lnSpc>
                          <a:spcPct val="100000"/>
                        </a:lnSpc>
                        <a:spcBef>
                          <a:spcPts val="0"/>
                        </a:spcBef>
                        <a:spcAft>
                          <a:spcPts val="0"/>
                        </a:spcAft>
                        <a:buClr>
                          <a:schemeClr val="dk1"/>
                        </a:buClr>
                        <a:buSzPts val="1400"/>
                        <a:buFont typeface="Calibri"/>
                        <a:buNone/>
                      </a:pPr>
                      <a:r>
                        <a:rPr lang="en-US" sz="1400"/>
                        <a:t>Slide 78</a:t>
                      </a:r>
                      <a:endParaRPr/>
                    </a:p>
                  </a:txBody>
                  <a:tcPr marT="45725" marB="45725" marR="91450" marL="91450"/>
                </a:tc>
                <a:tc>
                  <a:txBody>
                    <a:bodyPr/>
                    <a:lstStyle/>
                    <a:p>
                      <a:pPr indent="0" lvl="0" marL="0" marR="0" rtl="0" algn="l">
                        <a:spcBef>
                          <a:spcPts val="0"/>
                        </a:spcBef>
                        <a:spcAft>
                          <a:spcPts val="0"/>
                        </a:spcAft>
                        <a:buNone/>
                      </a:pPr>
                      <a:r>
                        <a:rPr lang="en-US" sz="1400"/>
                        <a:t>30 Minutes to work on TVM and the four squares</a:t>
                      </a:r>
                      <a:endParaRPr sz="1400"/>
                    </a:p>
                  </a:txBody>
                  <a:tcPr marT="45725" marB="45725" marR="91450" marL="91450"/>
                </a:tc>
                <a:tc>
                  <a:txBody>
                    <a:bodyPr/>
                    <a:lstStyle/>
                    <a:p>
                      <a:pPr indent="0" lvl="0" marL="0" marR="0" rtl="0" algn="l">
                        <a:spcBef>
                          <a:spcPts val="0"/>
                        </a:spcBef>
                        <a:spcAft>
                          <a:spcPts val="0"/>
                        </a:spcAft>
                        <a:buNone/>
                      </a:pPr>
                      <a:r>
                        <a:rPr lang="en-US" sz="1400"/>
                        <a:t>4:30</a:t>
                      </a:r>
                      <a:endParaRPr sz="1400"/>
                    </a:p>
                  </a:txBody>
                  <a:tcPr marT="45725" marB="45725" marR="91450" marL="91450"/>
                </a:tc>
              </a:tr>
              <a:tr h="302800">
                <a:tc>
                  <a:txBody>
                    <a:bodyPr/>
                    <a:lstStyle/>
                    <a:p>
                      <a:pPr indent="0" lvl="0" marL="0" marR="0" rtl="0" algn="l">
                        <a:lnSpc>
                          <a:spcPct val="100000"/>
                        </a:lnSpc>
                        <a:spcBef>
                          <a:spcPts val="0"/>
                        </a:spcBef>
                        <a:spcAft>
                          <a:spcPts val="0"/>
                        </a:spcAft>
                        <a:buClr>
                          <a:schemeClr val="dk1"/>
                        </a:buClr>
                        <a:buSzPts val="1400"/>
                        <a:buFont typeface="Calibri"/>
                        <a:buNone/>
                      </a:pPr>
                      <a:r>
                        <a:rPr lang="en-US" sz="1400"/>
                        <a:t>Close Session and Questions</a:t>
                      </a:r>
                      <a:endParaRPr/>
                    </a:p>
                  </a:txBody>
                  <a:tcPr marT="45725" marB="45725" marR="91450" marL="91450"/>
                </a:tc>
                <a:tc>
                  <a:txBody>
                    <a:bodyPr/>
                    <a:lstStyle/>
                    <a:p>
                      <a:pPr indent="0" lvl="0" marL="0" marR="0" rtl="0" algn="l">
                        <a:spcBef>
                          <a:spcPts val="0"/>
                        </a:spcBef>
                        <a:spcAft>
                          <a:spcPts val="0"/>
                        </a:spcAft>
                        <a:buNone/>
                      </a:pPr>
                      <a:r>
                        <a:t/>
                      </a:r>
                      <a:endParaRPr sz="1400"/>
                    </a:p>
                  </a:txBody>
                  <a:tcPr marT="45725" marB="45725" marR="91450" marL="91450"/>
                </a:tc>
                <a:tc>
                  <a:txBody>
                    <a:bodyPr/>
                    <a:lstStyle/>
                    <a:p>
                      <a:pPr indent="0" lvl="0" marL="0" marR="0" rtl="0" algn="l">
                        <a:spcBef>
                          <a:spcPts val="0"/>
                        </a:spcBef>
                        <a:spcAft>
                          <a:spcPts val="0"/>
                        </a:spcAft>
                        <a:buNone/>
                      </a:pPr>
                      <a:r>
                        <a:rPr lang="en-US" sz="1400"/>
                        <a:t>5:00</a:t>
                      </a:r>
                      <a:endParaRPr sz="1400"/>
                    </a:p>
                  </a:txBody>
                  <a:tcPr marT="45725" marB="45725" marR="91450" marL="91450"/>
                </a:tc>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1"/>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sz="3959"/>
              <a:t>Devising INTELLIGENT &amp; MEASURABLE Strategy is Job FOUR!</a:t>
            </a:r>
            <a:endParaRPr sz="3959"/>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6" name="Shape 3616"/>
        <p:cNvGrpSpPr/>
        <p:nvPr/>
      </p:nvGrpSpPr>
      <p:grpSpPr>
        <a:xfrm>
          <a:off x="0" y="0"/>
          <a:ext cx="0" cy="0"/>
          <a:chOff x="0" y="0"/>
          <a:chExt cx="0" cy="0"/>
        </a:xfrm>
      </p:grpSpPr>
      <p:grpSp>
        <p:nvGrpSpPr>
          <p:cNvPr id="3617" name="Google Shape;3617;p101"/>
          <p:cNvGrpSpPr/>
          <p:nvPr/>
        </p:nvGrpSpPr>
        <p:grpSpPr>
          <a:xfrm>
            <a:off x="839788" y="1012825"/>
            <a:ext cx="4341812" cy="4995863"/>
            <a:chOff x="254457" y="1013232"/>
            <a:chExt cx="4342267" cy="4995685"/>
          </a:xfrm>
        </p:grpSpPr>
        <p:sp>
          <p:nvSpPr>
            <p:cNvPr id="3618" name="Google Shape;3618;p101"/>
            <p:cNvSpPr/>
            <p:nvPr/>
          </p:nvSpPr>
          <p:spPr>
            <a:xfrm>
              <a:off x="254457" y="1013232"/>
              <a:ext cx="4342267" cy="499568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9" name="Google Shape;3619;p101"/>
            <p:cNvGrpSpPr/>
            <p:nvPr/>
          </p:nvGrpSpPr>
          <p:grpSpPr>
            <a:xfrm>
              <a:off x="481493" y="1148165"/>
              <a:ext cx="2394201" cy="647677"/>
              <a:chOff x="1717484" y="2374710"/>
              <a:chExt cx="3040674" cy="822563"/>
            </a:xfrm>
          </p:grpSpPr>
          <p:grpSp>
            <p:nvGrpSpPr>
              <p:cNvPr id="3620" name="Google Shape;3620;p101"/>
              <p:cNvGrpSpPr/>
              <p:nvPr/>
            </p:nvGrpSpPr>
            <p:grpSpPr>
              <a:xfrm>
                <a:off x="1717484" y="2374710"/>
                <a:ext cx="3040674" cy="822563"/>
                <a:chOff x="1717484" y="2374710"/>
                <a:chExt cx="3040674" cy="822563"/>
              </a:xfrm>
            </p:grpSpPr>
            <p:sp>
              <p:nvSpPr>
                <p:cNvPr id="3621" name="Google Shape;3621;p101"/>
                <p:cNvSpPr/>
                <p:nvPr/>
              </p:nvSpPr>
              <p:spPr>
                <a:xfrm>
                  <a:off x="1723534" y="2374710"/>
                  <a:ext cx="3034624" cy="822563"/>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Financial</a:t>
                  </a:r>
                  <a:endParaRPr/>
                </a:p>
              </p:txBody>
            </p:sp>
            <p:sp>
              <p:nvSpPr>
                <p:cNvPr id="3622" name="Google Shape;3622;p101"/>
                <p:cNvSpPr/>
                <p:nvPr/>
              </p:nvSpPr>
              <p:spPr>
                <a:xfrm>
                  <a:off x="1717484" y="2374710"/>
                  <a:ext cx="822676" cy="822563"/>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3" name="Google Shape;3623;p101"/>
              <p:cNvGrpSpPr/>
              <p:nvPr/>
            </p:nvGrpSpPr>
            <p:grpSpPr>
              <a:xfrm>
                <a:off x="1835838" y="2530721"/>
                <a:ext cx="598064" cy="532324"/>
                <a:chOff x="1806206" y="2502148"/>
                <a:chExt cx="598064" cy="532324"/>
              </a:xfrm>
            </p:grpSpPr>
            <p:sp>
              <p:nvSpPr>
                <p:cNvPr id="3624" name="Google Shape;3624;p10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0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626" name="Google Shape;3626;p101"/>
          <p:cNvSpPr txBox="1"/>
          <p:nvPr>
            <p:ph idx="2" type="body"/>
          </p:nvPr>
        </p:nvSpPr>
        <p:spPr>
          <a:xfrm>
            <a:off x="839788" y="1989138"/>
            <a:ext cx="4244975" cy="2619375"/>
          </a:xfrm>
          <a:prstGeom prst="rect">
            <a:avLst/>
          </a:prstGeom>
          <a:noFill/>
          <a:ln>
            <a:noFill/>
          </a:ln>
        </p:spPr>
        <p:txBody>
          <a:bodyPr anchorCtr="0" anchor="t" bIns="45700" lIns="91425" spcFirstLastPara="1" rIns="91425" wrap="square" tIns="45700">
            <a:noAutofit/>
          </a:bodyPr>
          <a:lstStyle/>
          <a:p>
            <a:pPr indent="-182563" lvl="0" marL="182563" rtl="0" algn="l">
              <a:spcBef>
                <a:spcPts val="0"/>
              </a:spcBef>
              <a:spcAft>
                <a:spcPts val="0"/>
              </a:spcAft>
              <a:buClr>
                <a:srgbClr val="333F1A"/>
              </a:buClr>
              <a:buSzPts val="1200"/>
              <a:buChar char="•"/>
            </a:pPr>
            <a:r>
              <a:rPr lang="en-US" sz="1200">
                <a:latin typeface="Calibri"/>
                <a:ea typeface="Calibri"/>
                <a:cs typeface="Calibri"/>
                <a:sym typeface="Calibri"/>
              </a:rPr>
              <a:t>The past and future </a:t>
            </a:r>
            <a:r>
              <a:rPr lang="en-US" sz="1200">
                <a:solidFill>
                  <a:srgbClr val="77933C"/>
                </a:solidFill>
                <a:latin typeface="Calibri"/>
                <a:ea typeface="Calibri"/>
                <a:cs typeface="Calibri"/>
                <a:sym typeface="Calibri"/>
              </a:rPr>
              <a:t>financial performance </a:t>
            </a:r>
            <a:r>
              <a:rPr lang="en-US" sz="1200">
                <a:latin typeface="Calibri"/>
                <a:ea typeface="Calibri"/>
                <a:cs typeface="Calibri"/>
                <a:sym typeface="Calibri"/>
              </a:rPr>
              <a:t>of an entity is highly </a:t>
            </a:r>
            <a:r>
              <a:rPr lang="en-US" sz="1200">
                <a:solidFill>
                  <a:srgbClr val="77933C"/>
                </a:solidFill>
                <a:latin typeface="Calibri"/>
                <a:ea typeface="Calibri"/>
                <a:cs typeface="Calibri"/>
                <a:sym typeface="Calibri"/>
              </a:rPr>
              <a:t>predictive of what a company is </a:t>
            </a:r>
            <a:r>
              <a:rPr lang="en-US" sz="1200">
                <a:latin typeface="Calibri"/>
                <a:ea typeface="Calibri"/>
                <a:cs typeface="Calibri"/>
                <a:sym typeface="Calibri"/>
              </a:rPr>
              <a:t>and can become.</a:t>
            </a:r>
            <a:endParaRPr/>
          </a:p>
          <a:p>
            <a:pPr indent="-182563" lvl="0" marL="182563" rtl="0" algn="l">
              <a:spcBef>
                <a:spcPts val="400"/>
              </a:spcBef>
              <a:spcAft>
                <a:spcPts val="0"/>
              </a:spcAft>
              <a:buClr>
                <a:srgbClr val="333F1A"/>
              </a:buClr>
              <a:buSzPts val="1200"/>
              <a:buChar char="•"/>
            </a:pPr>
            <a:r>
              <a:rPr lang="en-US" sz="1200">
                <a:latin typeface="Calibri"/>
                <a:ea typeface="Calibri"/>
                <a:cs typeface="Calibri"/>
                <a:sym typeface="Calibri"/>
              </a:rPr>
              <a:t>The </a:t>
            </a:r>
            <a:r>
              <a:rPr lang="en-US" sz="1200">
                <a:solidFill>
                  <a:srgbClr val="77933C"/>
                </a:solidFill>
                <a:latin typeface="Calibri"/>
                <a:ea typeface="Calibri"/>
                <a:cs typeface="Calibri"/>
                <a:sym typeface="Calibri"/>
              </a:rPr>
              <a:t>capital consumed </a:t>
            </a:r>
            <a:r>
              <a:rPr lang="en-US" sz="1200">
                <a:latin typeface="Calibri"/>
                <a:ea typeface="Calibri"/>
                <a:cs typeface="Calibri"/>
                <a:sym typeface="Calibri"/>
              </a:rPr>
              <a:t>by the company coupled and the </a:t>
            </a:r>
            <a:r>
              <a:rPr lang="en-US" sz="1200">
                <a:solidFill>
                  <a:srgbClr val="77933C"/>
                </a:solidFill>
                <a:latin typeface="Calibri"/>
                <a:ea typeface="Calibri"/>
                <a:cs typeface="Calibri"/>
                <a:sym typeface="Calibri"/>
              </a:rPr>
              <a:t>structure </a:t>
            </a:r>
            <a:r>
              <a:rPr lang="en-US" sz="1200">
                <a:latin typeface="Calibri"/>
                <a:ea typeface="Calibri"/>
                <a:cs typeface="Calibri"/>
                <a:sym typeface="Calibri"/>
              </a:rPr>
              <a:t>by which it was taken </a:t>
            </a:r>
            <a:r>
              <a:rPr lang="en-US" sz="1200">
                <a:solidFill>
                  <a:srgbClr val="77933C"/>
                </a:solidFill>
                <a:latin typeface="Calibri"/>
                <a:ea typeface="Calibri"/>
                <a:cs typeface="Calibri"/>
                <a:sym typeface="Calibri"/>
              </a:rPr>
              <a:t>is very important </a:t>
            </a:r>
            <a:r>
              <a:rPr lang="en-US" sz="1200">
                <a:latin typeface="Calibri"/>
                <a:ea typeface="Calibri"/>
                <a:cs typeface="Calibri"/>
                <a:sym typeface="Calibri"/>
              </a:rPr>
              <a:t>to understand.</a:t>
            </a:r>
            <a:endParaRPr/>
          </a:p>
          <a:p>
            <a:pPr indent="-182563" lvl="0" marL="182563" rtl="0" algn="l">
              <a:spcBef>
                <a:spcPts val="400"/>
              </a:spcBef>
              <a:spcAft>
                <a:spcPts val="0"/>
              </a:spcAft>
              <a:buClr>
                <a:srgbClr val="333F1A"/>
              </a:buClr>
              <a:buSzPts val="1200"/>
              <a:buChar char="•"/>
            </a:pPr>
            <a:r>
              <a:rPr lang="en-US" sz="1200">
                <a:latin typeface="Calibri"/>
                <a:ea typeface="Calibri"/>
                <a:cs typeface="Calibri"/>
                <a:sym typeface="Calibri"/>
              </a:rPr>
              <a:t>The Financial Lens provides insights to </a:t>
            </a:r>
            <a:r>
              <a:rPr lang="en-US" sz="1200">
                <a:solidFill>
                  <a:srgbClr val="77933C"/>
                </a:solidFill>
                <a:latin typeface="Calibri"/>
                <a:ea typeface="Calibri"/>
                <a:cs typeface="Calibri"/>
                <a:sym typeface="Calibri"/>
              </a:rPr>
              <a:t>change the business model</a:t>
            </a:r>
            <a:r>
              <a:rPr lang="en-US" sz="1200">
                <a:latin typeface="Calibri"/>
                <a:ea typeface="Calibri"/>
                <a:cs typeface="Calibri"/>
                <a:sym typeface="Calibri"/>
              </a:rPr>
              <a:t>.</a:t>
            </a:r>
            <a:endParaRPr/>
          </a:p>
          <a:p>
            <a:pPr indent="-182563" lvl="0" marL="182563" rtl="0" algn="l">
              <a:spcBef>
                <a:spcPts val="400"/>
              </a:spcBef>
              <a:spcAft>
                <a:spcPts val="0"/>
              </a:spcAft>
              <a:buClr>
                <a:srgbClr val="333F1A"/>
              </a:buClr>
              <a:buSzPts val="1200"/>
              <a:buChar char="•"/>
            </a:pPr>
            <a:r>
              <a:rPr lang="en-US" sz="1200">
                <a:latin typeface="Calibri"/>
                <a:ea typeface="Calibri"/>
                <a:cs typeface="Calibri"/>
                <a:sym typeface="Calibri"/>
              </a:rPr>
              <a:t>The </a:t>
            </a:r>
            <a:r>
              <a:rPr lang="en-US" sz="1200">
                <a:solidFill>
                  <a:srgbClr val="77933C"/>
                </a:solidFill>
                <a:latin typeface="Calibri"/>
                <a:ea typeface="Calibri"/>
                <a:cs typeface="Calibri"/>
                <a:sym typeface="Calibri"/>
              </a:rPr>
              <a:t>Snapshot(9)™ </a:t>
            </a:r>
            <a:r>
              <a:rPr lang="en-US" sz="1200">
                <a:latin typeface="Calibri"/>
                <a:ea typeface="Calibri"/>
                <a:cs typeface="Calibri"/>
                <a:sym typeface="Calibri"/>
              </a:rPr>
              <a:t>assessment model:</a:t>
            </a:r>
            <a:endParaRPr/>
          </a:p>
        </p:txBody>
      </p:sp>
      <p:grpSp>
        <p:nvGrpSpPr>
          <p:cNvPr id="3627" name="Google Shape;3627;p101"/>
          <p:cNvGrpSpPr/>
          <p:nvPr/>
        </p:nvGrpSpPr>
        <p:grpSpPr>
          <a:xfrm>
            <a:off x="1927225" y="3468688"/>
            <a:ext cx="2151063" cy="2760662"/>
            <a:chOff x="2743200" y="3049691"/>
            <a:chExt cx="2743200" cy="3520440"/>
          </a:xfrm>
        </p:grpSpPr>
        <p:grpSp>
          <p:nvGrpSpPr>
            <p:cNvPr id="3628" name="Google Shape;3628;p101"/>
            <p:cNvGrpSpPr/>
            <p:nvPr/>
          </p:nvGrpSpPr>
          <p:grpSpPr>
            <a:xfrm>
              <a:off x="2743200" y="3428254"/>
              <a:ext cx="2743200" cy="2743070"/>
              <a:chOff x="2743200" y="3428254"/>
              <a:chExt cx="2743200" cy="2743070"/>
            </a:xfrm>
          </p:grpSpPr>
          <p:sp>
            <p:nvSpPr>
              <p:cNvPr id="3629" name="Google Shape;3629;p101"/>
              <p:cNvSpPr/>
              <p:nvPr/>
            </p:nvSpPr>
            <p:spPr>
              <a:xfrm>
                <a:off x="2743200" y="3428254"/>
                <a:ext cx="2743200" cy="2743070"/>
              </a:xfrm>
              <a:prstGeom prst="rect">
                <a:avLst/>
              </a:prstGeom>
              <a:solidFill>
                <a:srgbClr val="D6E3BC"/>
              </a:solidFill>
              <a:ln>
                <a:noFill/>
              </a:ln>
              <a:effectLst>
                <a:outerShdw blurRad="40000" rotWithShape="0" dir="3420000" dist="48387">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3630" name="Google Shape;3630;p101"/>
              <p:cNvSpPr/>
              <p:nvPr/>
            </p:nvSpPr>
            <p:spPr>
              <a:xfrm>
                <a:off x="2812033" y="3497084"/>
                <a:ext cx="2605534" cy="2605410"/>
              </a:xfrm>
              <a:prstGeom prst="rect">
                <a:avLst/>
              </a:prstGeom>
              <a:solidFill>
                <a:srgbClr val="7692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cxnSp>
            <p:nvCxnSpPr>
              <p:cNvPr id="3631" name="Google Shape;3631;p101"/>
              <p:cNvCxnSpPr/>
              <p:nvPr/>
            </p:nvCxnSpPr>
            <p:spPr>
              <a:xfrm flipH="1" rot="-5400000">
                <a:off x="2361644" y="4799788"/>
                <a:ext cx="2607434" cy="2024"/>
              </a:xfrm>
              <a:prstGeom prst="straightConnector1">
                <a:avLst/>
              </a:prstGeom>
              <a:noFill/>
              <a:ln cap="flat" cmpd="sng" w="57150">
                <a:solidFill>
                  <a:srgbClr val="D6E3BC"/>
                </a:solidFill>
                <a:prstDash val="solid"/>
                <a:round/>
                <a:headEnd len="sm" w="sm" type="none"/>
                <a:tailEnd len="sm" w="sm" type="none"/>
              </a:ln>
            </p:spPr>
          </p:cxnSp>
          <p:cxnSp>
            <p:nvCxnSpPr>
              <p:cNvPr id="3632" name="Google Shape;3632;p101"/>
              <p:cNvCxnSpPr/>
              <p:nvPr/>
            </p:nvCxnSpPr>
            <p:spPr>
              <a:xfrm flipH="1" rot="-5400000">
                <a:off x="3265583" y="4798777"/>
                <a:ext cx="2605410" cy="2024"/>
              </a:xfrm>
              <a:prstGeom prst="straightConnector1">
                <a:avLst/>
              </a:prstGeom>
              <a:noFill/>
              <a:ln cap="flat" cmpd="sng" w="57150">
                <a:solidFill>
                  <a:srgbClr val="D6E3BC"/>
                </a:solidFill>
                <a:prstDash val="solid"/>
                <a:round/>
                <a:headEnd len="sm" w="sm" type="none"/>
                <a:tailEnd len="sm" w="sm" type="none"/>
              </a:ln>
            </p:spPr>
          </p:cxnSp>
          <p:sp>
            <p:nvSpPr>
              <p:cNvPr id="3633" name="Google Shape;3633;p101"/>
              <p:cNvSpPr txBox="1"/>
              <p:nvPr/>
            </p:nvSpPr>
            <p:spPr>
              <a:xfrm>
                <a:off x="2844425" y="3578060"/>
                <a:ext cx="793605" cy="6660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1400">
                    <a:solidFill>
                      <a:schemeClr val="lt1"/>
                    </a:solidFill>
                    <a:latin typeface="Calibri"/>
                    <a:ea typeface="Calibri"/>
                    <a:cs typeface="Calibri"/>
                    <a:sym typeface="Calibri"/>
                  </a:rPr>
                  <a:t>Touch</a:t>
                </a:r>
                <a:endParaRPr/>
              </a:p>
            </p:txBody>
          </p:sp>
          <p:sp>
            <p:nvSpPr>
              <p:cNvPr id="3634" name="Google Shape;3634;p101"/>
              <p:cNvSpPr txBox="1"/>
              <p:nvPr/>
            </p:nvSpPr>
            <p:spPr>
              <a:xfrm>
                <a:off x="2844425" y="4478921"/>
                <a:ext cx="793605" cy="6660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1400">
                    <a:solidFill>
                      <a:schemeClr val="lt1"/>
                    </a:solidFill>
                    <a:latin typeface="Calibri"/>
                    <a:ea typeface="Calibri"/>
                    <a:cs typeface="Calibri"/>
                    <a:sym typeface="Calibri"/>
                  </a:rPr>
                  <a:t>Touch</a:t>
                </a:r>
                <a:endParaRPr/>
              </a:p>
            </p:txBody>
          </p:sp>
          <p:sp>
            <p:nvSpPr>
              <p:cNvPr id="3635" name="Google Shape;3635;p101"/>
              <p:cNvSpPr txBox="1"/>
              <p:nvPr/>
            </p:nvSpPr>
            <p:spPr>
              <a:xfrm>
                <a:off x="2844425" y="5379781"/>
                <a:ext cx="793605" cy="668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1400">
                    <a:solidFill>
                      <a:schemeClr val="lt1"/>
                    </a:solidFill>
                    <a:latin typeface="Calibri"/>
                    <a:ea typeface="Calibri"/>
                    <a:cs typeface="Calibri"/>
                    <a:sym typeface="Calibri"/>
                  </a:rPr>
                  <a:t>Touch</a:t>
                </a:r>
                <a:endParaRPr/>
              </a:p>
            </p:txBody>
          </p:sp>
          <p:sp>
            <p:nvSpPr>
              <p:cNvPr id="3636" name="Google Shape;3636;p101"/>
              <p:cNvSpPr txBox="1"/>
              <p:nvPr/>
            </p:nvSpPr>
            <p:spPr>
              <a:xfrm>
                <a:off x="3640055" y="3578060"/>
                <a:ext cx="963663" cy="6660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1400">
                    <a:solidFill>
                      <a:schemeClr val="lt1"/>
                    </a:solidFill>
                    <a:latin typeface="Calibri"/>
                    <a:ea typeface="Calibri"/>
                    <a:cs typeface="Calibri"/>
                    <a:sym typeface="Calibri"/>
                  </a:rPr>
                  <a:t>Volume</a:t>
                </a:r>
                <a:endParaRPr/>
              </a:p>
            </p:txBody>
          </p:sp>
          <p:sp>
            <p:nvSpPr>
              <p:cNvPr id="3637" name="Google Shape;3637;p101"/>
              <p:cNvSpPr txBox="1"/>
              <p:nvPr/>
            </p:nvSpPr>
            <p:spPr>
              <a:xfrm>
                <a:off x="3640055" y="4478921"/>
                <a:ext cx="963663" cy="6660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1400">
                    <a:solidFill>
                      <a:schemeClr val="lt1"/>
                    </a:solidFill>
                    <a:latin typeface="Calibri"/>
                    <a:ea typeface="Calibri"/>
                    <a:cs typeface="Calibri"/>
                    <a:sym typeface="Calibri"/>
                  </a:rPr>
                  <a:t>Volume</a:t>
                </a:r>
                <a:endParaRPr/>
              </a:p>
            </p:txBody>
          </p:sp>
          <p:sp>
            <p:nvSpPr>
              <p:cNvPr id="3638" name="Google Shape;3638;p101"/>
              <p:cNvSpPr txBox="1"/>
              <p:nvPr/>
            </p:nvSpPr>
            <p:spPr>
              <a:xfrm>
                <a:off x="3640055" y="5379781"/>
                <a:ext cx="963663" cy="668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1400">
                    <a:solidFill>
                      <a:schemeClr val="lt1"/>
                    </a:solidFill>
                    <a:latin typeface="Calibri"/>
                    <a:ea typeface="Calibri"/>
                    <a:cs typeface="Calibri"/>
                    <a:sym typeface="Calibri"/>
                  </a:rPr>
                  <a:t>Volume</a:t>
                </a:r>
                <a:endParaRPr/>
              </a:p>
            </p:txBody>
          </p:sp>
          <p:sp>
            <p:nvSpPr>
              <p:cNvPr id="3639" name="Google Shape;3639;p101"/>
              <p:cNvSpPr txBox="1"/>
              <p:nvPr/>
            </p:nvSpPr>
            <p:spPr>
              <a:xfrm>
                <a:off x="4545006" y="4478921"/>
                <a:ext cx="915075" cy="6660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1400">
                    <a:solidFill>
                      <a:schemeClr val="lt1"/>
                    </a:solidFill>
                    <a:latin typeface="Calibri"/>
                    <a:ea typeface="Calibri"/>
                    <a:cs typeface="Calibri"/>
                    <a:sym typeface="Calibri"/>
                  </a:rPr>
                  <a:t>Margin</a:t>
                </a:r>
                <a:endParaRPr/>
              </a:p>
            </p:txBody>
          </p:sp>
          <p:sp>
            <p:nvSpPr>
              <p:cNvPr id="3640" name="Google Shape;3640;p101"/>
              <p:cNvSpPr txBox="1"/>
              <p:nvPr/>
            </p:nvSpPr>
            <p:spPr>
              <a:xfrm>
                <a:off x="4545006" y="5379781"/>
                <a:ext cx="915075" cy="668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1400">
                    <a:solidFill>
                      <a:schemeClr val="lt1"/>
                    </a:solidFill>
                    <a:latin typeface="Calibri"/>
                    <a:ea typeface="Calibri"/>
                    <a:cs typeface="Calibri"/>
                    <a:sym typeface="Calibri"/>
                  </a:rPr>
                  <a:t>Margin</a:t>
                </a:r>
                <a:endParaRPr/>
              </a:p>
            </p:txBody>
          </p:sp>
          <p:sp>
            <p:nvSpPr>
              <p:cNvPr id="3641" name="Google Shape;3641;p101"/>
              <p:cNvSpPr txBox="1"/>
              <p:nvPr/>
            </p:nvSpPr>
            <p:spPr>
              <a:xfrm>
                <a:off x="4545006" y="3578060"/>
                <a:ext cx="915075" cy="6660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1400">
                    <a:solidFill>
                      <a:schemeClr val="lt1"/>
                    </a:solidFill>
                    <a:latin typeface="Calibri"/>
                    <a:ea typeface="Calibri"/>
                    <a:cs typeface="Calibri"/>
                    <a:sym typeface="Calibri"/>
                  </a:rPr>
                  <a:t>Margin</a:t>
                </a:r>
                <a:endParaRPr/>
              </a:p>
            </p:txBody>
          </p:sp>
        </p:grpSp>
        <p:cxnSp>
          <p:nvCxnSpPr>
            <p:cNvPr id="3642" name="Google Shape;3642;p101"/>
            <p:cNvCxnSpPr/>
            <p:nvPr/>
          </p:nvCxnSpPr>
          <p:spPr>
            <a:xfrm flipH="1" rot="-5400000">
              <a:off x="2810986" y="5266317"/>
              <a:ext cx="2606040" cy="1588"/>
            </a:xfrm>
            <a:prstGeom prst="straightConnector1">
              <a:avLst/>
            </a:prstGeom>
            <a:noFill/>
            <a:ln cap="flat" cmpd="sng" w="57150">
              <a:solidFill>
                <a:srgbClr val="D6E3BC"/>
              </a:solidFill>
              <a:prstDash val="solid"/>
              <a:round/>
              <a:headEnd len="sm" w="sm" type="none"/>
              <a:tailEnd len="sm" w="sm" type="none"/>
            </a:ln>
          </p:spPr>
        </p:cxnSp>
        <p:cxnSp>
          <p:nvCxnSpPr>
            <p:cNvPr id="3643" name="Google Shape;3643;p101"/>
            <p:cNvCxnSpPr/>
            <p:nvPr/>
          </p:nvCxnSpPr>
          <p:spPr>
            <a:xfrm flipH="1" rot="-5400000">
              <a:off x="2810986" y="4351917"/>
              <a:ext cx="2606040" cy="1588"/>
            </a:xfrm>
            <a:prstGeom prst="straightConnector1">
              <a:avLst/>
            </a:prstGeom>
            <a:noFill/>
            <a:ln cap="flat" cmpd="sng" w="57150">
              <a:solidFill>
                <a:srgbClr val="D6E3BC"/>
              </a:solidFill>
              <a:prstDash val="solid"/>
              <a:round/>
              <a:headEnd len="sm" w="sm" type="none"/>
              <a:tailEnd len="sm" w="sm" type="none"/>
            </a:ln>
          </p:spPr>
        </p:cxnSp>
      </p:grpSp>
      <p:sp>
        <p:nvSpPr>
          <p:cNvPr id="3644" name="Google Shape;3644;p101"/>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Financial Lens</a:t>
            </a:r>
            <a:endParaRPr i="1"/>
          </a:p>
        </p:txBody>
      </p:sp>
      <p:grpSp>
        <p:nvGrpSpPr>
          <p:cNvPr id="3645" name="Google Shape;3645;p101"/>
          <p:cNvGrpSpPr/>
          <p:nvPr/>
        </p:nvGrpSpPr>
        <p:grpSpPr>
          <a:xfrm>
            <a:off x="5721258" y="1008594"/>
            <a:ext cx="2454459" cy="2518300"/>
            <a:chOff x="287469" y="1128858"/>
            <a:chExt cx="3328976" cy="3415407"/>
          </a:xfrm>
        </p:grpSpPr>
        <p:grpSp>
          <p:nvGrpSpPr>
            <p:cNvPr id="3646" name="Google Shape;3646;p101"/>
            <p:cNvGrpSpPr/>
            <p:nvPr/>
          </p:nvGrpSpPr>
          <p:grpSpPr>
            <a:xfrm>
              <a:off x="721813" y="2103576"/>
              <a:ext cx="2513406" cy="1457324"/>
              <a:chOff x="2593869" y="4166761"/>
              <a:chExt cx="1244821" cy="721772"/>
            </a:xfrm>
          </p:grpSpPr>
          <p:grpSp>
            <p:nvGrpSpPr>
              <p:cNvPr id="3647" name="Google Shape;3647;p101"/>
              <p:cNvGrpSpPr/>
              <p:nvPr/>
            </p:nvGrpSpPr>
            <p:grpSpPr>
              <a:xfrm>
                <a:off x="3049822" y="4261159"/>
                <a:ext cx="732066" cy="198174"/>
                <a:chOff x="1717748" y="2375002"/>
                <a:chExt cx="3040063" cy="822960"/>
              </a:xfrm>
            </p:grpSpPr>
            <p:grpSp>
              <p:nvGrpSpPr>
                <p:cNvPr id="3648" name="Google Shape;3648;p101"/>
                <p:cNvGrpSpPr/>
                <p:nvPr/>
              </p:nvGrpSpPr>
              <p:grpSpPr>
                <a:xfrm>
                  <a:off x="1717748" y="2375002"/>
                  <a:ext cx="3040063" cy="822960"/>
                  <a:chOff x="1717748" y="2375002"/>
                  <a:chExt cx="3040063" cy="822960"/>
                </a:xfrm>
              </p:grpSpPr>
              <p:sp>
                <p:nvSpPr>
                  <p:cNvPr id="3649" name="Google Shape;3649;p10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People</a:t>
                    </a:r>
                    <a:endParaRPr b="1" sz="1300">
                      <a:solidFill>
                        <a:schemeClr val="lt1"/>
                      </a:solidFill>
                      <a:latin typeface="Calibri"/>
                      <a:ea typeface="Calibri"/>
                      <a:cs typeface="Calibri"/>
                      <a:sym typeface="Calibri"/>
                    </a:endParaRPr>
                  </a:p>
                </p:txBody>
              </p:sp>
              <p:sp>
                <p:nvSpPr>
                  <p:cNvPr id="3650" name="Google Shape;3650;p10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1" name="Google Shape;3651;p101"/>
                <p:cNvGrpSpPr/>
                <p:nvPr/>
              </p:nvGrpSpPr>
              <p:grpSpPr>
                <a:xfrm>
                  <a:off x="1835838" y="2530721"/>
                  <a:ext cx="598064" cy="532324"/>
                  <a:chOff x="1806206" y="2502148"/>
                  <a:chExt cx="598064" cy="532324"/>
                </a:xfrm>
              </p:grpSpPr>
              <p:sp>
                <p:nvSpPr>
                  <p:cNvPr id="3652" name="Google Shape;3652;p10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0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4" name="Google Shape;3654;p101"/>
              <p:cNvGrpSpPr/>
              <p:nvPr/>
            </p:nvGrpSpPr>
            <p:grpSpPr>
              <a:xfrm>
                <a:off x="2895037" y="4166761"/>
                <a:ext cx="732066" cy="198174"/>
                <a:chOff x="1717748" y="2375002"/>
                <a:chExt cx="3040063" cy="822960"/>
              </a:xfrm>
            </p:grpSpPr>
            <p:grpSp>
              <p:nvGrpSpPr>
                <p:cNvPr id="3655" name="Google Shape;3655;p101"/>
                <p:cNvGrpSpPr/>
                <p:nvPr/>
              </p:nvGrpSpPr>
              <p:grpSpPr>
                <a:xfrm>
                  <a:off x="1717748" y="2375002"/>
                  <a:ext cx="3040063" cy="822960"/>
                  <a:chOff x="1717748" y="2375002"/>
                  <a:chExt cx="3040063" cy="822960"/>
                </a:xfrm>
              </p:grpSpPr>
              <p:sp>
                <p:nvSpPr>
                  <p:cNvPr id="3656" name="Google Shape;3656;p10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Market</a:t>
                    </a:r>
                    <a:endParaRPr b="1" sz="1300">
                      <a:solidFill>
                        <a:schemeClr val="lt1"/>
                      </a:solidFill>
                      <a:latin typeface="Calibri"/>
                      <a:ea typeface="Calibri"/>
                      <a:cs typeface="Calibri"/>
                      <a:sym typeface="Calibri"/>
                    </a:endParaRPr>
                  </a:p>
                </p:txBody>
              </p:sp>
              <p:sp>
                <p:nvSpPr>
                  <p:cNvPr id="3657" name="Google Shape;3657;p10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8" name="Google Shape;3658;p101"/>
                <p:cNvGrpSpPr/>
                <p:nvPr/>
              </p:nvGrpSpPr>
              <p:grpSpPr>
                <a:xfrm>
                  <a:off x="1835838" y="2530721"/>
                  <a:ext cx="598064" cy="532324"/>
                  <a:chOff x="1806206" y="2502148"/>
                  <a:chExt cx="598064" cy="532324"/>
                </a:xfrm>
              </p:grpSpPr>
              <p:sp>
                <p:nvSpPr>
                  <p:cNvPr id="3659" name="Google Shape;3659;p10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0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1" name="Google Shape;3661;p101"/>
              <p:cNvGrpSpPr/>
              <p:nvPr/>
            </p:nvGrpSpPr>
            <p:grpSpPr>
              <a:xfrm>
                <a:off x="2711061" y="4193202"/>
                <a:ext cx="734524" cy="198174"/>
                <a:chOff x="1717748" y="2375002"/>
                <a:chExt cx="3135731" cy="822960"/>
              </a:xfrm>
            </p:grpSpPr>
            <p:grpSp>
              <p:nvGrpSpPr>
                <p:cNvPr id="3662" name="Google Shape;3662;p101"/>
                <p:cNvGrpSpPr/>
                <p:nvPr/>
              </p:nvGrpSpPr>
              <p:grpSpPr>
                <a:xfrm>
                  <a:off x="1717748" y="2375002"/>
                  <a:ext cx="3135731" cy="822960"/>
                  <a:chOff x="1717748" y="2375002"/>
                  <a:chExt cx="3135731" cy="822960"/>
                </a:xfrm>
              </p:grpSpPr>
              <p:sp>
                <p:nvSpPr>
                  <p:cNvPr id="3663" name="Google Shape;3663;p101"/>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3664" name="Google Shape;3664;p10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101"/>
                <p:cNvGrpSpPr/>
                <p:nvPr/>
              </p:nvGrpSpPr>
              <p:grpSpPr>
                <a:xfrm>
                  <a:off x="1835838" y="2530721"/>
                  <a:ext cx="598064" cy="532324"/>
                  <a:chOff x="1806206" y="2502148"/>
                  <a:chExt cx="598064" cy="532324"/>
                </a:xfrm>
              </p:grpSpPr>
              <p:sp>
                <p:nvSpPr>
                  <p:cNvPr id="3666" name="Google Shape;3666;p10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0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8" name="Google Shape;3668;p101"/>
              <p:cNvGrpSpPr/>
              <p:nvPr/>
            </p:nvGrpSpPr>
            <p:grpSpPr>
              <a:xfrm>
                <a:off x="2595021" y="4333340"/>
                <a:ext cx="735109" cy="198174"/>
                <a:chOff x="1717748" y="2375002"/>
                <a:chExt cx="3052699" cy="822960"/>
              </a:xfrm>
            </p:grpSpPr>
            <p:grpSp>
              <p:nvGrpSpPr>
                <p:cNvPr id="3669" name="Google Shape;3669;p101"/>
                <p:cNvGrpSpPr/>
                <p:nvPr/>
              </p:nvGrpSpPr>
              <p:grpSpPr>
                <a:xfrm>
                  <a:off x="1717748" y="2375002"/>
                  <a:ext cx="3052699" cy="822960"/>
                  <a:chOff x="1717748" y="2375002"/>
                  <a:chExt cx="3052699" cy="822960"/>
                </a:xfrm>
              </p:grpSpPr>
              <p:sp>
                <p:nvSpPr>
                  <p:cNvPr id="3670" name="Google Shape;3670;p101"/>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Governance</a:t>
                    </a:r>
                    <a:endParaRPr b="1" sz="1300">
                      <a:solidFill>
                        <a:schemeClr val="lt1"/>
                      </a:solidFill>
                      <a:latin typeface="Calibri"/>
                      <a:ea typeface="Calibri"/>
                      <a:cs typeface="Calibri"/>
                      <a:sym typeface="Calibri"/>
                    </a:endParaRPr>
                  </a:p>
                </p:txBody>
              </p:sp>
              <p:sp>
                <p:nvSpPr>
                  <p:cNvPr id="3671" name="Google Shape;3671;p10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2" name="Google Shape;3672;p101"/>
                <p:cNvGrpSpPr/>
                <p:nvPr/>
              </p:nvGrpSpPr>
              <p:grpSpPr>
                <a:xfrm>
                  <a:off x="1835838" y="2530721"/>
                  <a:ext cx="598064" cy="532324"/>
                  <a:chOff x="1806206" y="2502148"/>
                  <a:chExt cx="598064" cy="532324"/>
                </a:xfrm>
              </p:grpSpPr>
              <p:sp>
                <p:nvSpPr>
                  <p:cNvPr id="3673" name="Google Shape;3673;p10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0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75" name="Google Shape;3675;p101"/>
              <p:cNvGrpSpPr/>
              <p:nvPr/>
            </p:nvGrpSpPr>
            <p:grpSpPr>
              <a:xfrm>
                <a:off x="2593869" y="4521548"/>
                <a:ext cx="732066" cy="198174"/>
                <a:chOff x="1717748" y="2375002"/>
                <a:chExt cx="3040063" cy="822960"/>
              </a:xfrm>
            </p:grpSpPr>
            <p:grpSp>
              <p:nvGrpSpPr>
                <p:cNvPr id="3676" name="Google Shape;3676;p101"/>
                <p:cNvGrpSpPr/>
                <p:nvPr/>
              </p:nvGrpSpPr>
              <p:grpSpPr>
                <a:xfrm>
                  <a:off x="1717748" y="2375002"/>
                  <a:ext cx="3040063" cy="822960"/>
                  <a:chOff x="1717748" y="2375002"/>
                  <a:chExt cx="3040063" cy="822960"/>
                </a:xfrm>
              </p:grpSpPr>
              <p:sp>
                <p:nvSpPr>
                  <p:cNvPr id="3677" name="Google Shape;3677;p10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Expectation</a:t>
                    </a:r>
                    <a:endParaRPr b="1" sz="1300">
                      <a:solidFill>
                        <a:schemeClr val="lt1"/>
                      </a:solidFill>
                      <a:latin typeface="Calibri"/>
                      <a:ea typeface="Calibri"/>
                      <a:cs typeface="Calibri"/>
                      <a:sym typeface="Calibri"/>
                    </a:endParaRPr>
                  </a:p>
                </p:txBody>
              </p:sp>
              <p:sp>
                <p:nvSpPr>
                  <p:cNvPr id="3678" name="Google Shape;3678;p10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9" name="Google Shape;3679;p101"/>
                <p:cNvGrpSpPr/>
                <p:nvPr/>
              </p:nvGrpSpPr>
              <p:grpSpPr>
                <a:xfrm>
                  <a:off x="1835838" y="2530721"/>
                  <a:ext cx="598064" cy="532324"/>
                  <a:chOff x="1806206" y="2502148"/>
                  <a:chExt cx="598064" cy="532324"/>
                </a:xfrm>
              </p:grpSpPr>
              <p:sp>
                <p:nvSpPr>
                  <p:cNvPr id="3680" name="Google Shape;3680;p10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0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2" name="Google Shape;3682;p101"/>
              <p:cNvGrpSpPr/>
              <p:nvPr/>
            </p:nvGrpSpPr>
            <p:grpSpPr>
              <a:xfrm>
                <a:off x="2714462" y="4656532"/>
                <a:ext cx="732066" cy="198174"/>
                <a:chOff x="1717748" y="2375002"/>
                <a:chExt cx="3040063" cy="822960"/>
              </a:xfrm>
            </p:grpSpPr>
            <p:grpSp>
              <p:nvGrpSpPr>
                <p:cNvPr id="3683" name="Google Shape;3683;p101"/>
                <p:cNvGrpSpPr/>
                <p:nvPr/>
              </p:nvGrpSpPr>
              <p:grpSpPr>
                <a:xfrm>
                  <a:off x="1717748" y="2375002"/>
                  <a:ext cx="3040063" cy="822960"/>
                  <a:chOff x="1717748" y="2375002"/>
                  <a:chExt cx="3040063" cy="822960"/>
                </a:xfrm>
              </p:grpSpPr>
              <p:sp>
                <p:nvSpPr>
                  <p:cNvPr id="3684" name="Google Shape;3684;p10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Execution</a:t>
                    </a:r>
                    <a:endParaRPr b="1" sz="1300">
                      <a:solidFill>
                        <a:schemeClr val="lt1"/>
                      </a:solidFill>
                      <a:latin typeface="Calibri"/>
                      <a:ea typeface="Calibri"/>
                      <a:cs typeface="Calibri"/>
                      <a:sym typeface="Calibri"/>
                    </a:endParaRPr>
                  </a:p>
                </p:txBody>
              </p:sp>
              <p:sp>
                <p:nvSpPr>
                  <p:cNvPr id="3685" name="Google Shape;3685;p10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101"/>
                <p:cNvGrpSpPr/>
                <p:nvPr/>
              </p:nvGrpSpPr>
              <p:grpSpPr>
                <a:xfrm>
                  <a:off x="1835838" y="2530721"/>
                  <a:ext cx="598064" cy="532324"/>
                  <a:chOff x="1806206" y="2502148"/>
                  <a:chExt cx="598064" cy="532324"/>
                </a:xfrm>
              </p:grpSpPr>
              <p:sp>
                <p:nvSpPr>
                  <p:cNvPr id="3687" name="Google Shape;3687;p10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0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9" name="Google Shape;3689;p101"/>
              <p:cNvGrpSpPr/>
              <p:nvPr/>
            </p:nvGrpSpPr>
            <p:grpSpPr>
              <a:xfrm>
                <a:off x="2891872" y="4690359"/>
                <a:ext cx="732066" cy="198174"/>
                <a:chOff x="1717748" y="2375002"/>
                <a:chExt cx="3040063" cy="822960"/>
              </a:xfrm>
            </p:grpSpPr>
            <p:grpSp>
              <p:nvGrpSpPr>
                <p:cNvPr id="3690" name="Google Shape;3690;p101"/>
                <p:cNvGrpSpPr/>
                <p:nvPr/>
              </p:nvGrpSpPr>
              <p:grpSpPr>
                <a:xfrm>
                  <a:off x="1717748" y="2375002"/>
                  <a:ext cx="3040063" cy="822960"/>
                  <a:chOff x="1717748" y="2375002"/>
                  <a:chExt cx="3040063" cy="822960"/>
                </a:xfrm>
              </p:grpSpPr>
              <p:sp>
                <p:nvSpPr>
                  <p:cNvPr id="3691" name="Google Shape;3691;p10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Operations</a:t>
                    </a:r>
                    <a:endParaRPr b="1" sz="1300">
                      <a:solidFill>
                        <a:schemeClr val="lt1"/>
                      </a:solidFill>
                      <a:latin typeface="Calibri"/>
                      <a:ea typeface="Calibri"/>
                      <a:cs typeface="Calibri"/>
                      <a:sym typeface="Calibri"/>
                    </a:endParaRPr>
                  </a:p>
                </p:txBody>
              </p:sp>
              <p:sp>
                <p:nvSpPr>
                  <p:cNvPr id="3692" name="Google Shape;3692;p10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3" name="Google Shape;3693;p101"/>
                <p:cNvGrpSpPr/>
                <p:nvPr/>
              </p:nvGrpSpPr>
              <p:grpSpPr>
                <a:xfrm>
                  <a:off x="1835838" y="2530721"/>
                  <a:ext cx="598064" cy="532324"/>
                  <a:chOff x="1806206" y="2502148"/>
                  <a:chExt cx="598064" cy="532324"/>
                </a:xfrm>
              </p:grpSpPr>
              <p:sp>
                <p:nvSpPr>
                  <p:cNvPr id="3694" name="Google Shape;3694;p10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0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96" name="Google Shape;3696;p101"/>
              <p:cNvGrpSpPr/>
              <p:nvPr/>
            </p:nvGrpSpPr>
            <p:grpSpPr>
              <a:xfrm>
                <a:off x="3056140" y="4602572"/>
                <a:ext cx="732066" cy="198174"/>
                <a:chOff x="1717748" y="2375002"/>
                <a:chExt cx="3040063" cy="822960"/>
              </a:xfrm>
            </p:grpSpPr>
            <p:grpSp>
              <p:nvGrpSpPr>
                <p:cNvPr id="3697" name="Google Shape;3697;p101"/>
                <p:cNvGrpSpPr/>
                <p:nvPr/>
              </p:nvGrpSpPr>
              <p:grpSpPr>
                <a:xfrm>
                  <a:off x="1717748" y="2375002"/>
                  <a:ext cx="3040063" cy="822960"/>
                  <a:chOff x="1717748" y="2375002"/>
                  <a:chExt cx="3040063" cy="822960"/>
                </a:xfrm>
              </p:grpSpPr>
              <p:sp>
                <p:nvSpPr>
                  <p:cNvPr id="3698" name="Google Shape;3698;p10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Strategy</a:t>
                    </a:r>
                    <a:endParaRPr b="1" sz="1300">
                      <a:solidFill>
                        <a:schemeClr val="lt1"/>
                      </a:solidFill>
                      <a:latin typeface="Calibri"/>
                      <a:ea typeface="Calibri"/>
                      <a:cs typeface="Calibri"/>
                      <a:sym typeface="Calibri"/>
                    </a:endParaRPr>
                  </a:p>
                </p:txBody>
              </p:sp>
              <p:sp>
                <p:nvSpPr>
                  <p:cNvPr id="3699" name="Google Shape;3699;p10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0" name="Google Shape;3700;p101"/>
                <p:cNvGrpSpPr/>
                <p:nvPr/>
              </p:nvGrpSpPr>
              <p:grpSpPr>
                <a:xfrm>
                  <a:off x="1835838" y="2530721"/>
                  <a:ext cx="598064" cy="532324"/>
                  <a:chOff x="1806206" y="2502148"/>
                  <a:chExt cx="598064" cy="532324"/>
                </a:xfrm>
              </p:grpSpPr>
              <p:sp>
                <p:nvSpPr>
                  <p:cNvPr id="3701" name="Google Shape;3701;p10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0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3" name="Google Shape;3703;p101"/>
              <p:cNvGrpSpPr/>
              <p:nvPr/>
            </p:nvGrpSpPr>
            <p:grpSpPr>
              <a:xfrm>
                <a:off x="3107152" y="4410892"/>
                <a:ext cx="731538" cy="206869"/>
                <a:chOff x="1719690" y="2339998"/>
                <a:chExt cx="3037870" cy="859066"/>
              </a:xfrm>
            </p:grpSpPr>
            <p:grpSp>
              <p:nvGrpSpPr>
                <p:cNvPr id="3704" name="Google Shape;3704;p101"/>
                <p:cNvGrpSpPr/>
                <p:nvPr/>
              </p:nvGrpSpPr>
              <p:grpSpPr>
                <a:xfrm>
                  <a:off x="1719690" y="2339998"/>
                  <a:ext cx="3037870" cy="859066"/>
                  <a:chOff x="1719690" y="2339998"/>
                  <a:chExt cx="3037870" cy="859066"/>
                </a:xfrm>
              </p:grpSpPr>
              <p:sp>
                <p:nvSpPr>
                  <p:cNvPr id="3705" name="Google Shape;3705;p101"/>
                  <p:cNvSpPr/>
                  <p:nvPr/>
                </p:nvSpPr>
                <p:spPr>
                  <a:xfrm>
                    <a:off x="1728546" y="2339998"/>
                    <a:ext cx="3029014" cy="859066"/>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Financial</a:t>
                    </a:r>
                    <a:endParaRPr b="1" sz="1300">
                      <a:solidFill>
                        <a:schemeClr val="lt1"/>
                      </a:solidFill>
                      <a:latin typeface="Calibri"/>
                      <a:ea typeface="Calibri"/>
                      <a:cs typeface="Calibri"/>
                      <a:sym typeface="Calibri"/>
                    </a:endParaRPr>
                  </a:p>
                </p:txBody>
              </p:sp>
              <p:sp>
                <p:nvSpPr>
                  <p:cNvPr id="3706" name="Google Shape;3706;p101"/>
                  <p:cNvSpPr/>
                  <p:nvPr/>
                </p:nvSpPr>
                <p:spPr>
                  <a:xfrm>
                    <a:off x="1719690" y="2339998"/>
                    <a:ext cx="823679" cy="859066"/>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101"/>
                <p:cNvGrpSpPr/>
                <p:nvPr/>
              </p:nvGrpSpPr>
              <p:grpSpPr>
                <a:xfrm>
                  <a:off x="1835838" y="2530721"/>
                  <a:ext cx="598064" cy="532324"/>
                  <a:chOff x="1806206" y="2502148"/>
                  <a:chExt cx="598064" cy="532324"/>
                </a:xfrm>
              </p:grpSpPr>
              <p:sp>
                <p:nvSpPr>
                  <p:cNvPr id="3708" name="Google Shape;3708;p10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0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710" name="Google Shape;3710;p101"/>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grpSp>
      <p:grpSp>
        <p:nvGrpSpPr>
          <p:cNvPr id="3711" name="Google Shape;3711;p101"/>
          <p:cNvGrpSpPr/>
          <p:nvPr/>
        </p:nvGrpSpPr>
        <p:grpSpPr>
          <a:xfrm>
            <a:off x="5707663" y="3396490"/>
            <a:ext cx="2719775" cy="2717731"/>
            <a:chOff x="6576" y="596227"/>
            <a:chExt cx="3570904" cy="3570846"/>
          </a:xfrm>
        </p:grpSpPr>
        <p:grpSp>
          <p:nvGrpSpPr>
            <p:cNvPr id="3712" name="Google Shape;3712;p101"/>
            <p:cNvGrpSpPr/>
            <p:nvPr/>
          </p:nvGrpSpPr>
          <p:grpSpPr>
            <a:xfrm>
              <a:off x="616626" y="1718996"/>
              <a:ext cx="2350943" cy="1362497"/>
              <a:chOff x="2593869" y="4166761"/>
              <a:chExt cx="1245391" cy="721772"/>
            </a:xfrm>
          </p:grpSpPr>
          <p:grpSp>
            <p:nvGrpSpPr>
              <p:cNvPr id="3713" name="Google Shape;3713;p101"/>
              <p:cNvGrpSpPr/>
              <p:nvPr/>
            </p:nvGrpSpPr>
            <p:grpSpPr>
              <a:xfrm>
                <a:off x="3049822" y="4261159"/>
                <a:ext cx="732066" cy="198174"/>
                <a:chOff x="1717748" y="2375002"/>
                <a:chExt cx="3040063" cy="822960"/>
              </a:xfrm>
            </p:grpSpPr>
            <p:grpSp>
              <p:nvGrpSpPr>
                <p:cNvPr id="3714" name="Google Shape;3714;p101"/>
                <p:cNvGrpSpPr/>
                <p:nvPr/>
              </p:nvGrpSpPr>
              <p:grpSpPr>
                <a:xfrm>
                  <a:off x="1717748" y="2375002"/>
                  <a:ext cx="3040063" cy="822960"/>
                  <a:chOff x="1717748" y="2375002"/>
                  <a:chExt cx="3040063" cy="822960"/>
                </a:xfrm>
              </p:grpSpPr>
              <p:sp>
                <p:nvSpPr>
                  <p:cNvPr id="3715" name="Google Shape;3715;p10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3716" name="Google Shape;3716;p10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101"/>
                <p:cNvGrpSpPr/>
                <p:nvPr/>
              </p:nvGrpSpPr>
              <p:grpSpPr>
                <a:xfrm>
                  <a:off x="1835838" y="2530721"/>
                  <a:ext cx="598064" cy="532324"/>
                  <a:chOff x="1806206" y="2502148"/>
                  <a:chExt cx="598064" cy="532324"/>
                </a:xfrm>
              </p:grpSpPr>
              <p:sp>
                <p:nvSpPr>
                  <p:cNvPr id="3718" name="Google Shape;3718;p10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0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0" name="Google Shape;3720;p101"/>
              <p:cNvGrpSpPr/>
              <p:nvPr/>
            </p:nvGrpSpPr>
            <p:grpSpPr>
              <a:xfrm>
                <a:off x="2895037" y="4166761"/>
                <a:ext cx="732066" cy="198174"/>
                <a:chOff x="1717748" y="2375002"/>
                <a:chExt cx="3040063" cy="822960"/>
              </a:xfrm>
            </p:grpSpPr>
            <p:grpSp>
              <p:nvGrpSpPr>
                <p:cNvPr id="3721" name="Google Shape;3721;p101"/>
                <p:cNvGrpSpPr/>
                <p:nvPr/>
              </p:nvGrpSpPr>
              <p:grpSpPr>
                <a:xfrm>
                  <a:off x="1717748" y="2375002"/>
                  <a:ext cx="3040063" cy="822960"/>
                  <a:chOff x="1717748" y="2375002"/>
                  <a:chExt cx="3040063" cy="822960"/>
                </a:xfrm>
              </p:grpSpPr>
              <p:sp>
                <p:nvSpPr>
                  <p:cNvPr id="3722" name="Google Shape;3722;p10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Governance</a:t>
                    </a:r>
                    <a:endParaRPr/>
                  </a:p>
                </p:txBody>
              </p:sp>
              <p:sp>
                <p:nvSpPr>
                  <p:cNvPr id="3723" name="Google Shape;3723;p10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101"/>
                <p:cNvGrpSpPr/>
                <p:nvPr/>
              </p:nvGrpSpPr>
              <p:grpSpPr>
                <a:xfrm>
                  <a:off x="1835838" y="2530721"/>
                  <a:ext cx="598064" cy="532324"/>
                  <a:chOff x="1806206" y="2502148"/>
                  <a:chExt cx="598064" cy="532324"/>
                </a:xfrm>
              </p:grpSpPr>
              <p:sp>
                <p:nvSpPr>
                  <p:cNvPr id="3725" name="Google Shape;3725;p10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0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7" name="Google Shape;3727;p101"/>
              <p:cNvGrpSpPr/>
              <p:nvPr/>
            </p:nvGrpSpPr>
            <p:grpSpPr>
              <a:xfrm>
                <a:off x="2711061" y="4193202"/>
                <a:ext cx="734524" cy="198174"/>
                <a:chOff x="1717748" y="2375002"/>
                <a:chExt cx="3135731" cy="822960"/>
              </a:xfrm>
            </p:grpSpPr>
            <p:grpSp>
              <p:nvGrpSpPr>
                <p:cNvPr id="3728" name="Google Shape;3728;p101"/>
                <p:cNvGrpSpPr/>
                <p:nvPr/>
              </p:nvGrpSpPr>
              <p:grpSpPr>
                <a:xfrm>
                  <a:off x="1717748" y="2375002"/>
                  <a:ext cx="3135731" cy="822960"/>
                  <a:chOff x="1717748" y="2375002"/>
                  <a:chExt cx="3135731" cy="822960"/>
                </a:xfrm>
              </p:grpSpPr>
              <p:sp>
                <p:nvSpPr>
                  <p:cNvPr id="3729" name="Google Shape;3729;p101"/>
                  <p:cNvSpPr/>
                  <p:nvPr/>
                </p:nvSpPr>
                <p:spPr>
                  <a:xfrm>
                    <a:off x="1724066" y="2375002"/>
                    <a:ext cx="312941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Expectation</a:t>
                    </a:r>
                    <a:endParaRPr/>
                  </a:p>
                </p:txBody>
              </p:sp>
              <p:sp>
                <p:nvSpPr>
                  <p:cNvPr id="3730" name="Google Shape;3730;p10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101"/>
                <p:cNvGrpSpPr/>
                <p:nvPr/>
              </p:nvGrpSpPr>
              <p:grpSpPr>
                <a:xfrm>
                  <a:off x="1835838" y="2530721"/>
                  <a:ext cx="598064" cy="532324"/>
                  <a:chOff x="1806206" y="2502148"/>
                  <a:chExt cx="598064" cy="532324"/>
                </a:xfrm>
              </p:grpSpPr>
              <p:sp>
                <p:nvSpPr>
                  <p:cNvPr id="3732" name="Google Shape;3732;p10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0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4" name="Google Shape;3734;p101"/>
              <p:cNvGrpSpPr/>
              <p:nvPr/>
            </p:nvGrpSpPr>
            <p:grpSpPr>
              <a:xfrm>
                <a:off x="2595021" y="4333340"/>
                <a:ext cx="735109" cy="198174"/>
                <a:chOff x="1717748" y="2375002"/>
                <a:chExt cx="3052699" cy="822960"/>
              </a:xfrm>
            </p:grpSpPr>
            <p:grpSp>
              <p:nvGrpSpPr>
                <p:cNvPr id="3735" name="Google Shape;3735;p101"/>
                <p:cNvGrpSpPr/>
                <p:nvPr/>
              </p:nvGrpSpPr>
              <p:grpSpPr>
                <a:xfrm>
                  <a:off x="1717748" y="2375002"/>
                  <a:ext cx="3052699" cy="822960"/>
                  <a:chOff x="1717748" y="2375002"/>
                  <a:chExt cx="3052699" cy="822960"/>
                </a:xfrm>
              </p:grpSpPr>
              <p:sp>
                <p:nvSpPr>
                  <p:cNvPr id="3736" name="Google Shape;3736;p101"/>
                  <p:cNvSpPr/>
                  <p:nvPr/>
                </p:nvSpPr>
                <p:spPr>
                  <a:xfrm>
                    <a:off x="1724067" y="2375002"/>
                    <a:ext cx="3046380"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Execution</a:t>
                    </a:r>
                    <a:endParaRPr/>
                  </a:p>
                </p:txBody>
              </p:sp>
              <p:sp>
                <p:nvSpPr>
                  <p:cNvPr id="3737" name="Google Shape;3737;p10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8" name="Google Shape;3738;p101"/>
                <p:cNvGrpSpPr/>
                <p:nvPr/>
              </p:nvGrpSpPr>
              <p:grpSpPr>
                <a:xfrm>
                  <a:off x="1835838" y="2530721"/>
                  <a:ext cx="598064" cy="532324"/>
                  <a:chOff x="1806206" y="2502148"/>
                  <a:chExt cx="598064" cy="532324"/>
                </a:xfrm>
              </p:grpSpPr>
              <p:sp>
                <p:nvSpPr>
                  <p:cNvPr id="3739" name="Google Shape;3739;p10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0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1" name="Google Shape;3741;p101"/>
              <p:cNvGrpSpPr/>
              <p:nvPr/>
            </p:nvGrpSpPr>
            <p:grpSpPr>
              <a:xfrm>
                <a:off x="2593869" y="4521548"/>
                <a:ext cx="732066" cy="198174"/>
                <a:chOff x="1717748" y="2375002"/>
                <a:chExt cx="3040063" cy="822960"/>
              </a:xfrm>
            </p:grpSpPr>
            <p:grpSp>
              <p:nvGrpSpPr>
                <p:cNvPr id="3742" name="Google Shape;3742;p101"/>
                <p:cNvGrpSpPr/>
                <p:nvPr/>
              </p:nvGrpSpPr>
              <p:grpSpPr>
                <a:xfrm>
                  <a:off x="1717748" y="2375002"/>
                  <a:ext cx="3040063" cy="822960"/>
                  <a:chOff x="1717748" y="2375002"/>
                  <a:chExt cx="3040063" cy="822960"/>
                </a:xfrm>
              </p:grpSpPr>
              <p:sp>
                <p:nvSpPr>
                  <p:cNvPr id="3743" name="Google Shape;3743;p10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Operations</a:t>
                    </a:r>
                    <a:endParaRPr/>
                  </a:p>
                </p:txBody>
              </p:sp>
              <p:sp>
                <p:nvSpPr>
                  <p:cNvPr id="3744" name="Google Shape;3744;p10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5" name="Google Shape;3745;p101"/>
                <p:cNvGrpSpPr/>
                <p:nvPr/>
              </p:nvGrpSpPr>
              <p:grpSpPr>
                <a:xfrm>
                  <a:off x="1835838" y="2530721"/>
                  <a:ext cx="598064" cy="532324"/>
                  <a:chOff x="1806206" y="2502148"/>
                  <a:chExt cx="598064" cy="532324"/>
                </a:xfrm>
              </p:grpSpPr>
              <p:sp>
                <p:nvSpPr>
                  <p:cNvPr id="3746" name="Google Shape;3746;p10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0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8" name="Google Shape;3748;p101"/>
              <p:cNvGrpSpPr/>
              <p:nvPr/>
            </p:nvGrpSpPr>
            <p:grpSpPr>
              <a:xfrm>
                <a:off x="2714462" y="4656532"/>
                <a:ext cx="732066" cy="198174"/>
                <a:chOff x="1717748" y="2375002"/>
                <a:chExt cx="3040063" cy="822960"/>
              </a:xfrm>
            </p:grpSpPr>
            <p:grpSp>
              <p:nvGrpSpPr>
                <p:cNvPr id="3749" name="Google Shape;3749;p101"/>
                <p:cNvGrpSpPr/>
                <p:nvPr/>
              </p:nvGrpSpPr>
              <p:grpSpPr>
                <a:xfrm>
                  <a:off x="1717748" y="2375002"/>
                  <a:ext cx="3040063" cy="822960"/>
                  <a:chOff x="1717748" y="2375002"/>
                  <a:chExt cx="3040063" cy="822960"/>
                </a:xfrm>
              </p:grpSpPr>
              <p:sp>
                <p:nvSpPr>
                  <p:cNvPr id="3750" name="Google Shape;3750;p10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Strategy</a:t>
                    </a:r>
                    <a:endParaRPr/>
                  </a:p>
                </p:txBody>
              </p:sp>
              <p:sp>
                <p:nvSpPr>
                  <p:cNvPr id="3751" name="Google Shape;3751;p10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2" name="Google Shape;3752;p101"/>
                <p:cNvGrpSpPr/>
                <p:nvPr/>
              </p:nvGrpSpPr>
              <p:grpSpPr>
                <a:xfrm>
                  <a:off x="1835838" y="2530721"/>
                  <a:ext cx="598064" cy="532324"/>
                  <a:chOff x="1806206" y="2502148"/>
                  <a:chExt cx="598064" cy="532324"/>
                </a:xfrm>
              </p:grpSpPr>
              <p:sp>
                <p:nvSpPr>
                  <p:cNvPr id="3753" name="Google Shape;3753;p10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0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5" name="Google Shape;3755;p101"/>
              <p:cNvGrpSpPr/>
              <p:nvPr/>
            </p:nvGrpSpPr>
            <p:grpSpPr>
              <a:xfrm>
                <a:off x="2891872" y="4690359"/>
                <a:ext cx="732066" cy="198174"/>
                <a:chOff x="1717748" y="2375002"/>
                <a:chExt cx="3040063" cy="822960"/>
              </a:xfrm>
            </p:grpSpPr>
            <p:grpSp>
              <p:nvGrpSpPr>
                <p:cNvPr id="3756" name="Google Shape;3756;p101"/>
                <p:cNvGrpSpPr/>
                <p:nvPr/>
              </p:nvGrpSpPr>
              <p:grpSpPr>
                <a:xfrm>
                  <a:off x="1717748" y="2375002"/>
                  <a:ext cx="3040063" cy="822960"/>
                  <a:chOff x="1717748" y="2375002"/>
                  <a:chExt cx="3040063" cy="822960"/>
                </a:xfrm>
              </p:grpSpPr>
              <p:sp>
                <p:nvSpPr>
                  <p:cNvPr id="3757" name="Google Shape;3757;p10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Financial</a:t>
                    </a:r>
                    <a:endParaRPr/>
                  </a:p>
                </p:txBody>
              </p:sp>
              <p:sp>
                <p:nvSpPr>
                  <p:cNvPr id="3758" name="Google Shape;3758;p10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101"/>
                <p:cNvGrpSpPr/>
                <p:nvPr/>
              </p:nvGrpSpPr>
              <p:grpSpPr>
                <a:xfrm>
                  <a:off x="1835838" y="2530721"/>
                  <a:ext cx="598064" cy="532324"/>
                  <a:chOff x="1806206" y="2502148"/>
                  <a:chExt cx="598064" cy="532324"/>
                </a:xfrm>
              </p:grpSpPr>
              <p:sp>
                <p:nvSpPr>
                  <p:cNvPr id="3760" name="Google Shape;3760;p10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0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2" name="Google Shape;3762;p101"/>
              <p:cNvGrpSpPr/>
              <p:nvPr/>
            </p:nvGrpSpPr>
            <p:grpSpPr>
              <a:xfrm>
                <a:off x="3056140" y="4602572"/>
                <a:ext cx="732066" cy="198174"/>
                <a:chOff x="1717748" y="2375002"/>
                <a:chExt cx="3040063" cy="822960"/>
              </a:xfrm>
            </p:grpSpPr>
            <p:grpSp>
              <p:nvGrpSpPr>
                <p:cNvPr id="3763" name="Google Shape;3763;p101"/>
                <p:cNvGrpSpPr/>
                <p:nvPr/>
              </p:nvGrpSpPr>
              <p:grpSpPr>
                <a:xfrm>
                  <a:off x="1717748" y="2375002"/>
                  <a:ext cx="3040063" cy="822960"/>
                  <a:chOff x="1717748" y="2375002"/>
                  <a:chExt cx="3040063" cy="822960"/>
                </a:xfrm>
              </p:grpSpPr>
              <p:sp>
                <p:nvSpPr>
                  <p:cNvPr id="3764" name="Google Shape;3764;p10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People</a:t>
                    </a:r>
                    <a:endParaRPr/>
                  </a:p>
                </p:txBody>
              </p:sp>
              <p:sp>
                <p:nvSpPr>
                  <p:cNvPr id="3765" name="Google Shape;3765;p10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6" name="Google Shape;3766;p101"/>
                <p:cNvGrpSpPr/>
                <p:nvPr/>
              </p:nvGrpSpPr>
              <p:grpSpPr>
                <a:xfrm>
                  <a:off x="1835838" y="2530721"/>
                  <a:ext cx="598064" cy="532324"/>
                  <a:chOff x="1806206" y="2502148"/>
                  <a:chExt cx="598064" cy="532324"/>
                </a:xfrm>
              </p:grpSpPr>
              <p:sp>
                <p:nvSpPr>
                  <p:cNvPr id="3767" name="Google Shape;3767;p10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0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9" name="Google Shape;3769;p101"/>
              <p:cNvGrpSpPr/>
              <p:nvPr/>
            </p:nvGrpSpPr>
            <p:grpSpPr>
              <a:xfrm>
                <a:off x="3106113" y="4420009"/>
                <a:ext cx="733146" cy="197786"/>
                <a:chOff x="1715381" y="2377862"/>
                <a:chExt cx="3044553" cy="821349"/>
              </a:xfrm>
            </p:grpSpPr>
            <p:grpSp>
              <p:nvGrpSpPr>
                <p:cNvPr id="3770" name="Google Shape;3770;p101"/>
                <p:cNvGrpSpPr/>
                <p:nvPr/>
              </p:nvGrpSpPr>
              <p:grpSpPr>
                <a:xfrm>
                  <a:off x="1715381" y="2377862"/>
                  <a:ext cx="3044553" cy="821349"/>
                  <a:chOff x="1715381" y="2377862"/>
                  <a:chExt cx="3044553" cy="821349"/>
                </a:xfrm>
              </p:grpSpPr>
              <p:sp>
                <p:nvSpPr>
                  <p:cNvPr id="3771" name="Google Shape;3771;p101"/>
                  <p:cNvSpPr/>
                  <p:nvPr/>
                </p:nvSpPr>
                <p:spPr>
                  <a:xfrm>
                    <a:off x="1724552" y="2377862"/>
                    <a:ext cx="3035382" cy="821349"/>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Market</a:t>
                    </a:r>
                    <a:endParaRPr/>
                  </a:p>
                </p:txBody>
              </p:sp>
              <p:sp>
                <p:nvSpPr>
                  <p:cNvPr id="3772" name="Google Shape;3772;p101"/>
                  <p:cNvSpPr/>
                  <p:nvPr/>
                </p:nvSpPr>
                <p:spPr>
                  <a:xfrm>
                    <a:off x="1715381" y="2377862"/>
                    <a:ext cx="825331" cy="821349"/>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3" name="Google Shape;3773;p101"/>
                <p:cNvGrpSpPr/>
                <p:nvPr/>
              </p:nvGrpSpPr>
              <p:grpSpPr>
                <a:xfrm>
                  <a:off x="1835838" y="2530721"/>
                  <a:ext cx="598064" cy="532324"/>
                  <a:chOff x="1806206" y="2502148"/>
                  <a:chExt cx="598064" cy="532324"/>
                </a:xfrm>
              </p:grpSpPr>
              <p:sp>
                <p:nvSpPr>
                  <p:cNvPr id="3774" name="Google Shape;3774;p10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0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776" name="Google Shape;3776;p101"/>
            <p:cNvSpPr/>
            <p:nvPr/>
          </p:nvSpPr>
          <p:spPr>
            <a:xfrm rot="-747586">
              <a:off x="353865" y="960159"/>
              <a:ext cx="2834640" cy="2834640"/>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
          <p:nvSpPr>
            <p:cNvPr id="3777" name="Google Shape;3777;p101"/>
            <p:cNvSpPr/>
            <p:nvPr/>
          </p:nvSpPr>
          <p:spPr>
            <a:xfrm rot="-9180653">
              <a:off x="493513" y="1079052"/>
              <a:ext cx="2594946" cy="2596854"/>
            </a:xfrm>
            <a:prstGeom prst="pie">
              <a:avLst>
                <a:gd fmla="val 438327" name="adj1"/>
                <a:gd fmla="val 7695225" name="adj2"/>
              </a:avLst>
            </a:prstGeom>
            <a:solidFill>
              <a:srgbClr val="C2D5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01"/>
            <p:cNvSpPr/>
            <p:nvPr/>
          </p:nvSpPr>
          <p:spPr>
            <a:xfrm rot="5044295">
              <a:off x="486305" y="1086264"/>
              <a:ext cx="2598941" cy="2597030"/>
            </a:xfrm>
            <a:prstGeom prst="pie">
              <a:avLst>
                <a:gd fmla="val 704191" name="adj1"/>
                <a:gd fmla="val 7865894" name="adj2"/>
              </a:avLst>
            </a:prstGeom>
            <a:solidFill>
              <a:srgbClr val="C2D5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01"/>
            <p:cNvSpPr/>
            <p:nvPr/>
          </p:nvSpPr>
          <p:spPr>
            <a:xfrm rot="-1888876">
              <a:off x="493513" y="1083223"/>
              <a:ext cx="2597030" cy="2596854"/>
            </a:xfrm>
            <a:prstGeom prst="pie">
              <a:avLst>
                <a:gd fmla="val 417459" name="adj1"/>
                <a:gd fmla="val 7642339"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780" name="Google Shape;3780;p101"/>
            <p:cNvSpPr txBox="1"/>
            <p:nvPr/>
          </p:nvSpPr>
          <p:spPr>
            <a:xfrm rot="7508506">
              <a:off x="1566252" y="2470553"/>
              <a:ext cx="1829271" cy="69407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Assess &amp; Understand</a:t>
              </a:r>
              <a:endParaRPr/>
            </a:p>
          </p:txBody>
        </p:sp>
        <p:sp>
          <p:nvSpPr>
            <p:cNvPr id="3781" name="Google Shape;3781;p101"/>
            <p:cNvSpPr txBox="1"/>
            <p:nvPr/>
          </p:nvSpPr>
          <p:spPr>
            <a:xfrm rot="-7259013">
              <a:off x="222924" y="2411003"/>
              <a:ext cx="1829270" cy="4085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Build &amp; Align</a:t>
              </a:r>
              <a:endParaRPr/>
            </a:p>
          </p:txBody>
        </p:sp>
        <p:sp>
          <p:nvSpPr>
            <p:cNvPr id="3782" name="Google Shape;3782;p101"/>
            <p:cNvSpPr txBox="1"/>
            <p:nvPr/>
          </p:nvSpPr>
          <p:spPr>
            <a:xfrm>
              <a:off x="914541" y="1523332"/>
              <a:ext cx="1905045" cy="6966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Communicate &amp; Ensure</a:t>
              </a:r>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6" name="Shape 3786"/>
        <p:cNvGrpSpPr/>
        <p:nvPr/>
      </p:nvGrpSpPr>
      <p:grpSpPr>
        <a:xfrm>
          <a:off x="0" y="0"/>
          <a:ext cx="0" cy="0"/>
          <a:chOff x="0" y="0"/>
          <a:chExt cx="0" cy="0"/>
        </a:xfrm>
      </p:grpSpPr>
      <p:sp>
        <p:nvSpPr>
          <p:cNvPr id="3787" name="Google Shape;3787;p102"/>
          <p:cNvSpPr txBox="1"/>
          <p:nvPr/>
        </p:nvSpPr>
        <p:spPr>
          <a:xfrm>
            <a:off x="4800600" y="609600"/>
            <a:ext cx="381000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Century"/>
                <a:ea typeface="Century"/>
                <a:cs typeface="Century"/>
                <a:sym typeface="Century"/>
              </a:rPr>
              <a:t>Historical Performance</a:t>
            </a:r>
            <a:endParaRPr b="1" sz="3600">
              <a:solidFill>
                <a:schemeClr val="dk1"/>
              </a:solidFill>
              <a:latin typeface="Century"/>
              <a:ea typeface="Century"/>
              <a:cs typeface="Century"/>
              <a:sym typeface="Century"/>
            </a:endParaRPr>
          </a:p>
        </p:txBody>
      </p:sp>
      <p:sp>
        <p:nvSpPr>
          <p:cNvPr id="3788" name="Google Shape;3788;p102"/>
          <p:cNvSpPr txBox="1"/>
          <p:nvPr/>
        </p:nvSpPr>
        <p:spPr>
          <a:xfrm>
            <a:off x="1981200" y="3352800"/>
            <a:ext cx="403860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Arial"/>
                <a:ea typeface="Arial"/>
                <a:cs typeface="Arial"/>
                <a:sym typeface="Arial"/>
              </a:rPr>
              <a:t>Capital Structure</a:t>
            </a:r>
            <a:endParaRPr b="1" sz="3600">
              <a:solidFill>
                <a:schemeClr val="dk1"/>
              </a:solidFill>
              <a:latin typeface="Arial"/>
              <a:ea typeface="Arial"/>
              <a:cs typeface="Arial"/>
              <a:sym typeface="Arial"/>
            </a:endParaRPr>
          </a:p>
        </p:txBody>
      </p:sp>
      <p:sp>
        <p:nvSpPr>
          <p:cNvPr id="3789" name="Google Shape;3789;p102"/>
          <p:cNvSpPr txBox="1"/>
          <p:nvPr/>
        </p:nvSpPr>
        <p:spPr>
          <a:xfrm>
            <a:off x="5486400" y="2521803"/>
            <a:ext cx="32766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dk1"/>
                </a:solidFill>
                <a:latin typeface="Calibri"/>
                <a:ea typeface="Calibri"/>
                <a:cs typeface="Calibri"/>
                <a:sym typeface="Calibri"/>
              </a:rPr>
              <a:t>Accounting</a:t>
            </a:r>
            <a:endParaRPr b="1" sz="4800">
              <a:solidFill>
                <a:schemeClr val="dk1"/>
              </a:solidFill>
              <a:latin typeface="Calibri"/>
              <a:ea typeface="Calibri"/>
              <a:cs typeface="Calibri"/>
              <a:sym typeface="Calibri"/>
            </a:endParaRPr>
          </a:p>
        </p:txBody>
      </p:sp>
      <p:sp>
        <p:nvSpPr>
          <p:cNvPr id="3790" name="Google Shape;3790;p102"/>
          <p:cNvSpPr txBox="1"/>
          <p:nvPr/>
        </p:nvSpPr>
        <p:spPr>
          <a:xfrm>
            <a:off x="5410200" y="4495800"/>
            <a:ext cx="3276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Century Gothic"/>
                <a:ea typeface="Century Gothic"/>
                <a:cs typeface="Century Gothic"/>
                <a:sym typeface="Century Gothic"/>
              </a:rPr>
              <a:t>Forecasting</a:t>
            </a:r>
            <a:endParaRPr b="1" sz="3600">
              <a:solidFill>
                <a:schemeClr val="dk1"/>
              </a:solidFill>
              <a:latin typeface="Century Gothic"/>
              <a:ea typeface="Century Gothic"/>
              <a:cs typeface="Century Gothic"/>
              <a:sym typeface="Century Gothic"/>
            </a:endParaRPr>
          </a:p>
        </p:txBody>
      </p:sp>
      <p:sp>
        <p:nvSpPr>
          <p:cNvPr id="3791" name="Google Shape;3791;p102"/>
          <p:cNvSpPr txBox="1"/>
          <p:nvPr/>
        </p:nvSpPr>
        <p:spPr>
          <a:xfrm>
            <a:off x="152400" y="4953000"/>
            <a:ext cx="3810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Arial"/>
                <a:ea typeface="Arial"/>
                <a:cs typeface="Arial"/>
                <a:sym typeface="Arial"/>
              </a:rPr>
              <a:t>Financial Model</a:t>
            </a:r>
            <a:endParaRPr b="1" sz="3600">
              <a:solidFill>
                <a:schemeClr val="dk1"/>
              </a:solidFill>
              <a:latin typeface="Arial"/>
              <a:ea typeface="Arial"/>
              <a:cs typeface="Arial"/>
              <a:sym typeface="Arial"/>
            </a:endParaRPr>
          </a:p>
        </p:txBody>
      </p:sp>
      <p:grpSp>
        <p:nvGrpSpPr>
          <p:cNvPr id="3792" name="Google Shape;3792;p102"/>
          <p:cNvGrpSpPr/>
          <p:nvPr/>
        </p:nvGrpSpPr>
        <p:grpSpPr>
          <a:xfrm>
            <a:off x="76200" y="76200"/>
            <a:ext cx="4038600" cy="3048000"/>
            <a:chOff x="76200" y="914400"/>
            <a:chExt cx="2895600" cy="1905000"/>
          </a:xfrm>
        </p:grpSpPr>
        <p:sp>
          <p:nvSpPr>
            <p:cNvPr id="3793" name="Google Shape;3793;p102"/>
            <p:cNvSpPr/>
            <p:nvPr/>
          </p:nvSpPr>
          <p:spPr>
            <a:xfrm>
              <a:off x="76200" y="914400"/>
              <a:ext cx="2895600" cy="19050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02"/>
            <p:cNvSpPr/>
            <p:nvPr/>
          </p:nvSpPr>
          <p:spPr>
            <a:xfrm>
              <a:off x="233363" y="1033463"/>
              <a:ext cx="1814512" cy="4619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Financial</a:t>
              </a:r>
              <a:endParaRPr b="1" sz="1600">
                <a:solidFill>
                  <a:schemeClr val="lt1"/>
                </a:solidFill>
                <a:latin typeface="Calibri"/>
                <a:ea typeface="Calibri"/>
                <a:cs typeface="Calibri"/>
                <a:sym typeface="Calibri"/>
              </a:endParaRPr>
            </a:p>
          </p:txBody>
        </p:sp>
        <p:sp>
          <p:nvSpPr>
            <p:cNvPr id="3795" name="Google Shape;3795;p102"/>
            <p:cNvSpPr/>
            <p:nvPr/>
          </p:nvSpPr>
          <p:spPr>
            <a:xfrm>
              <a:off x="228600" y="1033463"/>
              <a:ext cx="492125" cy="4619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02"/>
            <p:cNvSpPr/>
            <p:nvPr/>
          </p:nvSpPr>
          <p:spPr>
            <a:xfrm>
              <a:off x="299269" y="1120875"/>
              <a:ext cx="238680" cy="220340"/>
            </a:xfrm>
            <a:prstGeom prst="donut">
              <a:avLst>
                <a:gd fmla="val 10162" name="adj"/>
              </a:avLst>
            </a:prstGeom>
            <a:solidFill>
              <a:srgbClr val="4F61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02"/>
            <p:cNvSpPr/>
            <p:nvPr/>
          </p:nvSpPr>
          <p:spPr>
            <a:xfrm rot="7760906">
              <a:off x="531665" y="1255247"/>
              <a:ext cx="70356" cy="172117"/>
            </a:xfrm>
            <a:prstGeom prst="round2SameRect">
              <a:avLst>
                <a:gd fmla="val 45474" name="adj1"/>
                <a:gd fmla="val 0" name="adj2"/>
              </a:avLst>
            </a:prstGeom>
            <a:solidFill>
              <a:srgbClr val="4F62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02"/>
            <p:cNvSpPr txBox="1"/>
            <p:nvPr/>
          </p:nvSpPr>
          <p:spPr>
            <a:xfrm>
              <a:off x="76200" y="1600200"/>
              <a:ext cx="2057400" cy="106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33F1A"/>
                  </a:solidFill>
                  <a:latin typeface="Calibri"/>
                  <a:ea typeface="Calibri"/>
                  <a:cs typeface="Calibri"/>
                  <a:sym typeface="Calibri"/>
                </a:rPr>
                <a:t>Viability of the financial model, assets, liabilities, comparable performance, capital requirements, financial statement strength, constraints</a:t>
              </a:r>
              <a:endParaRPr/>
            </a:p>
          </p:txBody>
        </p:sp>
        <p:pic>
          <p:nvPicPr>
            <p:cNvPr id="3799" name="Google Shape;3799;p102"/>
            <p:cNvPicPr preferRelativeResize="0"/>
            <p:nvPr/>
          </p:nvPicPr>
          <p:blipFill rotWithShape="1">
            <a:blip r:embed="rId3">
              <a:alphaModFix/>
            </a:blip>
            <a:srcRect b="0" l="0" r="0" t="0"/>
            <a:stretch/>
          </p:blipFill>
          <p:spPr>
            <a:xfrm>
              <a:off x="2209800" y="990600"/>
              <a:ext cx="584200" cy="822325"/>
            </a:xfrm>
            <a:prstGeom prst="rect">
              <a:avLst/>
            </a:prstGeom>
            <a:noFill/>
            <a:ln>
              <a:noFill/>
            </a:ln>
          </p:spPr>
        </p:pic>
        <p:pic>
          <p:nvPicPr>
            <p:cNvPr descr="http://vig-fp.pearsoned.co.uk/bigcovers/0273685988.jpg" id="3800" name="Google Shape;3800;p102"/>
            <p:cNvPicPr preferRelativeResize="0"/>
            <p:nvPr/>
          </p:nvPicPr>
          <p:blipFill rotWithShape="1">
            <a:blip r:embed="rId4">
              <a:alphaModFix/>
            </a:blip>
            <a:srcRect b="0" l="0" r="0" t="0"/>
            <a:stretch/>
          </p:blipFill>
          <p:spPr>
            <a:xfrm>
              <a:off x="2209800" y="1905000"/>
              <a:ext cx="584200" cy="822325"/>
            </a:xfrm>
            <a:prstGeom prst="rect">
              <a:avLst/>
            </a:prstGeom>
            <a:noFill/>
            <a:ln>
              <a:noFill/>
            </a:ln>
          </p:spPr>
        </p:pic>
      </p:grpSp>
      <p:sp>
        <p:nvSpPr>
          <p:cNvPr id="3801" name="Google Shape;3801;p102"/>
          <p:cNvSpPr txBox="1"/>
          <p:nvPr/>
        </p:nvSpPr>
        <p:spPr>
          <a:xfrm>
            <a:off x="4572000" y="5715000"/>
            <a:ext cx="4343400"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rgbClr val="4F6228"/>
                </a:solidFill>
                <a:latin typeface="Calibri"/>
                <a:ea typeface="Calibri"/>
                <a:cs typeface="Calibri"/>
                <a:sym typeface="Calibri"/>
              </a:rPr>
              <a:t>We need a “D” Round</a:t>
            </a:r>
            <a:endParaRPr b="1" i="1" sz="3200">
              <a:solidFill>
                <a:srgbClr val="4F622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1"/>
                                        </p:tgtEl>
                                        <p:attrNameLst>
                                          <p:attrName>style.visibility</p:attrName>
                                        </p:attrNameLst>
                                      </p:cBhvr>
                                      <p:to>
                                        <p:strVal val="visible"/>
                                      </p:to>
                                    </p:set>
                                    <p:animEffect filter="fade" transition="in">
                                      <p:cBhvr>
                                        <p:cTn dur="1000"/>
                                        <p:tgtEl>
                                          <p:spTgt spid="38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5" name="Shape 3805"/>
        <p:cNvGrpSpPr/>
        <p:nvPr/>
      </p:nvGrpSpPr>
      <p:grpSpPr>
        <a:xfrm>
          <a:off x="0" y="0"/>
          <a:ext cx="0" cy="0"/>
          <a:chOff x="0" y="0"/>
          <a:chExt cx="0" cy="0"/>
        </a:xfrm>
      </p:grpSpPr>
      <p:sp>
        <p:nvSpPr>
          <p:cNvPr id="3806" name="Google Shape;3806;p103"/>
          <p:cNvSpPr/>
          <p:nvPr/>
        </p:nvSpPr>
        <p:spPr>
          <a:xfrm>
            <a:off x="6970340" y="1471457"/>
            <a:ext cx="2173660" cy="1957543"/>
          </a:xfrm>
          <a:prstGeom prst="homePlate">
            <a:avLst>
              <a:gd fmla="val 11678" name="adj"/>
            </a:avLst>
          </a:prstGeom>
          <a:solidFill>
            <a:srgbClr val="4F6128"/>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03"/>
          <p:cNvSpPr/>
          <p:nvPr/>
        </p:nvSpPr>
        <p:spPr>
          <a:xfrm>
            <a:off x="5257801" y="1471457"/>
            <a:ext cx="2133599" cy="1957543"/>
          </a:xfrm>
          <a:prstGeom prst="homePlate">
            <a:avLst>
              <a:gd fmla="val 15848" name="adj"/>
            </a:avLst>
          </a:prstGeom>
          <a:solidFill>
            <a:srgbClr val="76923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03"/>
          <p:cNvSpPr/>
          <p:nvPr/>
        </p:nvSpPr>
        <p:spPr>
          <a:xfrm>
            <a:off x="3505201" y="1471457"/>
            <a:ext cx="2133599" cy="1957543"/>
          </a:xfrm>
          <a:prstGeom prst="homePlate">
            <a:avLst>
              <a:gd fmla="val 15848" name="adj"/>
            </a:avLst>
          </a:prstGeom>
          <a:solidFill>
            <a:srgbClr val="C2D59B"/>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03"/>
          <p:cNvSpPr/>
          <p:nvPr/>
        </p:nvSpPr>
        <p:spPr>
          <a:xfrm>
            <a:off x="1676400" y="1471457"/>
            <a:ext cx="2133600" cy="1957543"/>
          </a:xfrm>
          <a:prstGeom prst="homePlate">
            <a:avLst>
              <a:gd fmla="val 15848" name="adj"/>
            </a:avLst>
          </a:prstGeom>
          <a:solidFill>
            <a:srgbClr val="D6E3B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03"/>
          <p:cNvSpPr/>
          <p:nvPr/>
        </p:nvSpPr>
        <p:spPr>
          <a:xfrm>
            <a:off x="1" y="1471457"/>
            <a:ext cx="1981199" cy="1957543"/>
          </a:xfrm>
          <a:prstGeom prst="homePlate">
            <a:avLst>
              <a:gd fmla="val 15848" name="adj"/>
            </a:avLst>
          </a:prstGeom>
          <a:solidFill>
            <a:srgbClr val="EAF1DD"/>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03"/>
          <p:cNvSpPr/>
          <p:nvPr/>
        </p:nvSpPr>
        <p:spPr>
          <a:xfrm rot="-5400000">
            <a:off x="-404813" y="4092773"/>
            <a:ext cx="2730500" cy="822325"/>
          </a:xfrm>
          <a:prstGeom prst="homePlate">
            <a:avLst>
              <a:gd fmla="val 103804" name="adj"/>
            </a:avLst>
          </a:prstGeom>
          <a:solidFill>
            <a:srgbClr val="C2D59B">
              <a:alpha val="3098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03"/>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ASSESS &amp; UNDERSTAND the Financial Lens</a:t>
            </a:r>
            <a:endParaRPr sz="3600"/>
          </a:p>
        </p:txBody>
      </p:sp>
      <p:grpSp>
        <p:nvGrpSpPr>
          <p:cNvPr id="3813" name="Google Shape;3813;p103"/>
          <p:cNvGrpSpPr/>
          <p:nvPr/>
        </p:nvGrpSpPr>
        <p:grpSpPr>
          <a:xfrm>
            <a:off x="16890" y="4572000"/>
            <a:ext cx="2199028" cy="1981200"/>
            <a:chOff x="0" y="2870200"/>
            <a:chExt cx="4038600" cy="3638550"/>
          </a:xfrm>
        </p:grpSpPr>
        <p:pic>
          <p:nvPicPr>
            <p:cNvPr descr="database-integration-1.jpg" id="3814" name="Google Shape;3814;p103"/>
            <p:cNvPicPr preferRelativeResize="0"/>
            <p:nvPr/>
          </p:nvPicPr>
          <p:blipFill rotWithShape="1">
            <a:blip r:embed="rId3">
              <a:alphaModFix/>
            </a:blip>
            <a:srcRect b="0" l="0" r="0" t="0"/>
            <a:stretch/>
          </p:blipFill>
          <p:spPr>
            <a:xfrm>
              <a:off x="0" y="3479800"/>
              <a:ext cx="4038600" cy="3028950"/>
            </a:xfrm>
            <a:prstGeom prst="rect">
              <a:avLst/>
            </a:prstGeom>
            <a:noFill/>
            <a:ln>
              <a:noFill/>
            </a:ln>
          </p:spPr>
        </p:pic>
        <p:pic>
          <p:nvPicPr>
            <p:cNvPr descr="Wheel_For_White_bg02.png" id="3815" name="Google Shape;3815;p103"/>
            <p:cNvPicPr preferRelativeResize="0"/>
            <p:nvPr/>
          </p:nvPicPr>
          <p:blipFill rotWithShape="1">
            <a:blip r:embed="rId4">
              <a:alphaModFix/>
            </a:blip>
            <a:srcRect b="0" l="0" r="0" t="0"/>
            <a:stretch/>
          </p:blipFill>
          <p:spPr>
            <a:xfrm>
              <a:off x="1041400" y="2870200"/>
              <a:ext cx="1405701" cy="1405701"/>
            </a:xfrm>
            <a:prstGeom prst="rect">
              <a:avLst/>
            </a:prstGeom>
            <a:noFill/>
            <a:ln>
              <a:noFill/>
            </a:ln>
          </p:spPr>
        </p:pic>
      </p:grpSp>
      <p:sp>
        <p:nvSpPr>
          <p:cNvPr id="3816" name="Google Shape;3816;p103"/>
          <p:cNvSpPr txBox="1"/>
          <p:nvPr/>
        </p:nvSpPr>
        <p:spPr>
          <a:xfrm>
            <a:off x="7315200" y="1447800"/>
            <a:ext cx="190500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Historical Performance</a:t>
            </a:r>
            <a:endParaRPr/>
          </a:p>
          <a:p>
            <a:pPr indent="0" lvl="0" marL="0" marR="0" rtl="0" algn="l">
              <a:spcBef>
                <a:spcPts val="0"/>
              </a:spcBef>
              <a:spcAft>
                <a:spcPts val="0"/>
              </a:spcAft>
              <a:buNone/>
            </a:pPr>
            <a:r>
              <a:t/>
            </a:r>
            <a:endParaRPr b="1" sz="1600">
              <a:solidFill>
                <a:schemeClr val="lt1"/>
              </a:solidFill>
              <a:latin typeface="Calibri"/>
              <a:ea typeface="Calibri"/>
              <a:cs typeface="Calibri"/>
              <a:sym typeface="Calibri"/>
            </a:endParaRPr>
          </a:p>
          <a:p>
            <a:pPr indent="0" lvl="0" marL="0" marR="0" rtl="0" algn="l">
              <a:spcBef>
                <a:spcPts val="0"/>
              </a:spcBef>
              <a:spcAft>
                <a:spcPts val="0"/>
              </a:spcAft>
              <a:buNone/>
            </a:pPr>
            <a:r>
              <a:rPr i="1" lang="en-US" sz="1600">
                <a:solidFill>
                  <a:schemeClr val="lt1"/>
                </a:solidFill>
                <a:latin typeface="Calibri"/>
                <a:ea typeface="Calibri"/>
                <a:cs typeface="Calibri"/>
                <a:sym typeface="Calibri"/>
              </a:rPr>
              <a:t>What has been the past performance of the business?</a:t>
            </a:r>
            <a:endParaRPr/>
          </a:p>
        </p:txBody>
      </p:sp>
      <p:sp>
        <p:nvSpPr>
          <p:cNvPr id="3817" name="Google Shape;3817;p103"/>
          <p:cNvSpPr txBox="1"/>
          <p:nvPr/>
        </p:nvSpPr>
        <p:spPr>
          <a:xfrm>
            <a:off x="5638800" y="1447800"/>
            <a:ext cx="180313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FFFFFF"/>
                </a:solidFill>
                <a:latin typeface="Calibri"/>
                <a:ea typeface="Calibri"/>
                <a:cs typeface="Calibri"/>
                <a:sym typeface="Calibri"/>
              </a:rPr>
              <a:t>Forecasting</a:t>
            </a:r>
            <a:endParaRPr/>
          </a:p>
          <a:p>
            <a:pPr indent="0" lvl="0" marL="0" marR="0" rtl="0" algn="l">
              <a:spcBef>
                <a:spcPts val="0"/>
              </a:spcBef>
              <a:spcAft>
                <a:spcPts val="0"/>
              </a:spcAft>
              <a:buNone/>
            </a:pPr>
            <a:r>
              <a:t/>
            </a:r>
            <a:endParaRPr b="1" sz="1600">
              <a:solidFill>
                <a:srgbClr val="FFFFFF"/>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FFFFFF"/>
              </a:solidFill>
              <a:latin typeface="Calibri"/>
              <a:ea typeface="Calibri"/>
              <a:cs typeface="Calibri"/>
              <a:sym typeface="Calibri"/>
            </a:endParaRPr>
          </a:p>
          <a:p>
            <a:pPr indent="0" lvl="0" marL="0" marR="0" rtl="0" algn="l">
              <a:spcBef>
                <a:spcPts val="0"/>
              </a:spcBef>
              <a:spcAft>
                <a:spcPts val="0"/>
              </a:spcAft>
              <a:buNone/>
            </a:pPr>
            <a:r>
              <a:rPr i="1" lang="en-US" sz="1600">
                <a:solidFill>
                  <a:srgbClr val="FFFFFF"/>
                </a:solidFill>
                <a:latin typeface="Calibri"/>
                <a:ea typeface="Calibri"/>
                <a:cs typeface="Calibri"/>
                <a:sym typeface="Calibri"/>
              </a:rPr>
              <a:t>What is the target growth rate of the business?</a:t>
            </a:r>
            <a:endParaRPr i="1" sz="1600">
              <a:solidFill>
                <a:srgbClr val="FFFFFF"/>
              </a:solidFill>
              <a:latin typeface="Calibri"/>
              <a:ea typeface="Calibri"/>
              <a:cs typeface="Calibri"/>
              <a:sym typeface="Calibri"/>
            </a:endParaRPr>
          </a:p>
        </p:txBody>
      </p:sp>
      <p:sp>
        <p:nvSpPr>
          <p:cNvPr id="3818" name="Google Shape;3818;p103"/>
          <p:cNvSpPr txBox="1"/>
          <p:nvPr/>
        </p:nvSpPr>
        <p:spPr>
          <a:xfrm>
            <a:off x="1981200" y="1447800"/>
            <a:ext cx="1968500"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333F1A"/>
                </a:solidFill>
                <a:latin typeface="Calibri"/>
                <a:ea typeface="Calibri"/>
                <a:cs typeface="Calibri"/>
                <a:sym typeface="Calibri"/>
              </a:rPr>
              <a:t>Capital Structure</a:t>
            </a:r>
            <a:endParaRPr/>
          </a:p>
          <a:p>
            <a:pPr indent="0" lvl="0" marL="0" marR="0" rtl="0" algn="l">
              <a:spcBef>
                <a:spcPts val="0"/>
              </a:spcBef>
              <a:spcAft>
                <a:spcPts val="0"/>
              </a:spcAft>
              <a:buNone/>
            </a:pPr>
            <a:r>
              <a:t/>
            </a:r>
            <a:endParaRPr b="1" sz="1600">
              <a:solidFill>
                <a:srgbClr val="333F1A"/>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600">
                <a:solidFill>
                  <a:srgbClr val="333F1A"/>
                </a:solidFill>
                <a:latin typeface="Calibri"/>
                <a:ea typeface="Calibri"/>
                <a:cs typeface="Calibri"/>
                <a:sym typeface="Calibri"/>
              </a:rPr>
              <a:t>Is the capital structure of the business good?</a:t>
            </a:r>
            <a:endParaRPr/>
          </a:p>
          <a:p>
            <a:pPr indent="0" lvl="0" marL="0" marR="0" rtl="0" algn="l">
              <a:spcBef>
                <a:spcPts val="0"/>
              </a:spcBef>
              <a:spcAft>
                <a:spcPts val="0"/>
              </a:spcAft>
              <a:buNone/>
            </a:pPr>
            <a:r>
              <a:t/>
            </a:r>
            <a:endParaRPr sz="900">
              <a:solidFill>
                <a:srgbClr val="333F1A"/>
              </a:solidFill>
              <a:latin typeface="Calibri"/>
              <a:ea typeface="Calibri"/>
              <a:cs typeface="Calibri"/>
              <a:sym typeface="Calibri"/>
            </a:endParaRPr>
          </a:p>
          <a:p>
            <a:pPr indent="0" lvl="0" marL="0" marR="0" rtl="0" algn="l">
              <a:spcBef>
                <a:spcPts val="0"/>
              </a:spcBef>
              <a:spcAft>
                <a:spcPts val="0"/>
              </a:spcAft>
              <a:buNone/>
            </a:pPr>
            <a:r>
              <a:t/>
            </a:r>
            <a:endParaRPr sz="900">
              <a:solidFill>
                <a:srgbClr val="333F1A"/>
              </a:solidFill>
              <a:latin typeface="Calibri"/>
              <a:ea typeface="Calibri"/>
              <a:cs typeface="Calibri"/>
              <a:sym typeface="Calibri"/>
            </a:endParaRPr>
          </a:p>
        </p:txBody>
      </p:sp>
      <p:sp>
        <p:nvSpPr>
          <p:cNvPr id="3819" name="Google Shape;3819;p103"/>
          <p:cNvSpPr txBox="1"/>
          <p:nvPr/>
        </p:nvSpPr>
        <p:spPr>
          <a:xfrm>
            <a:off x="152400" y="1447800"/>
            <a:ext cx="1604819"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333F1A"/>
                </a:solidFill>
                <a:latin typeface="Calibri"/>
                <a:ea typeface="Calibri"/>
                <a:cs typeface="Calibri"/>
                <a:sym typeface="Calibri"/>
              </a:rPr>
              <a:t>Accounting</a:t>
            </a:r>
            <a:endParaRPr/>
          </a:p>
          <a:p>
            <a:pPr indent="0" lvl="0" marL="0" marR="0" rtl="0" algn="l">
              <a:spcBef>
                <a:spcPts val="0"/>
              </a:spcBef>
              <a:spcAft>
                <a:spcPts val="0"/>
              </a:spcAft>
              <a:buNone/>
            </a:pPr>
            <a:r>
              <a:t/>
            </a:r>
            <a:endParaRPr b="1" sz="1600">
              <a:solidFill>
                <a:srgbClr val="333F1A"/>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600">
                <a:solidFill>
                  <a:srgbClr val="333F1A"/>
                </a:solidFill>
                <a:latin typeface="Calibri"/>
                <a:ea typeface="Calibri"/>
                <a:cs typeface="Calibri"/>
                <a:sym typeface="Calibri"/>
              </a:rPr>
              <a:t>Does the company follow GAAP accounting procedures?</a:t>
            </a:r>
            <a:endParaRPr/>
          </a:p>
        </p:txBody>
      </p:sp>
      <p:sp>
        <p:nvSpPr>
          <p:cNvPr id="3820" name="Google Shape;3820;p103"/>
          <p:cNvSpPr txBox="1"/>
          <p:nvPr/>
        </p:nvSpPr>
        <p:spPr>
          <a:xfrm>
            <a:off x="3810000" y="1447800"/>
            <a:ext cx="1879599"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333F1A"/>
                </a:solidFill>
                <a:latin typeface="Calibri"/>
                <a:ea typeface="Calibri"/>
                <a:cs typeface="Calibri"/>
                <a:sym typeface="Calibri"/>
              </a:rPr>
              <a:t>Financial Model</a:t>
            </a:r>
            <a:endParaRPr/>
          </a:p>
          <a:p>
            <a:pPr indent="0" lvl="0" marL="0" marR="0" rtl="0" algn="l">
              <a:spcBef>
                <a:spcPts val="0"/>
              </a:spcBef>
              <a:spcAft>
                <a:spcPts val="0"/>
              </a:spcAft>
              <a:buNone/>
            </a:pPr>
            <a:r>
              <a:t/>
            </a:r>
            <a:endParaRPr b="1" sz="1600">
              <a:solidFill>
                <a:srgbClr val="333F1A"/>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600">
                <a:solidFill>
                  <a:srgbClr val="333F1A"/>
                </a:solidFill>
                <a:latin typeface="Calibri"/>
                <a:ea typeface="Calibri"/>
                <a:cs typeface="Calibri"/>
                <a:sym typeface="Calibri"/>
              </a:rPr>
              <a:t>Does the company have a scalable financial model?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0"/>
                                        </p:tgtEl>
                                        <p:attrNameLst>
                                          <p:attrName>style.visibility</p:attrName>
                                        </p:attrNameLst>
                                      </p:cBhvr>
                                      <p:to>
                                        <p:strVal val="visible"/>
                                      </p:to>
                                    </p:set>
                                    <p:animEffect filter="fade" transition="in">
                                      <p:cBhvr>
                                        <p:cTn dur="1000"/>
                                        <p:tgtEl>
                                          <p:spTgt spid="3810"/>
                                        </p:tgtEl>
                                      </p:cBhvr>
                                    </p:animEffect>
                                  </p:childTnLst>
                                </p:cTn>
                              </p:par>
                              <p:par>
                                <p:cTn fill="hold" nodeType="withEffect" presetClass="entr" presetID="10" presetSubtype="0">
                                  <p:stCondLst>
                                    <p:cond delay="0"/>
                                  </p:stCondLst>
                                  <p:childTnLst>
                                    <p:set>
                                      <p:cBhvr>
                                        <p:cTn dur="1" fill="hold">
                                          <p:stCondLst>
                                            <p:cond delay="0"/>
                                          </p:stCondLst>
                                        </p:cTn>
                                        <p:tgtEl>
                                          <p:spTgt spid="3819"/>
                                        </p:tgtEl>
                                        <p:attrNameLst>
                                          <p:attrName>style.visibility</p:attrName>
                                        </p:attrNameLst>
                                      </p:cBhvr>
                                      <p:to>
                                        <p:strVal val="visible"/>
                                      </p:to>
                                    </p:set>
                                    <p:animEffect filter="fade" transition="in">
                                      <p:cBhvr>
                                        <p:cTn dur="1000"/>
                                        <p:tgtEl>
                                          <p:spTgt spid="38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8"/>
                                        </p:tgtEl>
                                        <p:attrNameLst>
                                          <p:attrName>style.visibility</p:attrName>
                                        </p:attrNameLst>
                                      </p:cBhvr>
                                      <p:to>
                                        <p:strVal val="visible"/>
                                      </p:to>
                                    </p:set>
                                    <p:animEffect filter="fade" transition="in">
                                      <p:cBhvr>
                                        <p:cTn dur="1000"/>
                                        <p:tgtEl>
                                          <p:spTgt spid="3808"/>
                                        </p:tgtEl>
                                      </p:cBhvr>
                                    </p:animEffect>
                                  </p:childTnLst>
                                </p:cTn>
                              </p:par>
                              <p:par>
                                <p:cTn fill="hold" nodeType="withEffect" presetClass="entr" presetID="10" presetSubtype="0">
                                  <p:stCondLst>
                                    <p:cond delay="0"/>
                                  </p:stCondLst>
                                  <p:childTnLst>
                                    <p:set>
                                      <p:cBhvr>
                                        <p:cTn dur="1" fill="hold">
                                          <p:stCondLst>
                                            <p:cond delay="0"/>
                                          </p:stCondLst>
                                        </p:cTn>
                                        <p:tgtEl>
                                          <p:spTgt spid="3820"/>
                                        </p:tgtEl>
                                        <p:attrNameLst>
                                          <p:attrName>style.visibility</p:attrName>
                                        </p:attrNameLst>
                                      </p:cBhvr>
                                      <p:to>
                                        <p:strVal val="visible"/>
                                      </p:to>
                                    </p:set>
                                    <p:animEffect filter="fade" transition="in">
                                      <p:cBhvr>
                                        <p:cTn dur="1000"/>
                                        <p:tgtEl>
                                          <p:spTgt spid="38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7"/>
                                        </p:tgtEl>
                                        <p:attrNameLst>
                                          <p:attrName>style.visibility</p:attrName>
                                        </p:attrNameLst>
                                      </p:cBhvr>
                                      <p:to>
                                        <p:strVal val="visible"/>
                                      </p:to>
                                    </p:set>
                                    <p:animEffect filter="fade" transition="in">
                                      <p:cBhvr>
                                        <p:cTn dur="1000"/>
                                        <p:tgtEl>
                                          <p:spTgt spid="3817"/>
                                        </p:tgtEl>
                                      </p:cBhvr>
                                    </p:animEffect>
                                  </p:childTnLst>
                                </p:cTn>
                              </p:par>
                              <p:par>
                                <p:cTn fill="hold" nodeType="withEffect" presetClass="entr" presetID="10" presetSubtype="0">
                                  <p:stCondLst>
                                    <p:cond delay="0"/>
                                  </p:stCondLst>
                                  <p:childTnLst>
                                    <p:set>
                                      <p:cBhvr>
                                        <p:cTn dur="1" fill="hold">
                                          <p:stCondLst>
                                            <p:cond delay="0"/>
                                          </p:stCondLst>
                                        </p:cTn>
                                        <p:tgtEl>
                                          <p:spTgt spid="3807"/>
                                        </p:tgtEl>
                                        <p:attrNameLst>
                                          <p:attrName>style.visibility</p:attrName>
                                        </p:attrNameLst>
                                      </p:cBhvr>
                                      <p:to>
                                        <p:strVal val="visible"/>
                                      </p:to>
                                    </p:set>
                                    <p:animEffect filter="fade" transition="in">
                                      <p:cBhvr>
                                        <p:cTn dur="1000"/>
                                        <p:tgtEl>
                                          <p:spTgt spid="38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16"/>
                                        </p:tgtEl>
                                        <p:attrNameLst>
                                          <p:attrName>style.visibility</p:attrName>
                                        </p:attrNameLst>
                                      </p:cBhvr>
                                      <p:to>
                                        <p:strVal val="visible"/>
                                      </p:to>
                                    </p:set>
                                    <p:animEffect filter="fade" transition="in">
                                      <p:cBhvr>
                                        <p:cTn dur="1000"/>
                                        <p:tgtEl>
                                          <p:spTgt spid="3816"/>
                                        </p:tgtEl>
                                      </p:cBhvr>
                                    </p:animEffect>
                                  </p:childTnLst>
                                </p:cTn>
                              </p:par>
                              <p:par>
                                <p:cTn fill="hold" nodeType="withEffect" presetClass="entr" presetID="10" presetSubtype="0">
                                  <p:stCondLst>
                                    <p:cond delay="0"/>
                                  </p:stCondLst>
                                  <p:childTnLst>
                                    <p:set>
                                      <p:cBhvr>
                                        <p:cTn dur="1" fill="hold">
                                          <p:stCondLst>
                                            <p:cond delay="0"/>
                                          </p:stCondLst>
                                        </p:cTn>
                                        <p:tgtEl>
                                          <p:spTgt spid="3806"/>
                                        </p:tgtEl>
                                        <p:attrNameLst>
                                          <p:attrName>style.visibility</p:attrName>
                                        </p:attrNameLst>
                                      </p:cBhvr>
                                      <p:to>
                                        <p:strVal val="visible"/>
                                      </p:to>
                                    </p:set>
                                    <p:animEffect filter="fade" transition="in">
                                      <p:cBhvr>
                                        <p:cTn dur="1000"/>
                                        <p:tgtEl>
                                          <p:spTgt spid="38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4" name="Shape 3824"/>
        <p:cNvGrpSpPr/>
        <p:nvPr/>
      </p:nvGrpSpPr>
      <p:grpSpPr>
        <a:xfrm>
          <a:off x="0" y="0"/>
          <a:ext cx="0" cy="0"/>
          <a:chOff x="0" y="0"/>
          <a:chExt cx="0" cy="0"/>
        </a:xfrm>
      </p:grpSpPr>
      <p:sp>
        <p:nvSpPr>
          <p:cNvPr id="3825" name="Google Shape;3825;p104"/>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Financial Sub-lenses</a:t>
            </a:r>
            <a:endParaRPr/>
          </a:p>
        </p:txBody>
      </p:sp>
      <p:pic>
        <p:nvPicPr>
          <p:cNvPr descr="FinancialSubLens.tiff" id="3826" name="Google Shape;3826;p104"/>
          <p:cNvPicPr preferRelativeResize="0"/>
          <p:nvPr/>
        </p:nvPicPr>
        <p:blipFill rotWithShape="1">
          <a:blip r:embed="rId3">
            <a:alphaModFix/>
          </a:blip>
          <a:srcRect b="0" l="0" r="0" t="0"/>
          <a:stretch/>
        </p:blipFill>
        <p:spPr>
          <a:xfrm>
            <a:off x="3427814" y="1447800"/>
            <a:ext cx="5716186" cy="4267200"/>
          </a:xfrm>
          <a:prstGeom prst="rect">
            <a:avLst/>
          </a:prstGeom>
          <a:noFill/>
          <a:ln>
            <a:noFill/>
          </a:ln>
        </p:spPr>
      </p:pic>
      <p:sp>
        <p:nvSpPr>
          <p:cNvPr id="3827" name="Google Shape;3827;p104"/>
          <p:cNvSpPr txBox="1"/>
          <p:nvPr/>
        </p:nvSpPr>
        <p:spPr>
          <a:xfrm>
            <a:off x="76200" y="1524000"/>
            <a:ext cx="3352800"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33F1A"/>
                </a:solidFill>
                <a:latin typeface="Calibri"/>
                <a:ea typeface="Calibri"/>
                <a:cs typeface="Calibri"/>
                <a:sym typeface="Calibri"/>
              </a:rPr>
              <a:t>Baseline Assessment of an Organization</a:t>
            </a:r>
            <a:endParaRPr/>
          </a:p>
          <a:p>
            <a:pPr indent="0" lvl="0" marL="0" marR="0" rtl="0" algn="l">
              <a:spcBef>
                <a:spcPts val="0"/>
              </a:spcBef>
              <a:spcAft>
                <a:spcPts val="0"/>
              </a:spcAft>
              <a:buNone/>
            </a:pPr>
            <a:r>
              <a:t/>
            </a:r>
            <a:endParaRPr sz="2000">
              <a:solidFill>
                <a:srgbClr val="333F1A"/>
              </a:solidFill>
              <a:latin typeface="Calibri"/>
              <a:ea typeface="Calibri"/>
              <a:cs typeface="Calibri"/>
              <a:sym typeface="Calibri"/>
            </a:endParaRPr>
          </a:p>
          <a:p>
            <a:pPr indent="-177800" lvl="0" marL="1778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Let’s focus on </a:t>
            </a:r>
            <a:r>
              <a:rPr b="1" lang="en-US" sz="2000">
                <a:solidFill>
                  <a:srgbClr val="333F1A"/>
                </a:solidFill>
                <a:latin typeface="Calibri"/>
                <a:ea typeface="Calibri"/>
                <a:cs typeface="Calibri"/>
                <a:sym typeface="Calibri"/>
              </a:rPr>
              <a:t>Financial Model </a:t>
            </a:r>
            <a:r>
              <a:rPr lang="en-US" sz="2000">
                <a:solidFill>
                  <a:srgbClr val="333F1A"/>
                </a:solidFill>
                <a:latin typeface="Calibri"/>
                <a:ea typeface="Calibri"/>
                <a:cs typeface="Calibri"/>
                <a:sym typeface="Calibri"/>
              </a:rPr>
              <a:t>at </a:t>
            </a:r>
            <a:r>
              <a:rPr b="1" lang="en-US" sz="2000">
                <a:solidFill>
                  <a:srgbClr val="333F1A"/>
                </a:solidFill>
                <a:latin typeface="Calibri"/>
                <a:ea typeface="Calibri"/>
                <a:cs typeface="Calibri"/>
                <a:sym typeface="Calibri"/>
              </a:rPr>
              <a:t>4.79</a:t>
            </a:r>
            <a:endParaRPr/>
          </a:p>
          <a:p>
            <a:pPr indent="0" lvl="0" marL="0" marR="0" rtl="0" algn="l">
              <a:spcBef>
                <a:spcPts val="0"/>
              </a:spcBef>
              <a:spcAft>
                <a:spcPts val="0"/>
              </a:spcAft>
              <a:buNone/>
            </a:pPr>
            <a:r>
              <a:t/>
            </a:r>
            <a:endParaRPr b="1" sz="2000">
              <a:solidFill>
                <a:srgbClr val="333F1A"/>
              </a:solidFill>
              <a:latin typeface="Calibri"/>
              <a:ea typeface="Calibri"/>
              <a:cs typeface="Calibri"/>
              <a:sym typeface="Calibri"/>
            </a:endParaRPr>
          </a:p>
          <a:p>
            <a:pPr indent="-177800" lvl="0" marL="1778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What are some conclusions?</a:t>
            </a:r>
            <a:endParaRPr/>
          </a:p>
        </p:txBody>
      </p:sp>
      <p:cxnSp>
        <p:nvCxnSpPr>
          <p:cNvPr id="3828" name="Google Shape;3828;p104"/>
          <p:cNvCxnSpPr/>
          <p:nvPr/>
        </p:nvCxnSpPr>
        <p:spPr>
          <a:xfrm flipH="1" rot="-5400000">
            <a:off x="3836351" y="2464753"/>
            <a:ext cx="2438400" cy="2385696"/>
          </a:xfrm>
          <a:prstGeom prst="straightConnector1">
            <a:avLst/>
          </a:prstGeom>
          <a:noFill/>
          <a:ln cap="flat" cmpd="sng" w="92075">
            <a:solidFill>
              <a:srgbClr val="E36C09"/>
            </a:solidFill>
            <a:prstDash val="solid"/>
            <a:round/>
            <a:headEnd len="sm" w="sm" type="none"/>
            <a:tailEnd len="med" w="med" type="triangle"/>
          </a:ln>
          <a:effectLst>
            <a:outerShdw blurRad="40000" rotWithShape="0" dir="5400000" dist="20000">
              <a:srgbClr val="000000">
                <a:alpha val="37647"/>
              </a:srgbClr>
            </a:outerShdw>
          </a:effectLst>
        </p:spPr>
      </p:cxnSp>
      <p:sp>
        <p:nvSpPr>
          <p:cNvPr id="3829" name="Google Shape;3829;p104"/>
          <p:cNvSpPr txBox="1"/>
          <p:nvPr/>
        </p:nvSpPr>
        <p:spPr>
          <a:xfrm>
            <a:off x="76200" y="3733800"/>
            <a:ext cx="3276600"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rgbClr val="333F1A"/>
              </a:solidFill>
              <a:latin typeface="Calibri"/>
              <a:ea typeface="Calibri"/>
              <a:cs typeface="Calibri"/>
              <a:sym typeface="Calibri"/>
            </a:endParaRPr>
          </a:p>
          <a:p>
            <a:pPr indent="-177800" lvl="0" marL="1778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Are there costs in their financial model that are not productive?</a:t>
            </a:r>
            <a:endParaRPr/>
          </a:p>
          <a:p>
            <a:pPr indent="-177800" lvl="0" marL="1778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Is the volume of orders low or high?</a:t>
            </a:r>
            <a:endParaRPr/>
          </a:p>
          <a:p>
            <a:pPr indent="-177800" lvl="0" marL="1778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Are the margins being squeezed by customers or partners?</a:t>
            </a:r>
            <a:endParaRPr/>
          </a:p>
          <a:p>
            <a:pPr indent="0" lvl="0" marL="114300" marR="0" rtl="0" algn="l">
              <a:spcBef>
                <a:spcPts val="0"/>
              </a:spcBef>
              <a:spcAft>
                <a:spcPts val="0"/>
              </a:spcAft>
              <a:buClr>
                <a:schemeClr val="dk1"/>
              </a:buClr>
              <a:buSzPts val="2000"/>
              <a:buFont typeface="Arial"/>
              <a:buNone/>
            </a:pPr>
            <a:r>
              <a:t/>
            </a:r>
            <a:endParaRPr sz="2000">
              <a:solidFill>
                <a:srgbClr val="333F1A"/>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9"/>
                                        </p:tgtEl>
                                        <p:attrNameLst>
                                          <p:attrName>style.visibility</p:attrName>
                                        </p:attrNameLst>
                                      </p:cBhvr>
                                      <p:to>
                                        <p:strVal val="visible"/>
                                      </p:to>
                                    </p:set>
                                    <p:animEffect filter="fade" transition="in">
                                      <p:cBhvr>
                                        <p:cTn dur="1000"/>
                                        <p:tgtEl>
                                          <p:spTgt spid="38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3" name="Shape 3833"/>
        <p:cNvGrpSpPr/>
        <p:nvPr/>
      </p:nvGrpSpPr>
      <p:grpSpPr>
        <a:xfrm>
          <a:off x="0" y="0"/>
          <a:ext cx="0" cy="0"/>
          <a:chOff x="0" y="0"/>
          <a:chExt cx="0" cy="0"/>
        </a:xfrm>
      </p:grpSpPr>
      <p:grpSp>
        <p:nvGrpSpPr>
          <p:cNvPr id="3834" name="Google Shape;3834;p105"/>
          <p:cNvGrpSpPr/>
          <p:nvPr/>
        </p:nvGrpSpPr>
        <p:grpSpPr>
          <a:xfrm>
            <a:off x="577849" y="114300"/>
            <a:ext cx="2393951" cy="647700"/>
            <a:chOff x="1717480" y="2374418"/>
            <a:chExt cx="3040673" cy="822562"/>
          </a:xfrm>
        </p:grpSpPr>
        <p:grpSp>
          <p:nvGrpSpPr>
            <p:cNvPr id="3835" name="Google Shape;3835;p105"/>
            <p:cNvGrpSpPr/>
            <p:nvPr/>
          </p:nvGrpSpPr>
          <p:grpSpPr>
            <a:xfrm>
              <a:off x="1717480" y="2374418"/>
              <a:ext cx="3040673" cy="822562"/>
              <a:chOff x="1717480" y="2374418"/>
              <a:chExt cx="3040673" cy="822562"/>
            </a:xfrm>
          </p:grpSpPr>
          <p:sp>
            <p:nvSpPr>
              <p:cNvPr id="3836" name="Google Shape;3836;p105"/>
              <p:cNvSpPr/>
              <p:nvPr/>
            </p:nvSpPr>
            <p:spPr>
              <a:xfrm>
                <a:off x="1723530" y="2374418"/>
                <a:ext cx="3034623" cy="8225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Financial</a:t>
                </a:r>
                <a:endParaRPr b="1" sz="2400">
                  <a:solidFill>
                    <a:schemeClr val="lt1"/>
                  </a:solidFill>
                  <a:latin typeface="Calibri"/>
                  <a:ea typeface="Calibri"/>
                  <a:cs typeface="Calibri"/>
                  <a:sym typeface="Calibri"/>
                </a:endParaRPr>
              </a:p>
            </p:txBody>
          </p:sp>
          <p:sp>
            <p:nvSpPr>
              <p:cNvPr id="3837" name="Google Shape;3837;p105"/>
              <p:cNvSpPr/>
              <p:nvPr/>
            </p:nvSpPr>
            <p:spPr>
              <a:xfrm>
                <a:off x="1717480" y="2374418"/>
                <a:ext cx="822675" cy="8225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105"/>
            <p:cNvGrpSpPr/>
            <p:nvPr/>
          </p:nvGrpSpPr>
          <p:grpSpPr>
            <a:xfrm>
              <a:off x="1835838" y="2530721"/>
              <a:ext cx="598064" cy="532324"/>
              <a:chOff x="1806206" y="2502148"/>
              <a:chExt cx="598064" cy="532324"/>
            </a:xfrm>
          </p:grpSpPr>
          <p:sp>
            <p:nvSpPr>
              <p:cNvPr id="3839" name="Google Shape;3839;p10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0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1" name="Google Shape;3841;p105"/>
          <p:cNvGrpSpPr/>
          <p:nvPr/>
        </p:nvGrpSpPr>
        <p:grpSpPr>
          <a:xfrm>
            <a:off x="0" y="0"/>
            <a:ext cx="500380" cy="6858000"/>
            <a:chOff x="0" y="0"/>
            <a:chExt cx="500380" cy="6858000"/>
          </a:xfrm>
        </p:grpSpPr>
        <p:sp>
          <p:nvSpPr>
            <p:cNvPr id="3842" name="Google Shape;3842;p105"/>
            <p:cNvSpPr/>
            <p:nvPr/>
          </p:nvSpPr>
          <p:spPr>
            <a:xfrm rot="-5400000">
              <a:off x="-207010" y="207010"/>
              <a:ext cx="9144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Lens</a:t>
              </a:r>
              <a:endParaRPr sz="1800">
                <a:solidFill>
                  <a:srgbClr val="333F1A"/>
                </a:solidFill>
                <a:latin typeface="Times New Roman"/>
                <a:ea typeface="Times New Roman"/>
                <a:cs typeface="Times New Roman"/>
                <a:sym typeface="Times New Roman"/>
              </a:endParaRPr>
            </a:p>
          </p:txBody>
        </p:sp>
        <p:sp>
          <p:nvSpPr>
            <p:cNvPr id="3843" name="Google Shape;3843;p105"/>
            <p:cNvSpPr/>
            <p:nvPr/>
          </p:nvSpPr>
          <p:spPr>
            <a:xfrm rot="-5400000">
              <a:off x="-207010" y="1121410"/>
              <a:ext cx="9144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88888"/>
                </a:lnSpc>
                <a:spcBef>
                  <a:spcPts val="0"/>
                </a:spcBef>
                <a:spcAft>
                  <a:spcPts val="0"/>
                </a:spcAft>
                <a:buNone/>
              </a:pPr>
              <a:r>
                <a:rPr lang="en-US" sz="1800">
                  <a:solidFill>
                    <a:srgbClr val="333F1A"/>
                  </a:solidFill>
                  <a:latin typeface="Times New Roman"/>
                  <a:ea typeface="Times New Roman"/>
                  <a:cs typeface="Times New Roman"/>
                  <a:sym typeface="Times New Roman"/>
                </a:rPr>
                <a:t>Sub- Lens</a:t>
              </a:r>
              <a:endParaRPr sz="1800">
                <a:solidFill>
                  <a:srgbClr val="333F1A"/>
                </a:solidFill>
                <a:latin typeface="Times New Roman"/>
                <a:ea typeface="Times New Roman"/>
                <a:cs typeface="Times New Roman"/>
                <a:sym typeface="Times New Roman"/>
              </a:endParaRPr>
            </a:p>
          </p:txBody>
        </p:sp>
        <p:sp>
          <p:nvSpPr>
            <p:cNvPr id="3844" name="Google Shape;3844;p105"/>
            <p:cNvSpPr/>
            <p:nvPr/>
          </p:nvSpPr>
          <p:spPr>
            <a:xfrm rot="-5400000">
              <a:off x="-1273810" y="3102610"/>
              <a:ext cx="30480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Themes</a:t>
              </a:r>
              <a:endParaRPr sz="1800">
                <a:solidFill>
                  <a:srgbClr val="333F1A"/>
                </a:solidFill>
                <a:latin typeface="Times New Roman"/>
                <a:ea typeface="Times New Roman"/>
                <a:cs typeface="Times New Roman"/>
                <a:sym typeface="Times New Roman"/>
              </a:endParaRPr>
            </a:p>
          </p:txBody>
        </p:sp>
        <p:sp>
          <p:nvSpPr>
            <p:cNvPr id="3845" name="Google Shape;3845;p105"/>
            <p:cNvSpPr/>
            <p:nvPr/>
          </p:nvSpPr>
          <p:spPr>
            <a:xfrm rot="-5400000">
              <a:off x="-740410" y="5617210"/>
              <a:ext cx="19812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Diagnostics</a:t>
              </a:r>
              <a:endParaRPr sz="1800">
                <a:solidFill>
                  <a:srgbClr val="333F1A"/>
                </a:solidFill>
                <a:latin typeface="Times New Roman"/>
                <a:ea typeface="Times New Roman"/>
                <a:cs typeface="Times New Roman"/>
                <a:sym typeface="Times New Roman"/>
              </a:endParaRPr>
            </a:p>
          </p:txBody>
        </p:sp>
      </p:grpSp>
      <p:grpSp>
        <p:nvGrpSpPr>
          <p:cNvPr id="3846" name="Google Shape;3846;p105"/>
          <p:cNvGrpSpPr/>
          <p:nvPr/>
        </p:nvGrpSpPr>
        <p:grpSpPr>
          <a:xfrm>
            <a:off x="2324100" y="1066800"/>
            <a:ext cx="1645920" cy="5410200"/>
            <a:chOff x="2324100" y="1066800"/>
            <a:chExt cx="1645920" cy="5410200"/>
          </a:xfrm>
        </p:grpSpPr>
        <p:grpSp>
          <p:nvGrpSpPr>
            <p:cNvPr id="3847" name="Google Shape;3847;p105"/>
            <p:cNvGrpSpPr/>
            <p:nvPr/>
          </p:nvGrpSpPr>
          <p:grpSpPr>
            <a:xfrm>
              <a:off x="2383536" y="1752600"/>
              <a:ext cx="1578864" cy="4724400"/>
              <a:chOff x="669036" y="1739900"/>
              <a:chExt cx="1578864" cy="4724400"/>
            </a:xfrm>
          </p:grpSpPr>
          <p:sp>
            <p:nvSpPr>
              <p:cNvPr id="3848" name="Google Shape;3848;p105"/>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Capital Requirements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Rights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Cost of Capital</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Cap Structure</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Investor Goals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Liquidity</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Capital Formation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Employee Ownership</a:t>
                </a:r>
                <a:endParaRPr/>
              </a:p>
              <a:p>
                <a:pPr indent="-48260" lvl="0" marL="137160" marR="0" rtl="0" algn="l">
                  <a:spcBef>
                    <a:spcPts val="0"/>
                  </a:spcBef>
                  <a:spcAft>
                    <a:spcPts val="0"/>
                  </a:spcAft>
                  <a:buClr>
                    <a:schemeClr val="dk1"/>
                  </a:buClr>
                  <a:buSzPts val="1400"/>
                  <a:buFont typeface="Arial"/>
                  <a:buNone/>
                </a:pPr>
                <a:r>
                  <a:t/>
                </a:r>
                <a:endParaRPr sz="1400">
                  <a:solidFill>
                    <a:srgbClr val="333F1A"/>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3849" name="Google Shape;3849;p105"/>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3850" name="Google Shape;3850;p105"/>
              <p:cNvSpPr txBox="1"/>
              <p:nvPr/>
            </p:nvSpPr>
            <p:spPr>
              <a:xfrm>
                <a:off x="685800" y="5029200"/>
                <a:ext cx="1562100" cy="1384995"/>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What is the age of the funds that are invested? Are they near end of life?  Any dry powder?</a:t>
                </a:r>
                <a:endParaRPr/>
              </a:p>
            </p:txBody>
          </p:sp>
        </p:grpSp>
        <p:sp>
          <p:nvSpPr>
            <p:cNvPr id="3851" name="Google Shape;3851;p105"/>
            <p:cNvSpPr/>
            <p:nvPr/>
          </p:nvSpPr>
          <p:spPr>
            <a:xfrm>
              <a:off x="23241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Capital Structure</a:t>
              </a:r>
              <a:endParaRPr b="1" sz="1400">
                <a:solidFill>
                  <a:schemeClr val="lt1"/>
                </a:solidFill>
                <a:latin typeface="Times New Roman"/>
                <a:ea typeface="Times New Roman"/>
                <a:cs typeface="Times New Roman"/>
                <a:sym typeface="Times New Roman"/>
              </a:endParaRPr>
            </a:p>
          </p:txBody>
        </p:sp>
      </p:grpSp>
      <p:grpSp>
        <p:nvGrpSpPr>
          <p:cNvPr id="3852" name="Google Shape;3852;p105"/>
          <p:cNvGrpSpPr/>
          <p:nvPr/>
        </p:nvGrpSpPr>
        <p:grpSpPr>
          <a:xfrm>
            <a:off x="4038600" y="1066800"/>
            <a:ext cx="1676400" cy="5410200"/>
            <a:chOff x="3886200" y="1066800"/>
            <a:chExt cx="1676400" cy="5410200"/>
          </a:xfrm>
        </p:grpSpPr>
        <p:grpSp>
          <p:nvGrpSpPr>
            <p:cNvPr id="3853" name="Google Shape;3853;p105"/>
            <p:cNvGrpSpPr/>
            <p:nvPr/>
          </p:nvGrpSpPr>
          <p:grpSpPr>
            <a:xfrm>
              <a:off x="3945636" y="1752600"/>
              <a:ext cx="1616964" cy="4724400"/>
              <a:chOff x="669036" y="1739900"/>
              <a:chExt cx="1616964" cy="4724400"/>
            </a:xfrm>
          </p:grpSpPr>
          <p:sp>
            <p:nvSpPr>
              <p:cNvPr id="3854" name="Google Shape;3854;p105"/>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Revenue Model</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Financial Model</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Industry Comps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Profitability Drivers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Volume</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Margin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Touch</a:t>
                </a:r>
                <a:endParaRPr/>
              </a:p>
              <a:p>
                <a:pPr indent="-48260" lvl="0" marL="137160" marR="0" rtl="0" algn="l">
                  <a:spcBef>
                    <a:spcPts val="0"/>
                  </a:spcBef>
                  <a:spcAft>
                    <a:spcPts val="0"/>
                  </a:spcAft>
                  <a:buClr>
                    <a:schemeClr val="dk1"/>
                  </a:buClr>
                  <a:buSzPts val="1400"/>
                  <a:buFont typeface="Arial"/>
                  <a:buNone/>
                </a:pPr>
                <a:r>
                  <a:t/>
                </a:r>
                <a:endParaRPr sz="1400">
                  <a:solidFill>
                    <a:schemeClr val="lt1"/>
                  </a:solidFill>
                  <a:latin typeface="Times New Roman"/>
                  <a:ea typeface="Times New Roman"/>
                  <a:cs typeface="Times New Roman"/>
                  <a:sym typeface="Times New Roman"/>
                </a:endParaRPr>
              </a:p>
            </p:txBody>
          </p:sp>
          <p:sp>
            <p:nvSpPr>
              <p:cNvPr id="3855" name="Google Shape;3855;p105"/>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3856" name="Google Shape;3856;p105"/>
              <p:cNvSpPr txBox="1"/>
              <p:nvPr/>
            </p:nvSpPr>
            <p:spPr>
              <a:xfrm>
                <a:off x="685800" y="5029200"/>
                <a:ext cx="1600200" cy="1169551"/>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What is the financial model of the business?</a:t>
                </a:r>
                <a:endParaRPr/>
              </a:p>
              <a:p>
                <a:pPr indent="0" lvl="0" marL="0" marR="0" rtl="0" algn="l">
                  <a:spcBef>
                    <a:spcPts val="0"/>
                  </a:spcBef>
                  <a:spcAft>
                    <a:spcPts val="0"/>
                  </a:spcAft>
                  <a:buNone/>
                </a:pPr>
                <a:r>
                  <a:t/>
                </a:r>
                <a:endParaRPr sz="1400">
                  <a:solidFill>
                    <a:srgbClr val="333F1A"/>
                  </a:solidFill>
                  <a:latin typeface="Calibri"/>
                  <a:ea typeface="Calibri"/>
                  <a:cs typeface="Calibri"/>
                  <a:sym typeface="Calibri"/>
                </a:endParaRPr>
              </a:p>
              <a:p>
                <a:pPr indent="0" lvl="0" marL="0" marR="0" rtl="0" algn="l">
                  <a:spcBef>
                    <a:spcPts val="0"/>
                  </a:spcBef>
                  <a:spcAft>
                    <a:spcPts val="0"/>
                  </a:spcAft>
                  <a:buNone/>
                </a:pPr>
                <a:r>
                  <a:t/>
                </a:r>
                <a:endParaRPr sz="1400">
                  <a:solidFill>
                    <a:srgbClr val="333F1A"/>
                  </a:solidFill>
                  <a:latin typeface="Calibri"/>
                  <a:ea typeface="Calibri"/>
                  <a:cs typeface="Calibri"/>
                  <a:sym typeface="Calibri"/>
                </a:endParaRPr>
              </a:p>
            </p:txBody>
          </p:sp>
        </p:grpSp>
        <p:sp>
          <p:nvSpPr>
            <p:cNvPr id="3857" name="Google Shape;3857;p105"/>
            <p:cNvSpPr/>
            <p:nvPr/>
          </p:nvSpPr>
          <p:spPr>
            <a:xfrm>
              <a:off x="38862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Financial Model</a:t>
              </a:r>
              <a:endParaRPr b="1" sz="1400">
                <a:solidFill>
                  <a:schemeClr val="lt1"/>
                </a:solidFill>
                <a:latin typeface="Times New Roman"/>
                <a:ea typeface="Times New Roman"/>
                <a:cs typeface="Times New Roman"/>
                <a:sym typeface="Times New Roman"/>
              </a:endParaRPr>
            </a:p>
          </p:txBody>
        </p:sp>
      </p:grpSp>
      <p:grpSp>
        <p:nvGrpSpPr>
          <p:cNvPr id="3858" name="Google Shape;3858;p105"/>
          <p:cNvGrpSpPr/>
          <p:nvPr/>
        </p:nvGrpSpPr>
        <p:grpSpPr>
          <a:xfrm>
            <a:off x="5753100" y="1066800"/>
            <a:ext cx="1714500" cy="5410200"/>
            <a:chOff x="5276850" y="1066800"/>
            <a:chExt cx="1714500" cy="5410200"/>
          </a:xfrm>
        </p:grpSpPr>
        <p:grpSp>
          <p:nvGrpSpPr>
            <p:cNvPr id="3859" name="Google Shape;3859;p105"/>
            <p:cNvGrpSpPr/>
            <p:nvPr/>
          </p:nvGrpSpPr>
          <p:grpSpPr>
            <a:xfrm>
              <a:off x="5336286" y="1752600"/>
              <a:ext cx="1655064" cy="4724400"/>
              <a:chOff x="669036" y="1739900"/>
              <a:chExt cx="1655064" cy="4724400"/>
            </a:xfrm>
          </p:grpSpPr>
          <p:sp>
            <p:nvSpPr>
              <p:cNvPr id="3860" name="Google Shape;3860;p105"/>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Target Growth Rate</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Appetite for Growth</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Pro-forma</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Revenue Potential</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Economy of Scale</a:t>
                </a:r>
                <a:endParaRPr/>
              </a:p>
            </p:txBody>
          </p:sp>
          <p:sp>
            <p:nvSpPr>
              <p:cNvPr id="3861" name="Google Shape;3861;p105"/>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3862" name="Google Shape;3862;p105"/>
              <p:cNvSpPr txBox="1"/>
              <p:nvPr/>
            </p:nvSpPr>
            <p:spPr>
              <a:xfrm>
                <a:off x="685800" y="5029200"/>
                <a:ext cx="1638300" cy="1384995"/>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Are there one or two year pro-forma’s? Is there a sensitivity analysis for these?</a:t>
                </a:r>
                <a:endParaRPr/>
              </a:p>
            </p:txBody>
          </p:sp>
        </p:grpSp>
        <p:sp>
          <p:nvSpPr>
            <p:cNvPr id="3863" name="Google Shape;3863;p105"/>
            <p:cNvSpPr/>
            <p:nvPr/>
          </p:nvSpPr>
          <p:spPr>
            <a:xfrm>
              <a:off x="527685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Forecasting</a:t>
              </a:r>
              <a:endParaRPr b="1" sz="1400">
                <a:solidFill>
                  <a:schemeClr val="lt1"/>
                </a:solidFill>
                <a:latin typeface="Times New Roman"/>
                <a:ea typeface="Times New Roman"/>
                <a:cs typeface="Times New Roman"/>
                <a:sym typeface="Times New Roman"/>
              </a:endParaRPr>
            </a:p>
          </p:txBody>
        </p:sp>
      </p:grpSp>
      <p:grpSp>
        <p:nvGrpSpPr>
          <p:cNvPr id="3864" name="Google Shape;3864;p105"/>
          <p:cNvGrpSpPr/>
          <p:nvPr/>
        </p:nvGrpSpPr>
        <p:grpSpPr>
          <a:xfrm>
            <a:off x="7467600" y="1066800"/>
            <a:ext cx="1676400" cy="5410200"/>
            <a:chOff x="7467600" y="1066800"/>
            <a:chExt cx="1676400" cy="5410200"/>
          </a:xfrm>
        </p:grpSpPr>
        <p:grpSp>
          <p:nvGrpSpPr>
            <p:cNvPr id="3865" name="Google Shape;3865;p105"/>
            <p:cNvGrpSpPr/>
            <p:nvPr/>
          </p:nvGrpSpPr>
          <p:grpSpPr>
            <a:xfrm>
              <a:off x="7527036" y="1752600"/>
              <a:ext cx="1616964" cy="4724400"/>
              <a:chOff x="669036" y="1739900"/>
              <a:chExt cx="1616964" cy="4724400"/>
            </a:xfrm>
          </p:grpSpPr>
          <p:sp>
            <p:nvSpPr>
              <p:cNvPr id="3866" name="Google Shape;3866;p105"/>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Balance Sheet Strength</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Revenue Performance</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Net Margin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EBITDA</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Segment Performance Comps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Use of Cash</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Gross Margin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Growth Rates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Customers</a:t>
                </a:r>
                <a:endParaRPr/>
              </a:p>
            </p:txBody>
          </p:sp>
          <p:sp>
            <p:nvSpPr>
              <p:cNvPr id="3867" name="Google Shape;3867;p105"/>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3868" name="Google Shape;3868;p105"/>
              <p:cNvSpPr txBox="1"/>
              <p:nvPr/>
            </p:nvSpPr>
            <p:spPr>
              <a:xfrm>
                <a:off x="685800" y="5029200"/>
                <a:ext cx="1600200" cy="738664"/>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What is the strength of the Balance Sheet?</a:t>
                </a:r>
                <a:endParaRPr/>
              </a:p>
            </p:txBody>
          </p:sp>
        </p:grpSp>
        <p:sp>
          <p:nvSpPr>
            <p:cNvPr id="3869" name="Google Shape;3869;p105"/>
            <p:cNvSpPr/>
            <p:nvPr/>
          </p:nvSpPr>
          <p:spPr>
            <a:xfrm>
              <a:off x="74676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Historical Performance</a:t>
              </a:r>
              <a:endParaRPr b="1" sz="1400">
                <a:solidFill>
                  <a:schemeClr val="lt1"/>
                </a:solidFill>
                <a:latin typeface="Times New Roman"/>
                <a:ea typeface="Times New Roman"/>
                <a:cs typeface="Times New Roman"/>
                <a:sym typeface="Times New Roman"/>
              </a:endParaRPr>
            </a:p>
          </p:txBody>
        </p:sp>
      </p:grpSp>
      <p:grpSp>
        <p:nvGrpSpPr>
          <p:cNvPr id="3870" name="Google Shape;3870;p105"/>
          <p:cNvGrpSpPr/>
          <p:nvPr/>
        </p:nvGrpSpPr>
        <p:grpSpPr>
          <a:xfrm>
            <a:off x="609600" y="1066800"/>
            <a:ext cx="1676400" cy="5410200"/>
            <a:chOff x="609600" y="1066800"/>
            <a:chExt cx="1676400" cy="5410200"/>
          </a:xfrm>
        </p:grpSpPr>
        <p:grpSp>
          <p:nvGrpSpPr>
            <p:cNvPr id="3871" name="Google Shape;3871;p105"/>
            <p:cNvGrpSpPr/>
            <p:nvPr/>
          </p:nvGrpSpPr>
          <p:grpSpPr>
            <a:xfrm>
              <a:off x="669036" y="1752600"/>
              <a:ext cx="1616964" cy="4724400"/>
              <a:chOff x="669036" y="1739900"/>
              <a:chExt cx="1616964" cy="4724400"/>
            </a:xfrm>
          </p:grpSpPr>
          <p:sp>
            <p:nvSpPr>
              <p:cNvPr id="3872" name="Google Shape;3872;p105"/>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Financial Statements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Audits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Cash Collections Cycles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GAAP</a:t>
                </a:r>
                <a:endParaRPr sz="14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3873" name="Google Shape;3873;p105"/>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3874" name="Google Shape;3874;p105"/>
              <p:cNvSpPr txBox="1"/>
              <p:nvPr/>
            </p:nvSpPr>
            <p:spPr>
              <a:xfrm>
                <a:off x="685800" y="5029200"/>
                <a:ext cx="1600200" cy="954107"/>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Does the company have audited financial statements?</a:t>
                </a:r>
                <a:endParaRPr/>
              </a:p>
            </p:txBody>
          </p:sp>
        </p:grpSp>
        <p:sp>
          <p:nvSpPr>
            <p:cNvPr id="3875" name="Google Shape;3875;p105"/>
            <p:cNvSpPr/>
            <p:nvPr/>
          </p:nvSpPr>
          <p:spPr>
            <a:xfrm>
              <a:off x="6096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Accounting</a:t>
              </a:r>
              <a:endParaRPr b="1" sz="1400">
                <a:solidFill>
                  <a:schemeClr val="lt1"/>
                </a:solidFill>
                <a:latin typeface="Times New Roman"/>
                <a:ea typeface="Times New Roman"/>
                <a:cs typeface="Times New Roman"/>
                <a:sym typeface="Times New Roman"/>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0" name="Shape 3880"/>
        <p:cNvGrpSpPr/>
        <p:nvPr/>
      </p:nvGrpSpPr>
      <p:grpSpPr>
        <a:xfrm>
          <a:off x="0" y="0"/>
          <a:ext cx="0" cy="0"/>
          <a:chOff x="0" y="0"/>
          <a:chExt cx="0" cy="0"/>
        </a:xfrm>
      </p:grpSpPr>
      <p:sp>
        <p:nvSpPr>
          <p:cNvPr id="3881" name="Google Shape;3881;p106"/>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Financial Lens</a:t>
            </a:r>
            <a:endParaRPr/>
          </a:p>
        </p:txBody>
      </p:sp>
      <p:sp>
        <p:nvSpPr>
          <p:cNvPr id="3882" name="Google Shape;3882;p10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3200"/>
              <a:buChar char="•"/>
            </a:pPr>
            <a:r>
              <a:rPr lang="en-US">
                <a:latin typeface="Calibri"/>
                <a:ea typeface="Calibri"/>
                <a:cs typeface="Calibri"/>
                <a:sym typeface="Calibri"/>
              </a:rPr>
              <a:t>Who has made a significant investment into a large company?</a:t>
            </a:r>
            <a:endParaRPr/>
          </a:p>
          <a:p>
            <a:pPr indent="-342900" lvl="0" marL="342900" rtl="0" algn="l">
              <a:spcBef>
                <a:spcPts val="640"/>
              </a:spcBef>
              <a:spcAft>
                <a:spcPts val="0"/>
              </a:spcAft>
              <a:buClr>
                <a:srgbClr val="333F1A"/>
              </a:buClr>
              <a:buSzPts val="3200"/>
              <a:buChar char="•"/>
            </a:pPr>
            <a:r>
              <a:rPr lang="en-US">
                <a:latin typeface="Calibri"/>
                <a:ea typeface="Calibri"/>
                <a:cs typeface="Calibri"/>
                <a:sym typeface="Calibri"/>
              </a:rPr>
              <a:t>A lesson in capital structure.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2">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6" name="Shape 3886"/>
        <p:cNvGrpSpPr/>
        <p:nvPr/>
      </p:nvGrpSpPr>
      <p:grpSpPr>
        <a:xfrm>
          <a:off x="0" y="0"/>
          <a:ext cx="0" cy="0"/>
          <a:chOff x="0" y="0"/>
          <a:chExt cx="0" cy="0"/>
        </a:xfrm>
      </p:grpSpPr>
      <p:sp>
        <p:nvSpPr>
          <p:cNvPr id="3887" name="Google Shape;3887;p10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PROCESSES</a:t>
            </a:r>
            <a:endParaRPr/>
          </a:p>
        </p:txBody>
      </p:sp>
      <p:pic>
        <p:nvPicPr>
          <p:cNvPr id="3888" name="Google Shape;3888;p107"/>
          <p:cNvPicPr preferRelativeResize="0"/>
          <p:nvPr/>
        </p:nvPicPr>
        <p:blipFill rotWithShape="1">
          <a:blip r:embed="rId3">
            <a:alphaModFix/>
          </a:blip>
          <a:srcRect b="0" l="0" r="0" t="0"/>
          <a:stretch/>
        </p:blipFill>
        <p:spPr>
          <a:xfrm>
            <a:off x="8382000" y="4800600"/>
            <a:ext cx="533400" cy="822325"/>
          </a:xfrm>
          <a:prstGeom prst="rect">
            <a:avLst/>
          </a:prstGeom>
          <a:noFill/>
          <a:ln>
            <a:noFill/>
          </a:ln>
        </p:spPr>
      </p:pic>
      <p:pic>
        <p:nvPicPr>
          <p:cNvPr id="3889" name="Google Shape;3889;p107"/>
          <p:cNvPicPr preferRelativeResize="0"/>
          <p:nvPr/>
        </p:nvPicPr>
        <p:blipFill rotWithShape="1">
          <a:blip r:embed="rId4">
            <a:alphaModFix/>
          </a:blip>
          <a:srcRect b="0" l="0" r="0" t="0"/>
          <a:stretch/>
        </p:blipFill>
        <p:spPr>
          <a:xfrm>
            <a:off x="8382000" y="838200"/>
            <a:ext cx="565150" cy="822325"/>
          </a:xfrm>
          <a:prstGeom prst="rect">
            <a:avLst/>
          </a:prstGeom>
          <a:noFill/>
          <a:ln>
            <a:noFill/>
          </a:ln>
        </p:spPr>
      </p:pic>
      <p:grpSp>
        <p:nvGrpSpPr>
          <p:cNvPr id="3890" name="Google Shape;3890;p107"/>
          <p:cNvGrpSpPr/>
          <p:nvPr/>
        </p:nvGrpSpPr>
        <p:grpSpPr>
          <a:xfrm>
            <a:off x="6410325" y="876300"/>
            <a:ext cx="1819275" cy="461963"/>
            <a:chOff x="1717748" y="2375002"/>
            <a:chExt cx="3040063" cy="822960"/>
          </a:xfrm>
        </p:grpSpPr>
        <p:grpSp>
          <p:nvGrpSpPr>
            <p:cNvPr id="3891" name="Google Shape;3891;p107"/>
            <p:cNvGrpSpPr/>
            <p:nvPr/>
          </p:nvGrpSpPr>
          <p:grpSpPr>
            <a:xfrm>
              <a:off x="1717748" y="2375002"/>
              <a:ext cx="3040063" cy="822960"/>
              <a:chOff x="1717748" y="2375002"/>
              <a:chExt cx="3040063" cy="822960"/>
            </a:xfrm>
          </p:grpSpPr>
          <p:sp>
            <p:nvSpPr>
              <p:cNvPr id="3892" name="Google Shape;3892;p107"/>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Strategy</a:t>
                </a:r>
                <a:endParaRPr/>
              </a:p>
            </p:txBody>
          </p:sp>
          <p:sp>
            <p:nvSpPr>
              <p:cNvPr id="3893" name="Google Shape;3893;p107"/>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4" name="Google Shape;3894;p107"/>
            <p:cNvGrpSpPr/>
            <p:nvPr/>
          </p:nvGrpSpPr>
          <p:grpSpPr>
            <a:xfrm>
              <a:off x="1835838" y="2530721"/>
              <a:ext cx="598064" cy="532324"/>
              <a:chOff x="1806206" y="2502148"/>
              <a:chExt cx="598064" cy="532324"/>
            </a:xfrm>
          </p:grpSpPr>
          <p:sp>
            <p:nvSpPr>
              <p:cNvPr id="3895" name="Google Shape;3895;p10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0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7" name="Google Shape;3897;p107"/>
          <p:cNvGrpSpPr/>
          <p:nvPr/>
        </p:nvGrpSpPr>
        <p:grpSpPr>
          <a:xfrm>
            <a:off x="6400800" y="2863850"/>
            <a:ext cx="1819275" cy="463550"/>
            <a:chOff x="1717748" y="2375002"/>
            <a:chExt cx="3040063" cy="822960"/>
          </a:xfrm>
        </p:grpSpPr>
        <p:grpSp>
          <p:nvGrpSpPr>
            <p:cNvPr id="3898" name="Google Shape;3898;p107"/>
            <p:cNvGrpSpPr/>
            <p:nvPr/>
          </p:nvGrpSpPr>
          <p:grpSpPr>
            <a:xfrm>
              <a:off x="1717748" y="2375002"/>
              <a:ext cx="3040063" cy="822960"/>
              <a:chOff x="1717748" y="2375002"/>
              <a:chExt cx="3040063" cy="822960"/>
            </a:xfrm>
          </p:grpSpPr>
          <p:sp>
            <p:nvSpPr>
              <p:cNvPr id="3899" name="Google Shape;3899;p107"/>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Operations</a:t>
                </a:r>
                <a:endParaRPr/>
              </a:p>
            </p:txBody>
          </p:sp>
          <p:sp>
            <p:nvSpPr>
              <p:cNvPr id="3900" name="Google Shape;3900;p107"/>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1" name="Google Shape;3901;p107"/>
            <p:cNvGrpSpPr/>
            <p:nvPr/>
          </p:nvGrpSpPr>
          <p:grpSpPr>
            <a:xfrm>
              <a:off x="1835838" y="2530721"/>
              <a:ext cx="598064" cy="532324"/>
              <a:chOff x="1806206" y="2502148"/>
              <a:chExt cx="598064" cy="532324"/>
            </a:xfrm>
          </p:grpSpPr>
          <p:sp>
            <p:nvSpPr>
              <p:cNvPr id="3902" name="Google Shape;3902;p10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0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04" name="Google Shape;3904;p107"/>
          <p:cNvGrpSpPr/>
          <p:nvPr/>
        </p:nvGrpSpPr>
        <p:grpSpPr>
          <a:xfrm>
            <a:off x="6400800" y="4843463"/>
            <a:ext cx="1819275" cy="461962"/>
            <a:chOff x="1717748" y="2375002"/>
            <a:chExt cx="3040063" cy="822960"/>
          </a:xfrm>
        </p:grpSpPr>
        <p:grpSp>
          <p:nvGrpSpPr>
            <p:cNvPr id="3905" name="Google Shape;3905;p107"/>
            <p:cNvGrpSpPr/>
            <p:nvPr/>
          </p:nvGrpSpPr>
          <p:grpSpPr>
            <a:xfrm>
              <a:off x="1717748" y="2375002"/>
              <a:ext cx="3040063" cy="822960"/>
              <a:chOff x="1717748" y="2375002"/>
              <a:chExt cx="3040063" cy="822960"/>
            </a:xfrm>
          </p:grpSpPr>
          <p:sp>
            <p:nvSpPr>
              <p:cNvPr id="3906" name="Google Shape;3906;p107"/>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Execution</a:t>
                </a:r>
                <a:endParaRPr/>
              </a:p>
            </p:txBody>
          </p:sp>
          <p:sp>
            <p:nvSpPr>
              <p:cNvPr id="3907" name="Google Shape;3907;p107"/>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107"/>
            <p:cNvGrpSpPr/>
            <p:nvPr/>
          </p:nvGrpSpPr>
          <p:grpSpPr>
            <a:xfrm>
              <a:off x="1835838" y="2530721"/>
              <a:ext cx="598064" cy="532324"/>
              <a:chOff x="1806206" y="2502148"/>
              <a:chExt cx="598064" cy="532324"/>
            </a:xfrm>
          </p:grpSpPr>
          <p:sp>
            <p:nvSpPr>
              <p:cNvPr id="3909" name="Google Shape;3909;p10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0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11" name="Google Shape;3911;p107"/>
          <p:cNvSpPr txBox="1"/>
          <p:nvPr/>
        </p:nvSpPr>
        <p:spPr>
          <a:xfrm>
            <a:off x="6248400" y="1447800"/>
            <a:ext cx="2133600" cy="1066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200">
                <a:solidFill>
                  <a:srgbClr val="333F1A"/>
                </a:solidFill>
                <a:latin typeface="Calibri"/>
                <a:ea typeface="Calibri"/>
                <a:cs typeface="Calibri"/>
                <a:sym typeface="Calibri"/>
              </a:rPr>
              <a:t>Envisioning and designing the company go to market plan, aids in determining any breakout moves for the organization</a:t>
            </a:r>
            <a:endParaRPr/>
          </a:p>
        </p:txBody>
      </p:sp>
      <p:sp>
        <p:nvSpPr>
          <p:cNvPr id="3912" name="Google Shape;3912;p107"/>
          <p:cNvSpPr txBox="1"/>
          <p:nvPr/>
        </p:nvSpPr>
        <p:spPr>
          <a:xfrm>
            <a:off x="6248400" y="3429000"/>
            <a:ext cx="2133600" cy="1066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200">
                <a:solidFill>
                  <a:srgbClr val="333F1A"/>
                </a:solidFill>
                <a:latin typeface="Calibri"/>
                <a:ea typeface="Calibri"/>
                <a:cs typeface="Calibri"/>
                <a:sym typeface="Calibri"/>
              </a:rPr>
              <a:t>The people, processes, and systems infrastructure used by the organization, the bridge between strategy and execution</a:t>
            </a:r>
            <a:endParaRPr/>
          </a:p>
        </p:txBody>
      </p:sp>
      <p:sp>
        <p:nvSpPr>
          <p:cNvPr id="3913" name="Google Shape;3913;p107"/>
          <p:cNvSpPr txBox="1"/>
          <p:nvPr/>
        </p:nvSpPr>
        <p:spPr>
          <a:xfrm>
            <a:off x="6248400" y="5410200"/>
            <a:ext cx="2133600" cy="1066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200">
                <a:solidFill>
                  <a:srgbClr val="333F1A"/>
                </a:solidFill>
                <a:latin typeface="Calibri"/>
                <a:ea typeface="Calibri"/>
                <a:cs typeface="Calibri"/>
                <a:sym typeface="Calibri"/>
              </a:rPr>
              <a:t>The action or doing, and measurement of the strategy and operations</a:t>
            </a:r>
            <a:endParaRPr/>
          </a:p>
        </p:txBody>
      </p:sp>
      <p:pic>
        <p:nvPicPr>
          <p:cNvPr id="3914" name="Google Shape;3914;p107"/>
          <p:cNvPicPr preferRelativeResize="0"/>
          <p:nvPr/>
        </p:nvPicPr>
        <p:blipFill rotWithShape="1">
          <a:blip r:embed="rId5">
            <a:alphaModFix/>
          </a:blip>
          <a:srcRect b="0" l="0" r="0" t="0"/>
          <a:stretch/>
        </p:blipFill>
        <p:spPr>
          <a:xfrm>
            <a:off x="8382000" y="1752600"/>
            <a:ext cx="576263" cy="822325"/>
          </a:xfrm>
          <a:prstGeom prst="rect">
            <a:avLst/>
          </a:prstGeom>
          <a:noFill/>
          <a:ln>
            <a:noFill/>
          </a:ln>
        </p:spPr>
      </p:pic>
      <p:pic>
        <p:nvPicPr>
          <p:cNvPr id="3915" name="Google Shape;3915;p107"/>
          <p:cNvPicPr preferRelativeResize="0"/>
          <p:nvPr/>
        </p:nvPicPr>
        <p:blipFill rotWithShape="1">
          <a:blip r:embed="rId6">
            <a:alphaModFix/>
          </a:blip>
          <a:srcRect b="0" l="0" r="0" t="0"/>
          <a:stretch/>
        </p:blipFill>
        <p:spPr>
          <a:xfrm>
            <a:off x="8382000" y="2819400"/>
            <a:ext cx="614363" cy="822325"/>
          </a:xfrm>
          <a:prstGeom prst="rect">
            <a:avLst/>
          </a:prstGeom>
          <a:noFill/>
          <a:ln>
            <a:noFill/>
          </a:ln>
        </p:spPr>
      </p:pic>
      <p:pic>
        <p:nvPicPr>
          <p:cNvPr descr="Six Sigma Way" id="3916" name="Google Shape;3916;p107"/>
          <p:cNvPicPr preferRelativeResize="0"/>
          <p:nvPr/>
        </p:nvPicPr>
        <p:blipFill rotWithShape="1">
          <a:blip r:embed="rId7">
            <a:alphaModFix/>
          </a:blip>
          <a:srcRect b="0" l="0" r="0" t="0"/>
          <a:stretch/>
        </p:blipFill>
        <p:spPr>
          <a:xfrm>
            <a:off x="8382000" y="3733800"/>
            <a:ext cx="609600" cy="819150"/>
          </a:xfrm>
          <a:prstGeom prst="rect">
            <a:avLst/>
          </a:prstGeom>
          <a:noFill/>
          <a:ln>
            <a:noFill/>
          </a:ln>
        </p:spPr>
      </p:pic>
      <p:pic>
        <p:nvPicPr>
          <p:cNvPr descr="http://hbr.org/products/8826-PBK-ENG/thumbnail/thumbnail.gif" id="3917" name="Google Shape;3917;p107"/>
          <p:cNvPicPr preferRelativeResize="0"/>
          <p:nvPr/>
        </p:nvPicPr>
        <p:blipFill rotWithShape="1">
          <a:blip r:embed="rId8">
            <a:alphaModFix/>
          </a:blip>
          <a:srcRect b="0" l="0" r="0" t="0"/>
          <a:stretch/>
        </p:blipFill>
        <p:spPr>
          <a:xfrm>
            <a:off x="8382000" y="5715000"/>
            <a:ext cx="533400" cy="762000"/>
          </a:xfrm>
          <a:prstGeom prst="rect">
            <a:avLst/>
          </a:prstGeom>
          <a:noFill/>
          <a:ln>
            <a:noFill/>
          </a:ln>
        </p:spPr>
      </p:pic>
      <p:sp>
        <p:nvSpPr>
          <p:cNvPr id="3918" name="Google Shape;3918;p107"/>
          <p:cNvSpPr txBox="1"/>
          <p:nvPr/>
        </p:nvSpPr>
        <p:spPr>
          <a:xfrm>
            <a:off x="6019800" y="-152400"/>
            <a:ext cx="3048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F1A"/>
              </a:buClr>
              <a:buSzPts val="2000"/>
              <a:buFont typeface="Calibri"/>
              <a:buNone/>
            </a:pPr>
            <a:r>
              <a:rPr b="1" i="0" lang="en-US" sz="2000" u="none" cap="none" strike="noStrike">
                <a:solidFill>
                  <a:srgbClr val="333F1A"/>
                </a:solidFill>
                <a:latin typeface="Calibri"/>
                <a:ea typeface="Calibri"/>
                <a:cs typeface="Calibri"/>
                <a:sym typeface="Calibri"/>
              </a:rPr>
              <a:t>PROCESSES</a:t>
            </a:r>
            <a:endParaRPr b="1" i="0" sz="2000" u="none" cap="none" strike="noStrike">
              <a:solidFill>
                <a:srgbClr val="333F1A"/>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9"/>
                                        </p:tgtEl>
                                        <p:attrNameLst>
                                          <p:attrName>style.visibility</p:attrName>
                                        </p:attrNameLst>
                                      </p:cBhvr>
                                      <p:to>
                                        <p:strVal val="visible"/>
                                      </p:to>
                                    </p:set>
                                    <p:animEffect filter="fade" transition="in">
                                      <p:cBhvr>
                                        <p:cTn dur="500"/>
                                        <p:tgtEl>
                                          <p:spTgt spid="3889"/>
                                        </p:tgtEl>
                                      </p:cBhvr>
                                    </p:animEffect>
                                  </p:childTnLst>
                                </p:cTn>
                              </p:par>
                              <p:par>
                                <p:cTn fill="hold" nodeType="withEffect" presetClass="entr" presetID="10" presetSubtype="0">
                                  <p:stCondLst>
                                    <p:cond delay="0"/>
                                  </p:stCondLst>
                                  <p:childTnLst>
                                    <p:set>
                                      <p:cBhvr>
                                        <p:cTn dur="1" fill="hold">
                                          <p:stCondLst>
                                            <p:cond delay="0"/>
                                          </p:stCondLst>
                                        </p:cTn>
                                        <p:tgtEl>
                                          <p:spTgt spid="3890"/>
                                        </p:tgtEl>
                                        <p:attrNameLst>
                                          <p:attrName>style.visibility</p:attrName>
                                        </p:attrNameLst>
                                      </p:cBhvr>
                                      <p:to>
                                        <p:strVal val="visible"/>
                                      </p:to>
                                    </p:set>
                                    <p:animEffect filter="fade" transition="in">
                                      <p:cBhvr>
                                        <p:cTn dur="500"/>
                                        <p:tgtEl>
                                          <p:spTgt spid="3890"/>
                                        </p:tgtEl>
                                      </p:cBhvr>
                                    </p:animEffect>
                                  </p:childTnLst>
                                </p:cTn>
                              </p:par>
                              <p:par>
                                <p:cTn fill="hold" nodeType="withEffect" presetClass="entr" presetID="10" presetSubtype="0">
                                  <p:stCondLst>
                                    <p:cond delay="0"/>
                                  </p:stCondLst>
                                  <p:childTnLst>
                                    <p:set>
                                      <p:cBhvr>
                                        <p:cTn dur="1" fill="hold">
                                          <p:stCondLst>
                                            <p:cond delay="0"/>
                                          </p:stCondLst>
                                        </p:cTn>
                                        <p:tgtEl>
                                          <p:spTgt spid="3911"/>
                                        </p:tgtEl>
                                        <p:attrNameLst>
                                          <p:attrName>style.visibility</p:attrName>
                                        </p:attrNameLst>
                                      </p:cBhvr>
                                      <p:to>
                                        <p:strVal val="visible"/>
                                      </p:to>
                                    </p:set>
                                    <p:animEffect filter="fade" transition="in">
                                      <p:cBhvr>
                                        <p:cTn dur="500"/>
                                        <p:tgtEl>
                                          <p:spTgt spid="3911"/>
                                        </p:tgtEl>
                                      </p:cBhvr>
                                    </p:animEffect>
                                  </p:childTnLst>
                                </p:cTn>
                              </p:par>
                              <p:par>
                                <p:cTn fill="hold" nodeType="withEffect" presetClass="entr" presetID="10" presetSubtype="0">
                                  <p:stCondLst>
                                    <p:cond delay="0"/>
                                  </p:stCondLst>
                                  <p:childTnLst>
                                    <p:set>
                                      <p:cBhvr>
                                        <p:cTn dur="1" fill="hold">
                                          <p:stCondLst>
                                            <p:cond delay="0"/>
                                          </p:stCondLst>
                                        </p:cTn>
                                        <p:tgtEl>
                                          <p:spTgt spid="3914"/>
                                        </p:tgtEl>
                                        <p:attrNameLst>
                                          <p:attrName>style.visibility</p:attrName>
                                        </p:attrNameLst>
                                      </p:cBhvr>
                                      <p:to>
                                        <p:strVal val="visible"/>
                                      </p:to>
                                    </p:set>
                                    <p:animEffect filter="fade" transition="in">
                                      <p:cBhvr>
                                        <p:cTn dur="500"/>
                                        <p:tgtEl>
                                          <p:spTgt spid="39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7"/>
                                        </p:tgtEl>
                                        <p:attrNameLst>
                                          <p:attrName>style.visibility</p:attrName>
                                        </p:attrNameLst>
                                      </p:cBhvr>
                                      <p:to>
                                        <p:strVal val="visible"/>
                                      </p:to>
                                    </p:set>
                                    <p:animEffect filter="fade" transition="in">
                                      <p:cBhvr>
                                        <p:cTn dur="500"/>
                                        <p:tgtEl>
                                          <p:spTgt spid="3897"/>
                                        </p:tgtEl>
                                      </p:cBhvr>
                                    </p:animEffect>
                                  </p:childTnLst>
                                </p:cTn>
                              </p:par>
                              <p:par>
                                <p:cTn fill="hold" nodeType="withEffect" presetClass="entr" presetID="10" presetSubtype="0">
                                  <p:stCondLst>
                                    <p:cond delay="0"/>
                                  </p:stCondLst>
                                  <p:childTnLst>
                                    <p:set>
                                      <p:cBhvr>
                                        <p:cTn dur="1" fill="hold">
                                          <p:stCondLst>
                                            <p:cond delay="0"/>
                                          </p:stCondLst>
                                        </p:cTn>
                                        <p:tgtEl>
                                          <p:spTgt spid="3912"/>
                                        </p:tgtEl>
                                        <p:attrNameLst>
                                          <p:attrName>style.visibility</p:attrName>
                                        </p:attrNameLst>
                                      </p:cBhvr>
                                      <p:to>
                                        <p:strVal val="visible"/>
                                      </p:to>
                                    </p:set>
                                    <p:animEffect filter="fade" transition="in">
                                      <p:cBhvr>
                                        <p:cTn dur="500"/>
                                        <p:tgtEl>
                                          <p:spTgt spid="3912"/>
                                        </p:tgtEl>
                                      </p:cBhvr>
                                    </p:animEffect>
                                  </p:childTnLst>
                                </p:cTn>
                              </p:par>
                              <p:par>
                                <p:cTn fill="hold" nodeType="withEffect" presetClass="entr" presetID="10" presetSubtype="0">
                                  <p:stCondLst>
                                    <p:cond delay="0"/>
                                  </p:stCondLst>
                                  <p:childTnLst>
                                    <p:set>
                                      <p:cBhvr>
                                        <p:cTn dur="1" fill="hold">
                                          <p:stCondLst>
                                            <p:cond delay="0"/>
                                          </p:stCondLst>
                                        </p:cTn>
                                        <p:tgtEl>
                                          <p:spTgt spid="3915"/>
                                        </p:tgtEl>
                                        <p:attrNameLst>
                                          <p:attrName>style.visibility</p:attrName>
                                        </p:attrNameLst>
                                      </p:cBhvr>
                                      <p:to>
                                        <p:strVal val="visible"/>
                                      </p:to>
                                    </p:set>
                                    <p:animEffect filter="fade" transition="in">
                                      <p:cBhvr>
                                        <p:cTn dur="500"/>
                                        <p:tgtEl>
                                          <p:spTgt spid="3915"/>
                                        </p:tgtEl>
                                      </p:cBhvr>
                                    </p:animEffect>
                                  </p:childTnLst>
                                </p:cTn>
                              </p:par>
                              <p:par>
                                <p:cTn fill="hold" nodeType="withEffect" presetClass="entr" presetID="10" presetSubtype="0">
                                  <p:stCondLst>
                                    <p:cond delay="0"/>
                                  </p:stCondLst>
                                  <p:childTnLst>
                                    <p:set>
                                      <p:cBhvr>
                                        <p:cTn dur="1" fill="hold">
                                          <p:stCondLst>
                                            <p:cond delay="0"/>
                                          </p:stCondLst>
                                        </p:cTn>
                                        <p:tgtEl>
                                          <p:spTgt spid="3916"/>
                                        </p:tgtEl>
                                        <p:attrNameLst>
                                          <p:attrName>style.visibility</p:attrName>
                                        </p:attrNameLst>
                                      </p:cBhvr>
                                      <p:to>
                                        <p:strVal val="visible"/>
                                      </p:to>
                                    </p:set>
                                    <p:animEffect filter="fade" transition="in">
                                      <p:cBhvr>
                                        <p:cTn dur="500"/>
                                        <p:tgtEl>
                                          <p:spTgt spid="39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8"/>
                                        </p:tgtEl>
                                        <p:attrNameLst>
                                          <p:attrName>style.visibility</p:attrName>
                                        </p:attrNameLst>
                                      </p:cBhvr>
                                      <p:to>
                                        <p:strVal val="visible"/>
                                      </p:to>
                                    </p:set>
                                    <p:animEffect filter="fade" transition="in">
                                      <p:cBhvr>
                                        <p:cTn dur="500"/>
                                        <p:tgtEl>
                                          <p:spTgt spid="3888"/>
                                        </p:tgtEl>
                                      </p:cBhvr>
                                    </p:animEffect>
                                  </p:childTnLst>
                                </p:cTn>
                              </p:par>
                              <p:par>
                                <p:cTn fill="hold" nodeType="withEffect" presetClass="entr" presetID="10" presetSubtype="0">
                                  <p:stCondLst>
                                    <p:cond delay="0"/>
                                  </p:stCondLst>
                                  <p:childTnLst>
                                    <p:set>
                                      <p:cBhvr>
                                        <p:cTn dur="1" fill="hold">
                                          <p:stCondLst>
                                            <p:cond delay="0"/>
                                          </p:stCondLst>
                                        </p:cTn>
                                        <p:tgtEl>
                                          <p:spTgt spid="3904"/>
                                        </p:tgtEl>
                                        <p:attrNameLst>
                                          <p:attrName>style.visibility</p:attrName>
                                        </p:attrNameLst>
                                      </p:cBhvr>
                                      <p:to>
                                        <p:strVal val="visible"/>
                                      </p:to>
                                    </p:set>
                                    <p:animEffect filter="fade" transition="in">
                                      <p:cBhvr>
                                        <p:cTn dur="500"/>
                                        <p:tgtEl>
                                          <p:spTgt spid="3904"/>
                                        </p:tgtEl>
                                      </p:cBhvr>
                                    </p:animEffect>
                                  </p:childTnLst>
                                </p:cTn>
                              </p:par>
                              <p:par>
                                <p:cTn fill="hold" nodeType="withEffect" presetClass="entr" presetID="10" presetSubtype="0">
                                  <p:stCondLst>
                                    <p:cond delay="0"/>
                                  </p:stCondLst>
                                  <p:childTnLst>
                                    <p:set>
                                      <p:cBhvr>
                                        <p:cTn dur="1" fill="hold">
                                          <p:stCondLst>
                                            <p:cond delay="0"/>
                                          </p:stCondLst>
                                        </p:cTn>
                                        <p:tgtEl>
                                          <p:spTgt spid="3913"/>
                                        </p:tgtEl>
                                        <p:attrNameLst>
                                          <p:attrName>style.visibility</p:attrName>
                                        </p:attrNameLst>
                                      </p:cBhvr>
                                      <p:to>
                                        <p:strVal val="visible"/>
                                      </p:to>
                                    </p:set>
                                    <p:animEffect filter="fade" transition="in">
                                      <p:cBhvr>
                                        <p:cTn dur="500"/>
                                        <p:tgtEl>
                                          <p:spTgt spid="3913"/>
                                        </p:tgtEl>
                                      </p:cBhvr>
                                    </p:animEffect>
                                  </p:childTnLst>
                                </p:cTn>
                              </p:par>
                              <p:par>
                                <p:cTn fill="hold" nodeType="withEffect" presetClass="entr" presetID="10" presetSubtype="0">
                                  <p:stCondLst>
                                    <p:cond delay="0"/>
                                  </p:stCondLst>
                                  <p:childTnLst>
                                    <p:set>
                                      <p:cBhvr>
                                        <p:cTn dur="1" fill="hold">
                                          <p:stCondLst>
                                            <p:cond delay="0"/>
                                          </p:stCondLst>
                                        </p:cTn>
                                        <p:tgtEl>
                                          <p:spTgt spid="3917"/>
                                        </p:tgtEl>
                                        <p:attrNameLst>
                                          <p:attrName>style.visibility</p:attrName>
                                        </p:attrNameLst>
                                      </p:cBhvr>
                                      <p:to>
                                        <p:strVal val="visible"/>
                                      </p:to>
                                    </p:set>
                                    <p:animEffect filter="fade" transition="in">
                                      <p:cBhvr>
                                        <p:cTn dur="500"/>
                                        <p:tgtEl>
                                          <p:spTgt spid="39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3" name="Shape 3923"/>
        <p:cNvGrpSpPr/>
        <p:nvPr/>
      </p:nvGrpSpPr>
      <p:grpSpPr>
        <a:xfrm>
          <a:off x="0" y="0"/>
          <a:ext cx="0" cy="0"/>
          <a:chOff x="0" y="0"/>
          <a:chExt cx="0" cy="0"/>
        </a:xfrm>
      </p:grpSpPr>
      <p:grpSp>
        <p:nvGrpSpPr>
          <p:cNvPr id="3924" name="Google Shape;3924;p108"/>
          <p:cNvGrpSpPr/>
          <p:nvPr/>
        </p:nvGrpSpPr>
        <p:grpSpPr>
          <a:xfrm>
            <a:off x="838200" y="1012825"/>
            <a:ext cx="4341813" cy="4995863"/>
            <a:chOff x="236989" y="1017768"/>
            <a:chExt cx="4342267" cy="4995685"/>
          </a:xfrm>
        </p:grpSpPr>
        <p:sp>
          <p:nvSpPr>
            <p:cNvPr id="3925" name="Google Shape;3925;p108"/>
            <p:cNvSpPr/>
            <p:nvPr/>
          </p:nvSpPr>
          <p:spPr>
            <a:xfrm>
              <a:off x="236989" y="1017768"/>
              <a:ext cx="4342267" cy="499568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6" name="Google Shape;3926;p108"/>
            <p:cNvGrpSpPr/>
            <p:nvPr/>
          </p:nvGrpSpPr>
          <p:grpSpPr>
            <a:xfrm>
              <a:off x="481490" y="1147938"/>
              <a:ext cx="2394201" cy="647677"/>
              <a:chOff x="1717480" y="2374418"/>
              <a:chExt cx="3040673" cy="822562"/>
            </a:xfrm>
          </p:grpSpPr>
          <p:grpSp>
            <p:nvGrpSpPr>
              <p:cNvPr id="3927" name="Google Shape;3927;p108"/>
              <p:cNvGrpSpPr/>
              <p:nvPr/>
            </p:nvGrpSpPr>
            <p:grpSpPr>
              <a:xfrm>
                <a:off x="1717480" y="2374418"/>
                <a:ext cx="3040673" cy="822562"/>
                <a:chOff x="1717480" y="2374418"/>
                <a:chExt cx="3040673" cy="822562"/>
              </a:xfrm>
            </p:grpSpPr>
            <p:sp>
              <p:nvSpPr>
                <p:cNvPr id="3928" name="Google Shape;3928;p108"/>
                <p:cNvSpPr/>
                <p:nvPr/>
              </p:nvSpPr>
              <p:spPr>
                <a:xfrm>
                  <a:off x="1723530" y="2374418"/>
                  <a:ext cx="3034623" cy="8225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Strategy</a:t>
                  </a:r>
                  <a:endParaRPr/>
                </a:p>
              </p:txBody>
            </p:sp>
            <p:sp>
              <p:nvSpPr>
                <p:cNvPr id="3929" name="Google Shape;3929;p108"/>
                <p:cNvSpPr/>
                <p:nvPr/>
              </p:nvSpPr>
              <p:spPr>
                <a:xfrm>
                  <a:off x="1717480" y="2374418"/>
                  <a:ext cx="822675" cy="8225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0" name="Google Shape;3930;p108"/>
              <p:cNvGrpSpPr/>
              <p:nvPr/>
            </p:nvGrpSpPr>
            <p:grpSpPr>
              <a:xfrm>
                <a:off x="1835838" y="2530721"/>
                <a:ext cx="598064" cy="532324"/>
                <a:chOff x="1806206" y="2502148"/>
                <a:chExt cx="598064" cy="532324"/>
              </a:xfrm>
            </p:grpSpPr>
            <p:sp>
              <p:nvSpPr>
                <p:cNvPr id="3931" name="Google Shape;3931;p10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0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933" name="Google Shape;3933;p108"/>
          <p:cNvSpPr txBox="1"/>
          <p:nvPr>
            <p:ph idx="2" type="body"/>
          </p:nvPr>
        </p:nvSpPr>
        <p:spPr>
          <a:xfrm>
            <a:off x="855663" y="1989138"/>
            <a:ext cx="4244975" cy="4030662"/>
          </a:xfrm>
          <a:prstGeom prst="rect">
            <a:avLst/>
          </a:prstGeom>
          <a:noFill/>
          <a:ln>
            <a:noFill/>
          </a:ln>
        </p:spPr>
        <p:txBody>
          <a:bodyPr anchorCtr="0" anchor="t" bIns="45700" lIns="91425" spcFirstLastPara="1" rIns="91425" wrap="square" tIns="45700">
            <a:noAutofit/>
          </a:bodyPr>
          <a:lstStyle/>
          <a:p>
            <a:pPr indent="-182563" lvl="0" marL="182563" rtl="0" algn="l">
              <a:spcBef>
                <a:spcPts val="0"/>
              </a:spcBef>
              <a:spcAft>
                <a:spcPts val="0"/>
              </a:spcAft>
              <a:buClr>
                <a:srgbClr val="333F1A"/>
              </a:buClr>
              <a:buSzPts val="1400"/>
              <a:buChar char="•"/>
            </a:pPr>
            <a:r>
              <a:rPr lang="en-US" sz="1400">
                <a:latin typeface="Calibri"/>
                <a:ea typeface="Calibri"/>
                <a:cs typeface="Calibri"/>
                <a:sym typeface="Calibri"/>
              </a:rPr>
              <a:t>The Strategy lens encompasses </a:t>
            </a:r>
            <a:r>
              <a:rPr lang="en-US" sz="1400">
                <a:solidFill>
                  <a:srgbClr val="77933C"/>
                </a:solidFill>
                <a:latin typeface="Calibri"/>
                <a:ea typeface="Calibri"/>
                <a:cs typeface="Calibri"/>
                <a:sym typeface="Calibri"/>
              </a:rPr>
              <a:t>ENVISIONING &amp; DESIGNING </a:t>
            </a:r>
            <a:r>
              <a:rPr lang="en-US" sz="1400">
                <a:latin typeface="Calibri"/>
                <a:ea typeface="Calibri"/>
                <a:cs typeface="Calibri"/>
                <a:sym typeface="Calibri"/>
              </a:rPr>
              <a:t>the Company go to market plan and aids in determining if there are any real </a:t>
            </a:r>
            <a:r>
              <a:rPr lang="en-US" sz="1400">
                <a:solidFill>
                  <a:srgbClr val="77933C"/>
                </a:solidFill>
                <a:latin typeface="Calibri"/>
                <a:ea typeface="Calibri"/>
                <a:cs typeface="Calibri"/>
                <a:sym typeface="Calibri"/>
              </a:rPr>
              <a:t>break out moves.</a:t>
            </a:r>
            <a:endParaRPr sz="1400">
              <a:latin typeface="Calibri"/>
              <a:ea typeface="Calibri"/>
              <a:cs typeface="Calibri"/>
              <a:sym typeface="Calibri"/>
            </a:endParaRPr>
          </a:p>
          <a:p>
            <a:pPr indent="-182563" lvl="0" marL="182563" rtl="0" algn="l">
              <a:spcBef>
                <a:spcPts val="400"/>
              </a:spcBef>
              <a:spcAft>
                <a:spcPts val="0"/>
              </a:spcAft>
              <a:buClr>
                <a:srgbClr val="333F1A"/>
              </a:buClr>
              <a:buSzPts val="1400"/>
              <a:buChar char="•"/>
            </a:pPr>
            <a:r>
              <a:rPr lang="en-US" sz="1400">
                <a:latin typeface="Calibri"/>
                <a:ea typeface="Calibri"/>
                <a:cs typeface="Calibri"/>
                <a:sym typeface="Calibri"/>
              </a:rPr>
              <a:t>The Strategy lens houses Kotler’s four P’s which are Product, Place, Price, &amp; Promotion.  </a:t>
            </a:r>
            <a:endParaRPr/>
          </a:p>
          <a:p>
            <a:pPr indent="-182563" lvl="0" marL="182563" rtl="0" algn="l">
              <a:spcBef>
                <a:spcPts val="400"/>
              </a:spcBef>
              <a:spcAft>
                <a:spcPts val="0"/>
              </a:spcAft>
              <a:buClr>
                <a:srgbClr val="333F1A"/>
              </a:buClr>
              <a:buSzPts val="1400"/>
              <a:buChar char="•"/>
            </a:pPr>
            <a:r>
              <a:rPr lang="en-US" sz="1400">
                <a:latin typeface="Calibri"/>
                <a:ea typeface="Calibri"/>
                <a:cs typeface="Calibri"/>
                <a:sym typeface="Calibri"/>
              </a:rPr>
              <a:t>Strategy is best formed after truly understanding the Market, People, and Financial situation of the Company.</a:t>
            </a:r>
            <a:endParaRPr/>
          </a:p>
          <a:p>
            <a:pPr indent="-182563" lvl="0" marL="182563" rtl="0" algn="l">
              <a:spcBef>
                <a:spcPts val="400"/>
              </a:spcBef>
              <a:spcAft>
                <a:spcPts val="0"/>
              </a:spcAft>
              <a:buClr>
                <a:srgbClr val="333F1A"/>
              </a:buClr>
              <a:buSzPts val="1400"/>
              <a:buChar char="•"/>
            </a:pPr>
            <a:r>
              <a:rPr lang="en-US" sz="1400">
                <a:latin typeface="Calibri"/>
                <a:ea typeface="Calibri"/>
                <a:cs typeface="Calibri"/>
                <a:sym typeface="Calibri"/>
              </a:rPr>
              <a:t>There is a feedback loop into the Strategy lens upon some period of Execution, which is action and measurement.</a:t>
            </a:r>
            <a:endParaRPr/>
          </a:p>
          <a:p>
            <a:pPr indent="-182563" lvl="0" marL="182563" rtl="0" algn="l">
              <a:spcBef>
                <a:spcPts val="400"/>
              </a:spcBef>
              <a:spcAft>
                <a:spcPts val="0"/>
              </a:spcAft>
              <a:buClr>
                <a:srgbClr val="333F1A"/>
              </a:buClr>
              <a:buSzPts val="1400"/>
              <a:buChar char="•"/>
            </a:pPr>
            <a:r>
              <a:rPr lang="en-US" sz="1400">
                <a:latin typeface="Calibri"/>
                <a:ea typeface="Calibri"/>
                <a:cs typeface="Calibri"/>
                <a:sym typeface="Calibri"/>
              </a:rPr>
              <a:t>The Strategy Lens is the first lens in the Build &amp; Align phase.</a:t>
            </a:r>
            <a:endParaRPr/>
          </a:p>
          <a:p>
            <a:pPr indent="-182563" lvl="0" marL="182563" rtl="0" algn="l">
              <a:spcBef>
                <a:spcPts val="400"/>
              </a:spcBef>
              <a:spcAft>
                <a:spcPts val="0"/>
              </a:spcAft>
              <a:buClr>
                <a:srgbClr val="333F1A"/>
              </a:buClr>
              <a:buSzPts val="1400"/>
              <a:buChar char="•"/>
            </a:pPr>
            <a:r>
              <a:rPr lang="en-US" sz="1400">
                <a:latin typeface="Calibri"/>
                <a:ea typeface="Calibri"/>
                <a:cs typeface="Calibri"/>
                <a:sym typeface="Calibri"/>
              </a:rPr>
              <a:t>This Lens includes the M(9) Strategy Formation Principles.</a:t>
            </a:r>
            <a:endParaRPr/>
          </a:p>
        </p:txBody>
      </p:sp>
      <p:sp>
        <p:nvSpPr>
          <p:cNvPr id="3934" name="Google Shape;3934;p108"/>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Strategy Lens</a:t>
            </a:r>
            <a:endParaRPr i="1"/>
          </a:p>
        </p:txBody>
      </p:sp>
      <p:grpSp>
        <p:nvGrpSpPr>
          <p:cNvPr id="3935" name="Google Shape;3935;p108"/>
          <p:cNvGrpSpPr/>
          <p:nvPr/>
        </p:nvGrpSpPr>
        <p:grpSpPr>
          <a:xfrm>
            <a:off x="5720536" y="888755"/>
            <a:ext cx="2409867" cy="2470641"/>
            <a:chOff x="287469" y="1128858"/>
            <a:chExt cx="3328976" cy="3415407"/>
          </a:xfrm>
        </p:grpSpPr>
        <p:grpSp>
          <p:nvGrpSpPr>
            <p:cNvPr id="3936" name="Google Shape;3936;p108"/>
            <p:cNvGrpSpPr/>
            <p:nvPr/>
          </p:nvGrpSpPr>
          <p:grpSpPr>
            <a:xfrm>
              <a:off x="721813" y="2103576"/>
              <a:ext cx="2514123" cy="1457324"/>
              <a:chOff x="2593869" y="4166761"/>
              <a:chExt cx="1245176" cy="721772"/>
            </a:xfrm>
          </p:grpSpPr>
          <p:grpSp>
            <p:nvGrpSpPr>
              <p:cNvPr id="3937" name="Google Shape;3937;p108"/>
              <p:cNvGrpSpPr/>
              <p:nvPr/>
            </p:nvGrpSpPr>
            <p:grpSpPr>
              <a:xfrm>
                <a:off x="3049822" y="4261159"/>
                <a:ext cx="732066" cy="198174"/>
                <a:chOff x="1717748" y="2375002"/>
                <a:chExt cx="3040063" cy="822960"/>
              </a:xfrm>
            </p:grpSpPr>
            <p:grpSp>
              <p:nvGrpSpPr>
                <p:cNvPr id="3938" name="Google Shape;3938;p108"/>
                <p:cNvGrpSpPr/>
                <p:nvPr/>
              </p:nvGrpSpPr>
              <p:grpSpPr>
                <a:xfrm>
                  <a:off x="1717748" y="2375002"/>
                  <a:ext cx="3040063" cy="822960"/>
                  <a:chOff x="1717748" y="2375002"/>
                  <a:chExt cx="3040063" cy="822960"/>
                </a:xfrm>
              </p:grpSpPr>
              <p:sp>
                <p:nvSpPr>
                  <p:cNvPr id="3939" name="Google Shape;3939;p10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100">
                        <a:solidFill>
                          <a:schemeClr val="lt1"/>
                        </a:solidFill>
                        <a:latin typeface="Times New Roman"/>
                        <a:ea typeface="Times New Roman"/>
                        <a:cs typeface="Times New Roman"/>
                        <a:sym typeface="Times New Roman"/>
                      </a:rPr>
                      <a:t>Financial</a:t>
                    </a:r>
                    <a:endParaRPr b="1" sz="1100">
                      <a:solidFill>
                        <a:schemeClr val="lt1"/>
                      </a:solidFill>
                      <a:latin typeface="Calibri"/>
                      <a:ea typeface="Calibri"/>
                      <a:cs typeface="Calibri"/>
                      <a:sym typeface="Calibri"/>
                    </a:endParaRPr>
                  </a:p>
                </p:txBody>
              </p:sp>
              <p:sp>
                <p:nvSpPr>
                  <p:cNvPr id="3940" name="Google Shape;3940;p10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1" name="Google Shape;3941;p108"/>
                <p:cNvGrpSpPr/>
                <p:nvPr/>
              </p:nvGrpSpPr>
              <p:grpSpPr>
                <a:xfrm>
                  <a:off x="1835838" y="2530721"/>
                  <a:ext cx="598064" cy="532324"/>
                  <a:chOff x="1806206" y="2502148"/>
                  <a:chExt cx="598064" cy="532324"/>
                </a:xfrm>
              </p:grpSpPr>
              <p:sp>
                <p:nvSpPr>
                  <p:cNvPr id="3942" name="Google Shape;3942;p10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0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4" name="Google Shape;3944;p108"/>
              <p:cNvGrpSpPr/>
              <p:nvPr/>
            </p:nvGrpSpPr>
            <p:grpSpPr>
              <a:xfrm>
                <a:off x="2895037" y="4166761"/>
                <a:ext cx="732066" cy="198174"/>
                <a:chOff x="1717748" y="2375002"/>
                <a:chExt cx="3040063" cy="822960"/>
              </a:xfrm>
            </p:grpSpPr>
            <p:grpSp>
              <p:nvGrpSpPr>
                <p:cNvPr id="3945" name="Google Shape;3945;p108"/>
                <p:cNvGrpSpPr/>
                <p:nvPr/>
              </p:nvGrpSpPr>
              <p:grpSpPr>
                <a:xfrm>
                  <a:off x="1717748" y="2375002"/>
                  <a:ext cx="3040063" cy="822960"/>
                  <a:chOff x="1717748" y="2375002"/>
                  <a:chExt cx="3040063" cy="822960"/>
                </a:xfrm>
              </p:grpSpPr>
              <p:sp>
                <p:nvSpPr>
                  <p:cNvPr id="3946" name="Google Shape;3946;p10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100">
                        <a:solidFill>
                          <a:schemeClr val="lt1"/>
                        </a:solidFill>
                        <a:latin typeface="Times New Roman"/>
                        <a:ea typeface="Times New Roman"/>
                        <a:cs typeface="Times New Roman"/>
                        <a:sym typeface="Times New Roman"/>
                      </a:rPr>
                      <a:t>People</a:t>
                    </a:r>
                    <a:endParaRPr b="1" sz="1100">
                      <a:solidFill>
                        <a:schemeClr val="lt1"/>
                      </a:solidFill>
                      <a:latin typeface="Calibri"/>
                      <a:ea typeface="Calibri"/>
                      <a:cs typeface="Calibri"/>
                      <a:sym typeface="Calibri"/>
                    </a:endParaRPr>
                  </a:p>
                </p:txBody>
              </p:sp>
              <p:sp>
                <p:nvSpPr>
                  <p:cNvPr id="3947" name="Google Shape;3947;p10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108"/>
                <p:cNvGrpSpPr/>
                <p:nvPr/>
              </p:nvGrpSpPr>
              <p:grpSpPr>
                <a:xfrm>
                  <a:off x="1835838" y="2530721"/>
                  <a:ext cx="598064" cy="532324"/>
                  <a:chOff x="1806206" y="2502148"/>
                  <a:chExt cx="598064" cy="532324"/>
                </a:xfrm>
              </p:grpSpPr>
              <p:sp>
                <p:nvSpPr>
                  <p:cNvPr id="3949" name="Google Shape;3949;p10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0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1" name="Google Shape;3951;p108"/>
              <p:cNvGrpSpPr/>
              <p:nvPr/>
            </p:nvGrpSpPr>
            <p:grpSpPr>
              <a:xfrm>
                <a:off x="2711061" y="4193202"/>
                <a:ext cx="734524" cy="198174"/>
                <a:chOff x="1717748" y="2375002"/>
                <a:chExt cx="3135731" cy="822960"/>
              </a:xfrm>
            </p:grpSpPr>
            <p:grpSp>
              <p:nvGrpSpPr>
                <p:cNvPr id="3952" name="Google Shape;3952;p108"/>
                <p:cNvGrpSpPr/>
                <p:nvPr/>
              </p:nvGrpSpPr>
              <p:grpSpPr>
                <a:xfrm>
                  <a:off x="1717748" y="2375002"/>
                  <a:ext cx="3135731" cy="822960"/>
                  <a:chOff x="1717748" y="2375002"/>
                  <a:chExt cx="3135731" cy="822960"/>
                </a:xfrm>
              </p:grpSpPr>
              <p:sp>
                <p:nvSpPr>
                  <p:cNvPr id="3953" name="Google Shape;3953;p108"/>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100">
                        <a:solidFill>
                          <a:schemeClr val="lt1"/>
                        </a:solidFill>
                        <a:latin typeface="Calibri"/>
                        <a:ea typeface="Calibri"/>
                        <a:cs typeface="Calibri"/>
                        <a:sym typeface="Calibri"/>
                      </a:rPr>
                      <a:t>Market</a:t>
                    </a:r>
                    <a:endParaRPr/>
                  </a:p>
                </p:txBody>
              </p:sp>
              <p:sp>
                <p:nvSpPr>
                  <p:cNvPr id="3954" name="Google Shape;3954;p10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108"/>
                <p:cNvGrpSpPr/>
                <p:nvPr/>
              </p:nvGrpSpPr>
              <p:grpSpPr>
                <a:xfrm>
                  <a:off x="1835838" y="2530721"/>
                  <a:ext cx="598064" cy="532324"/>
                  <a:chOff x="1806206" y="2502148"/>
                  <a:chExt cx="598064" cy="532324"/>
                </a:xfrm>
              </p:grpSpPr>
              <p:sp>
                <p:nvSpPr>
                  <p:cNvPr id="3956" name="Google Shape;3956;p10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0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8" name="Google Shape;3958;p108"/>
              <p:cNvGrpSpPr/>
              <p:nvPr/>
            </p:nvGrpSpPr>
            <p:grpSpPr>
              <a:xfrm>
                <a:off x="2595021" y="4333340"/>
                <a:ext cx="735109" cy="198174"/>
                <a:chOff x="1717748" y="2375002"/>
                <a:chExt cx="3052699" cy="822960"/>
              </a:xfrm>
            </p:grpSpPr>
            <p:grpSp>
              <p:nvGrpSpPr>
                <p:cNvPr id="3959" name="Google Shape;3959;p108"/>
                <p:cNvGrpSpPr/>
                <p:nvPr/>
              </p:nvGrpSpPr>
              <p:grpSpPr>
                <a:xfrm>
                  <a:off x="1717748" y="2375002"/>
                  <a:ext cx="3052699" cy="822960"/>
                  <a:chOff x="1717748" y="2375002"/>
                  <a:chExt cx="3052699" cy="822960"/>
                </a:xfrm>
              </p:grpSpPr>
              <p:sp>
                <p:nvSpPr>
                  <p:cNvPr id="3960" name="Google Shape;3960;p108"/>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100">
                        <a:solidFill>
                          <a:schemeClr val="lt1"/>
                        </a:solidFill>
                        <a:latin typeface="Times New Roman"/>
                        <a:ea typeface="Times New Roman"/>
                        <a:cs typeface="Times New Roman"/>
                        <a:sym typeface="Times New Roman"/>
                      </a:rPr>
                      <a:t>Entity</a:t>
                    </a:r>
                    <a:endParaRPr b="1" sz="1100">
                      <a:solidFill>
                        <a:schemeClr val="lt1"/>
                      </a:solidFill>
                      <a:latin typeface="Calibri"/>
                      <a:ea typeface="Calibri"/>
                      <a:cs typeface="Calibri"/>
                      <a:sym typeface="Calibri"/>
                    </a:endParaRPr>
                  </a:p>
                </p:txBody>
              </p:sp>
              <p:sp>
                <p:nvSpPr>
                  <p:cNvPr id="3961" name="Google Shape;3961;p10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108"/>
                <p:cNvGrpSpPr/>
                <p:nvPr/>
              </p:nvGrpSpPr>
              <p:grpSpPr>
                <a:xfrm>
                  <a:off x="1835838" y="2530721"/>
                  <a:ext cx="598064" cy="532324"/>
                  <a:chOff x="1806206" y="2502148"/>
                  <a:chExt cx="598064" cy="532324"/>
                </a:xfrm>
              </p:grpSpPr>
              <p:sp>
                <p:nvSpPr>
                  <p:cNvPr id="3963" name="Google Shape;3963;p10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0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5" name="Google Shape;3965;p108"/>
              <p:cNvGrpSpPr/>
              <p:nvPr/>
            </p:nvGrpSpPr>
            <p:grpSpPr>
              <a:xfrm>
                <a:off x="2593869" y="4521548"/>
                <a:ext cx="732066" cy="198174"/>
                <a:chOff x="1717748" y="2375002"/>
                <a:chExt cx="3040063" cy="822960"/>
              </a:xfrm>
            </p:grpSpPr>
            <p:grpSp>
              <p:nvGrpSpPr>
                <p:cNvPr id="3966" name="Google Shape;3966;p108"/>
                <p:cNvGrpSpPr/>
                <p:nvPr/>
              </p:nvGrpSpPr>
              <p:grpSpPr>
                <a:xfrm>
                  <a:off x="1717748" y="2375002"/>
                  <a:ext cx="3040063" cy="822960"/>
                  <a:chOff x="1717748" y="2375002"/>
                  <a:chExt cx="3040063" cy="822960"/>
                </a:xfrm>
              </p:grpSpPr>
              <p:sp>
                <p:nvSpPr>
                  <p:cNvPr id="3967" name="Google Shape;3967;p10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100">
                        <a:solidFill>
                          <a:schemeClr val="lt1"/>
                        </a:solidFill>
                        <a:latin typeface="Times New Roman"/>
                        <a:ea typeface="Times New Roman"/>
                        <a:cs typeface="Times New Roman"/>
                        <a:sym typeface="Times New Roman"/>
                      </a:rPr>
                      <a:t>Governance</a:t>
                    </a:r>
                    <a:endParaRPr b="1" sz="1100">
                      <a:solidFill>
                        <a:schemeClr val="lt1"/>
                      </a:solidFill>
                      <a:latin typeface="Calibri"/>
                      <a:ea typeface="Calibri"/>
                      <a:cs typeface="Calibri"/>
                      <a:sym typeface="Calibri"/>
                    </a:endParaRPr>
                  </a:p>
                </p:txBody>
              </p:sp>
              <p:sp>
                <p:nvSpPr>
                  <p:cNvPr id="3968" name="Google Shape;3968;p10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108"/>
                <p:cNvGrpSpPr/>
                <p:nvPr/>
              </p:nvGrpSpPr>
              <p:grpSpPr>
                <a:xfrm>
                  <a:off x="1835838" y="2530721"/>
                  <a:ext cx="598064" cy="532324"/>
                  <a:chOff x="1806206" y="2502148"/>
                  <a:chExt cx="598064" cy="532324"/>
                </a:xfrm>
              </p:grpSpPr>
              <p:sp>
                <p:nvSpPr>
                  <p:cNvPr id="3970" name="Google Shape;3970;p10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0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2" name="Google Shape;3972;p108"/>
              <p:cNvGrpSpPr/>
              <p:nvPr/>
            </p:nvGrpSpPr>
            <p:grpSpPr>
              <a:xfrm>
                <a:off x="2714462" y="4656532"/>
                <a:ext cx="732066" cy="198174"/>
                <a:chOff x="1717748" y="2375002"/>
                <a:chExt cx="3040063" cy="822960"/>
              </a:xfrm>
            </p:grpSpPr>
            <p:grpSp>
              <p:nvGrpSpPr>
                <p:cNvPr id="3973" name="Google Shape;3973;p108"/>
                <p:cNvGrpSpPr/>
                <p:nvPr/>
              </p:nvGrpSpPr>
              <p:grpSpPr>
                <a:xfrm>
                  <a:off x="1717748" y="2375002"/>
                  <a:ext cx="3040063" cy="822960"/>
                  <a:chOff x="1717748" y="2375002"/>
                  <a:chExt cx="3040063" cy="822960"/>
                </a:xfrm>
              </p:grpSpPr>
              <p:sp>
                <p:nvSpPr>
                  <p:cNvPr id="3974" name="Google Shape;3974;p10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100">
                        <a:solidFill>
                          <a:schemeClr val="lt1"/>
                        </a:solidFill>
                        <a:latin typeface="Times New Roman"/>
                        <a:ea typeface="Times New Roman"/>
                        <a:cs typeface="Times New Roman"/>
                        <a:sym typeface="Times New Roman"/>
                      </a:rPr>
                      <a:t>Expectation</a:t>
                    </a:r>
                    <a:endParaRPr b="1" sz="1100">
                      <a:solidFill>
                        <a:schemeClr val="lt1"/>
                      </a:solidFill>
                      <a:latin typeface="Calibri"/>
                      <a:ea typeface="Calibri"/>
                      <a:cs typeface="Calibri"/>
                      <a:sym typeface="Calibri"/>
                    </a:endParaRPr>
                  </a:p>
                </p:txBody>
              </p:sp>
              <p:sp>
                <p:nvSpPr>
                  <p:cNvPr id="3975" name="Google Shape;3975;p10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6" name="Google Shape;3976;p108"/>
                <p:cNvGrpSpPr/>
                <p:nvPr/>
              </p:nvGrpSpPr>
              <p:grpSpPr>
                <a:xfrm>
                  <a:off x="1835838" y="2530721"/>
                  <a:ext cx="598064" cy="532324"/>
                  <a:chOff x="1806206" y="2502148"/>
                  <a:chExt cx="598064" cy="532324"/>
                </a:xfrm>
              </p:grpSpPr>
              <p:sp>
                <p:nvSpPr>
                  <p:cNvPr id="3977" name="Google Shape;3977;p10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0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9" name="Google Shape;3979;p108"/>
              <p:cNvGrpSpPr/>
              <p:nvPr/>
            </p:nvGrpSpPr>
            <p:grpSpPr>
              <a:xfrm>
                <a:off x="2891872" y="4690359"/>
                <a:ext cx="732066" cy="198174"/>
                <a:chOff x="1717748" y="2375002"/>
                <a:chExt cx="3040063" cy="822960"/>
              </a:xfrm>
            </p:grpSpPr>
            <p:grpSp>
              <p:nvGrpSpPr>
                <p:cNvPr id="3980" name="Google Shape;3980;p108"/>
                <p:cNvGrpSpPr/>
                <p:nvPr/>
              </p:nvGrpSpPr>
              <p:grpSpPr>
                <a:xfrm>
                  <a:off x="1717748" y="2375002"/>
                  <a:ext cx="3040063" cy="822960"/>
                  <a:chOff x="1717748" y="2375002"/>
                  <a:chExt cx="3040063" cy="822960"/>
                </a:xfrm>
              </p:grpSpPr>
              <p:sp>
                <p:nvSpPr>
                  <p:cNvPr id="3981" name="Google Shape;3981;p10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100">
                        <a:solidFill>
                          <a:schemeClr val="lt1"/>
                        </a:solidFill>
                        <a:latin typeface="Times New Roman"/>
                        <a:ea typeface="Times New Roman"/>
                        <a:cs typeface="Times New Roman"/>
                        <a:sym typeface="Times New Roman"/>
                      </a:rPr>
                      <a:t>Execution</a:t>
                    </a:r>
                    <a:endParaRPr b="1" sz="1100">
                      <a:solidFill>
                        <a:schemeClr val="lt1"/>
                      </a:solidFill>
                      <a:latin typeface="Calibri"/>
                      <a:ea typeface="Calibri"/>
                      <a:cs typeface="Calibri"/>
                      <a:sym typeface="Calibri"/>
                    </a:endParaRPr>
                  </a:p>
                </p:txBody>
              </p:sp>
              <p:sp>
                <p:nvSpPr>
                  <p:cNvPr id="3982" name="Google Shape;3982;p10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108"/>
                <p:cNvGrpSpPr/>
                <p:nvPr/>
              </p:nvGrpSpPr>
              <p:grpSpPr>
                <a:xfrm>
                  <a:off x="1835838" y="2530721"/>
                  <a:ext cx="598064" cy="532324"/>
                  <a:chOff x="1806206" y="2502148"/>
                  <a:chExt cx="598064" cy="532324"/>
                </a:xfrm>
              </p:grpSpPr>
              <p:sp>
                <p:nvSpPr>
                  <p:cNvPr id="3984" name="Google Shape;3984;p10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0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6" name="Google Shape;3986;p108"/>
              <p:cNvGrpSpPr/>
              <p:nvPr/>
            </p:nvGrpSpPr>
            <p:grpSpPr>
              <a:xfrm>
                <a:off x="3056140" y="4602572"/>
                <a:ext cx="732066" cy="198174"/>
                <a:chOff x="1717748" y="2375002"/>
                <a:chExt cx="3040063" cy="822960"/>
              </a:xfrm>
            </p:grpSpPr>
            <p:grpSp>
              <p:nvGrpSpPr>
                <p:cNvPr id="3987" name="Google Shape;3987;p108"/>
                <p:cNvGrpSpPr/>
                <p:nvPr/>
              </p:nvGrpSpPr>
              <p:grpSpPr>
                <a:xfrm>
                  <a:off x="1717748" y="2375002"/>
                  <a:ext cx="3040063" cy="822960"/>
                  <a:chOff x="1717748" y="2375002"/>
                  <a:chExt cx="3040063" cy="822960"/>
                </a:xfrm>
              </p:grpSpPr>
              <p:sp>
                <p:nvSpPr>
                  <p:cNvPr id="3988" name="Google Shape;3988;p10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100">
                        <a:solidFill>
                          <a:schemeClr val="lt1"/>
                        </a:solidFill>
                        <a:latin typeface="Times New Roman"/>
                        <a:ea typeface="Times New Roman"/>
                        <a:cs typeface="Times New Roman"/>
                        <a:sym typeface="Times New Roman"/>
                      </a:rPr>
                      <a:t>Operations</a:t>
                    </a:r>
                    <a:endParaRPr b="1" sz="1100">
                      <a:solidFill>
                        <a:schemeClr val="lt1"/>
                      </a:solidFill>
                      <a:latin typeface="Calibri"/>
                      <a:ea typeface="Calibri"/>
                      <a:cs typeface="Calibri"/>
                      <a:sym typeface="Calibri"/>
                    </a:endParaRPr>
                  </a:p>
                </p:txBody>
              </p:sp>
              <p:sp>
                <p:nvSpPr>
                  <p:cNvPr id="3989" name="Google Shape;3989;p10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0" name="Google Shape;3990;p108"/>
                <p:cNvGrpSpPr/>
                <p:nvPr/>
              </p:nvGrpSpPr>
              <p:grpSpPr>
                <a:xfrm>
                  <a:off x="1835838" y="2530721"/>
                  <a:ext cx="598064" cy="532324"/>
                  <a:chOff x="1806206" y="2502148"/>
                  <a:chExt cx="598064" cy="532324"/>
                </a:xfrm>
              </p:grpSpPr>
              <p:sp>
                <p:nvSpPr>
                  <p:cNvPr id="3991" name="Google Shape;3991;p10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0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93" name="Google Shape;3993;p108"/>
              <p:cNvGrpSpPr/>
              <p:nvPr/>
            </p:nvGrpSpPr>
            <p:grpSpPr>
              <a:xfrm>
                <a:off x="3107004" y="4411316"/>
                <a:ext cx="732040" cy="206511"/>
                <a:chOff x="1719078" y="2341759"/>
                <a:chExt cx="3039957" cy="857582"/>
              </a:xfrm>
            </p:grpSpPr>
            <p:grpSp>
              <p:nvGrpSpPr>
                <p:cNvPr id="3994" name="Google Shape;3994;p108"/>
                <p:cNvGrpSpPr/>
                <p:nvPr/>
              </p:nvGrpSpPr>
              <p:grpSpPr>
                <a:xfrm>
                  <a:off x="1719078" y="2341759"/>
                  <a:ext cx="3039957" cy="857582"/>
                  <a:chOff x="1719078" y="2341759"/>
                  <a:chExt cx="3039957" cy="857582"/>
                </a:xfrm>
              </p:grpSpPr>
              <p:sp>
                <p:nvSpPr>
                  <p:cNvPr id="3995" name="Google Shape;3995;p108"/>
                  <p:cNvSpPr/>
                  <p:nvPr/>
                </p:nvSpPr>
                <p:spPr>
                  <a:xfrm>
                    <a:off x="1728098" y="2341759"/>
                    <a:ext cx="3030937" cy="85758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100">
                        <a:solidFill>
                          <a:schemeClr val="lt1"/>
                        </a:solidFill>
                        <a:latin typeface="Times New Roman"/>
                        <a:ea typeface="Times New Roman"/>
                        <a:cs typeface="Times New Roman"/>
                        <a:sym typeface="Times New Roman"/>
                      </a:rPr>
                      <a:t>Strategy</a:t>
                    </a:r>
                    <a:endParaRPr b="1" sz="1100">
                      <a:solidFill>
                        <a:schemeClr val="lt1"/>
                      </a:solidFill>
                      <a:latin typeface="Calibri"/>
                      <a:ea typeface="Calibri"/>
                      <a:cs typeface="Calibri"/>
                      <a:sym typeface="Calibri"/>
                    </a:endParaRPr>
                  </a:p>
                </p:txBody>
              </p:sp>
              <p:sp>
                <p:nvSpPr>
                  <p:cNvPr id="3996" name="Google Shape;3996;p108"/>
                  <p:cNvSpPr/>
                  <p:nvPr/>
                </p:nvSpPr>
                <p:spPr>
                  <a:xfrm>
                    <a:off x="1719078" y="2341759"/>
                    <a:ext cx="825391" cy="85758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108"/>
                <p:cNvGrpSpPr/>
                <p:nvPr/>
              </p:nvGrpSpPr>
              <p:grpSpPr>
                <a:xfrm>
                  <a:off x="1835838" y="2530721"/>
                  <a:ext cx="598064" cy="532324"/>
                  <a:chOff x="1806206" y="2502148"/>
                  <a:chExt cx="598064" cy="532324"/>
                </a:xfrm>
              </p:grpSpPr>
              <p:sp>
                <p:nvSpPr>
                  <p:cNvPr id="3998" name="Google Shape;3998;p10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0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00" name="Google Shape;4000;p108"/>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p:txBody>
        </p:sp>
      </p:grpSp>
      <p:grpSp>
        <p:nvGrpSpPr>
          <p:cNvPr id="4001" name="Google Shape;4001;p108"/>
          <p:cNvGrpSpPr/>
          <p:nvPr/>
        </p:nvGrpSpPr>
        <p:grpSpPr>
          <a:xfrm>
            <a:off x="5677285" y="3336779"/>
            <a:ext cx="2688456" cy="2687931"/>
            <a:chOff x="6373" y="597198"/>
            <a:chExt cx="3571805" cy="3571108"/>
          </a:xfrm>
        </p:grpSpPr>
        <p:grpSp>
          <p:nvGrpSpPr>
            <p:cNvPr id="4002" name="Google Shape;4002;p108"/>
            <p:cNvGrpSpPr/>
            <p:nvPr/>
          </p:nvGrpSpPr>
          <p:grpSpPr>
            <a:xfrm>
              <a:off x="616626" y="1718990"/>
              <a:ext cx="2350423" cy="1362497"/>
              <a:chOff x="2593869" y="4166761"/>
              <a:chExt cx="1245115" cy="721772"/>
            </a:xfrm>
          </p:grpSpPr>
          <p:grpSp>
            <p:nvGrpSpPr>
              <p:cNvPr id="4003" name="Google Shape;4003;p108"/>
              <p:cNvGrpSpPr/>
              <p:nvPr/>
            </p:nvGrpSpPr>
            <p:grpSpPr>
              <a:xfrm>
                <a:off x="3049822" y="4261159"/>
                <a:ext cx="732066" cy="198174"/>
                <a:chOff x="1717748" y="2375002"/>
                <a:chExt cx="3040063" cy="822960"/>
              </a:xfrm>
            </p:grpSpPr>
            <p:grpSp>
              <p:nvGrpSpPr>
                <p:cNvPr id="4004" name="Google Shape;4004;p108"/>
                <p:cNvGrpSpPr/>
                <p:nvPr/>
              </p:nvGrpSpPr>
              <p:grpSpPr>
                <a:xfrm>
                  <a:off x="1717748" y="2375002"/>
                  <a:ext cx="3040063" cy="822960"/>
                  <a:chOff x="1717748" y="2375002"/>
                  <a:chExt cx="3040063" cy="822960"/>
                </a:xfrm>
              </p:grpSpPr>
              <p:sp>
                <p:nvSpPr>
                  <p:cNvPr id="4005" name="Google Shape;4005;p10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4006" name="Google Shape;4006;p10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7" name="Google Shape;4007;p108"/>
                <p:cNvGrpSpPr/>
                <p:nvPr/>
              </p:nvGrpSpPr>
              <p:grpSpPr>
                <a:xfrm>
                  <a:off x="1835838" y="2530721"/>
                  <a:ext cx="598064" cy="532324"/>
                  <a:chOff x="1806206" y="2502148"/>
                  <a:chExt cx="598064" cy="532324"/>
                </a:xfrm>
              </p:grpSpPr>
              <p:sp>
                <p:nvSpPr>
                  <p:cNvPr id="4008" name="Google Shape;4008;p10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0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0" name="Google Shape;4010;p108"/>
              <p:cNvGrpSpPr/>
              <p:nvPr/>
            </p:nvGrpSpPr>
            <p:grpSpPr>
              <a:xfrm>
                <a:off x="2895037" y="4166761"/>
                <a:ext cx="732066" cy="198174"/>
                <a:chOff x="1717748" y="2375002"/>
                <a:chExt cx="3040063" cy="822960"/>
              </a:xfrm>
            </p:grpSpPr>
            <p:grpSp>
              <p:nvGrpSpPr>
                <p:cNvPr id="4011" name="Google Shape;4011;p108"/>
                <p:cNvGrpSpPr/>
                <p:nvPr/>
              </p:nvGrpSpPr>
              <p:grpSpPr>
                <a:xfrm>
                  <a:off x="1717748" y="2375002"/>
                  <a:ext cx="3040063" cy="822960"/>
                  <a:chOff x="1717748" y="2375002"/>
                  <a:chExt cx="3040063" cy="822960"/>
                </a:xfrm>
              </p:grpSpPr>
              <p:sp>
                <p:nvSpPr>
                  <p:cNvPr id="4012" name="Google Shape;4012;p10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Governance</a:t>
                    </a:r>
                    <a:endParaRPr/>
                  </a:p>
                </p:txBody>
              </p:sp>
              <p:sp>
                <p:nvSpPr>
                  <p:cNvPr id="4013" name="Google Shape;4013;p10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108"/>
                <p:cNvGrpSpPr/>
                <p:nvPr/>
              </p:nvGrpSpPr>
              <p:grpSpPr>
                <a:xfrm>
                  <a:off x="1835838" y="2530721"/>
                  <a:ext cx="598064" cy="532324"/>
                  <a:chOff x="1806206" y="2502148"/>
                  <a:chExt cx="598064" cy="532324"/>
                </a:xfrm>
              </p:grpSpPr>
              <p:sp>
                <p:nvSpPr>
                  <p:cNvPr id="4015" name="Google Shape;4015;p10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0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7" name="Google Shape;4017;p108"/>
              <p:cNvGrpSpPr/>
              <p:nvPr/>
            </p:nvGrpSpPr>
            <p:grpSpPr>
              <a:xfrm>
                <a:off x="2711061" y="4193202"/>
                <a:ext cx="734524" cy="198174"/>
                <a:chOff x="1717748" y="2375002"/>
                <a:chExt cx="3135731" cy="822960"/>
              </a:xfrm>
            </p:grpSpPr>
            <p:grpSp>
              <p:nvGrpSpPr>
                <p:cNvPr id="4018" name="Google Shape;4018;p108"/>
                <p:cNvGrpSpPr/>
                <p:nvPr/>
              </p:nvGrpSpPr>
              <p:grpSpPr>
                <a:xfrm>
                  <a:off x="1717748" y="2375002"/>
                  <a:ext cx="3135731" cy="822960"/>
                  <a:chOff x="1717748" y="2375002"/>
                  <a:chExt cx="3135731" cy="822960"/>
                </a:xfrm>
              </p:grpSpPr>
              <p:sp>
                <p:nvSpPr>
                  <p:cNvPr id="4019" name="Google Shape;4019;p108"/>
                  <p:cNvSpPr/>
                  <p:nvPr/>
                </p:nvSpPr>
                <p:spPr>
                  <a:xfrm>
                    <a:off x="1724066" y="2375002"/>
                    <a:ext cx="312941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Expectation</a:t>
                    </a:r>
                    <a:endParaRPr/>
                  </a:p>
                </p:txBody>
              </p:sp>
              <p:sp>
                <p:nvSpPr>
                  <p:cNvPr id="4020" name="Google Shape;4020;p10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108"/>
                <p:cNvGrpSpPr/>
                <p:nvPr/>
              </p:nvGrpSpPr>
              <p:grpSpPr>
                <a:xfrm>
                  <a:off x="1835838" y="2530721"/>
                  <a:ext cx="598064" cy="532324"/>
                  <a:chOff x="1806206" y="2502148"/>
                  <a:chExt cx="598064" cy="532324"/>
                </a:xfrm>
              </p:grpSpPr>
              <p:sp>
                <p:nvSpPr>
                  <p:cNvPr id="4022" name="Google Shape;4022;p10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0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4" name="Google Shape;4024;p108"/>
              <p:cNvGrpSpPr/>
              <p:nvPr/>
            </p:nvGrpSpPr>
            <p:grpSpPr>
              <a:xfrm>
                <a:off x="2595021" y="4333340"/>
                <a:ext cx="735109" cy="198174"/>
                <a:chOff x="1717748" y="2375002"/>
                <a:chExt cx="3052699" cy="822960"/>
              </a:xfrm>
            </p:grpSpPr>
            <p:grpSp>
              <p:nvGrpSpPr>
                <p:cNvPr id="4025" name="Google Shape;4025;p108"/>
                <p:cNvGrpSpPr/>
                <p:nvPr/>
              </p:nvGrpSpPr>
              <p:grpSpPr>
                <a:xfrm>
                  <a:off x="1717748" y="2375002"/>
                  <a:ext cx="3052699" cy="822960"/>
                  <a:chOff x="1717748" y="2375002"/>
                  <a:chExt cx="3052699" cy="822960"/>
                </a:xfrm>
              </p:grpSpPr>
              <p:sp>
                <p:nvSpPr>
                  <p:cNvPr id="4026" name="Google Shape;4026;p108"/>
                  <p:cNvSpPr/>
                  <p:nvPr/>
                </p:nvSpPr>
                <p:spPr>
                  <a:xfrm>
                    <a:off x="1724067" y="2375002"/>
                    <a:ext cx="3046380"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Execution</a:t>
                    </a:r>
                    <a:endParaRPr/>
                  </a:p>
                </p:txBody>
              </p:sp>
              <p:sp>
                <p:nvSpPr>
                  <p:cNvPr id="4027" name="Google Shape;4027;p10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8" name="Google Shape;4028;p108"/>
                <p:cNvGrpSpPr/>
                <p:nvPr/>
              </p:nvGrpSpPr>
              <p:grpSpPr>
                <a:xfrm>
                  <a:off x="1835838" y="2530721"/>
                  <a:ext cx="598064" cy="532324"/>
                  <a:chOff x="1806206" y="2502148"/>
                  <a:chExt cx="598064" cy="532324"/>
                </a:xfrm>
              </p:grpSpPr>
              <p:sp>
                <p:nvSpPr>
                  <p:cNvPr id="4029" name="Google Shape;4029;p10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0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1" name="Google Shape;4031;p108"/>
              <p:cNvGrpSpPr/>
              <p:nvPr/>
            </p:nvGrpSpPr>
            <p:grpSpPr>
              <a:xfrm>
                <a:off x="2593869" y="4521548"/>
                <a:ext cx="732066" cy="198174"/>
                <a:chOff x="1717748" y="2375002"/>
                <a:chExt cx="3040063" cy="822960"/>
              </a:xfrm>
            </p:grpSpPr>
            <p:grpSp>
              <p:nvGrpSpPr>
                <p:cNvPr id="4032" name="Google Shape;4032;p108"/>
                <p:cNvGrpSpPr/>
                <p:nvPr/>
              </p:nvGrpSpPr>
              <p:grpSpPr>
                <a:xfrm>
                  <a:off x="1717748" y="2375002"/>
                  <a:ext cx="3040063" cy="822960"/>
                  <a:chOff x="1717748" y="2375002"/>
                  <a:chExt cx="3040063" cy="822960"/>
                </a:xfrm>
              </p:grpSpPr>
              <p:sp>
                <p:nvSpPr>
                  <p:cNvPr id="4033" name="Google Shape;4033;p10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Operations</a:t>
                    </a:r>
                    <a:endParaRPr/>
                  </a:p>
                </p:txBody>
              </p:sp>
              <p:sp>
                <p:nvSpPr>
                  <p:cNvPr id="4034" name="Google Shape;4034;p10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108"/>
                <p:cNvGrpSpPr/>
                <p:nvPr/>
              </p:nvGrpSpPr>
              <p:grpSpPr>
                <a:xfrm>
                  <a:off x="1835838" y="2530721"/>
                  <a:ext cx="598064" cy="532324"/>
                  <a:chOff x="1806206" y="2502148"/>
                  <a:chExt cx="598064" cy="532324"/>
                </a:xfrm>
              </p:grpSpPr>
              <p:sp>
                <p:nvSpPr>
                  <p:cNvPr id="4036" name="Google Shape;4036;p10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0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38" name="Google Shape;4038;p108"/>
              <p:cNvGrpSpPr/>
              <p:nvPr/>
            </p:nvGrpSpPr>
            <p:grpSpPr>
              <a:xfrm>
                <a:off x="2714462" y="4656532"/>
                <a:ext cx="732066" cy="198174"/>
                <a:chOff x="1717748" y="2375002"/>
                <a:chExt cx="3040063" cy="822960"/>
              </a:xfrm>
            </p:grpSpPr>
            <p:grpSp>
              <p:nvGrpSpPr>
                <p:cNvPr id="4039" name="Google Shape;4039;p108"/>
                <p:cNvGrpSpPr/>
                <p:nvPr/>
              </p:nvGrpSpPr>
              <p:grpSpPr>
                <a:xfrm>
                  <a:off x="1717748" y="2375002"/>
                  <a:ext cx="3040063" cy="822960"/>
                  <a:chOff x="1717748" y="2375002"/>
                  <a:chExt cx="3040063" cy="822960"/>
                </a:xfrm>
              </p:grpSpPr>
              <p:sp>
                <p:nvSpPr>
                  <p:cNvPr id="4040" name="Google Shape;4040;p10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Strategy</a:t>
                    </a:r>
                    <a:endParaRPr/>
                  </a:p>
                </p:txBody>
              </p:sp>
              <p:sp>
                <p:nvSpPr>
                  <p:cNvPr id="4041" name="Google Shape;4041;p10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108"/>
                <p:cNvGrpSpPr/>
                <p:nvPr/>
              </p:nvGrpSpPr>
              <p:grpSpPr>
                <a:xfrm>
                  <a:off x="1835838" y="2530721"/>
                  <a:ext cx="598064" cy="532324"/>
                  <a:chOff x="1806206" y="2502148"/>
                  <a:chExt cx="598064" cy="532324"/>
                </a:xfrm>
              </p:grpSpPr>
              <p:sp>
                <p:nvSpPr>
                  <p:cNvPr id="4043" name="Google Shape;4043;p10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0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5" name="Google Shape;4045;p108"/>
              <p:cNvGrpSpPr/>
              <p:nvPr/>
            </p:nvGrpSpPr>
            <p:grpSpPr>
              <a:xfrm>
                <a:off x="2891872" y="4690359"/>
                <a:ext cx="732066" cy="198174"/>
                <a:chOff x="1717748" y="2375002"/>
                <a:chExt cx="3040063" cy="822960"/>
              </a:xfrm>
            </p:grpSpPr>
            <p:grpSp>
              <p:nvGrpSpPr>
                <p:cNvPr id="4046" name="Google Shape;4046;p108"/>
                <p:cNvGrpSpPr/>
                <p:nvPr/>
              </p:nvGrpSpPr>
              <p:grpSpPr>
                <a:xfrm>
                  <a:off x="1717748" y="2375002"/>
                  <a:ext cx="3040063" cy="822960"/>
                  <a:chOff x="1717748" y="2375002"/>
                  <a:chExt cx="3040063" cy="822960"/>
                </a:xfrm>
              </p:grpSpPr>
              <p:sp>
                <p:nvSpPr>
                  <p:cNvPr id="4047" name="Google Shape;4047;p10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Financial</a:t>
                    </a:r>
                    <a:endParaRPr/>
                  </a:p>
                </p:txBody>
              </p:sp>
              <p:sp>
                <p:nvSpPr>
                  <p:cNvPr id="4048" name="Google Shape;4048;p10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9" name="Google Shape;4049;p108"/>
                <p:cNvGrpSpPr/>
                <p:nvPr/>
              </p:nvGrpSpPr>
              <p:grpSpPr>
                <a:xfrm>
                  <a:off x="1835838" y="2530721"/>
                  <a:ext cx="598064" cy="532324"/>
                  <a:chOff x="1806206" y="2502148"/>
                  <a:chExt cx="598064" cy="532324"/>
                </a:xfrm>
              </p:grpSpPr>
              <p:sp>
                <p:nvSpPr>
                  <p:cNvPr id="4050" name="Google Shape;4050;p10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0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2" name="Google Shape;4052;p108"/>
              <p:cNvGrpSpPr/>
              <p:nvPr/>
            </p:nvGrpSpPr>
            <p:grpSpPr>
              <a:xfrm>
                <a:off x="3056140" y="4602572"/>
                <a:ext cx="732066" cy="198174"/>
                <a:chOff x="1717748" y="2375002"/>
                <a:chExt cx="3040063" cy="822960"/>
              </a:xfrm>
            </p:grpSpPr>
            <p:grpSp>
              <p:nvGrpSpPr>
                <p:cNvPr id="4053" name="Google Shape;4053;p108"/>
                <p:cNvGrpSpPr/>
                <p:nvPr/>
              </p:nvGrpSpPr>
              <p:grpSpPr>
                <a:xfrm>
                  <a:off x="1717748" y="2375002"/>
                  <a:ext cx="3040063" cy="822960"/>
                  <a:chOff x="1717748" y="2375002"/>
                  <a:chExt cx="3040063" cy="822960"/>
                </a:xfrm>
              </p:grpSpPr>
              <p:sp>
                <p:nvSpPr>
                  <p:cNvPr id="4054" name="Google Shape;4054;p10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People</a:t>
                    </a:r>
                    <a:endParaRPr/>
                  </a:p>
                </p:txBody>
              </p:sp>
              <p:sp>
                <p:nvSpPr>
                  <p:cNvPr id="4055" name="Google Shape;4055;p10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108"/>
                <p:cNvGrpSpPr/>
                <p:nvPr/>
              </p:nvGrpSpPr>
              <p:grpSpPr>
                <a:xfrm>
                  <a:off x="1835838" y="2530721"/>
                  <a:ext cx="598064" cy="532324"/>
                  <a:chOff x="1806206" y="2502148"/>
                  <a:chExt cx="598064" cy="532324"/>
                </a:xfrm>
              </p:grpSpPr>
              <p:sp>
                <p:nvSpPr>
                  <p:cNvPr id="4057" name="Google Shape;4057;p10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0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59" name="Google Shape;4059;p108"/>
              <p:cNvGrpSpPr/>
              <p:nvPr/>
            </p:nvGrpSpPr>
            <p:grpSpPr>
              <a:xfrm>
                <a:off x="3109400" y="4419504"/>
                <a:ext cx="729584" cy="197760"/>
                <a:chOff x="1729030" y="2375765"/>
                <a:chExt cx="3029760" cy="821241"/>
              </a:xfrm>
            </p:grpSpPr>
            <p:grpSp>
              <p:nvGrpSpPr>
                <p:cNvPr id="4060" name="Google Shape;4060;p108"/>
                <p:cNvGrpSpPr/>
                <p:nvPr/>
              </p:nvGrpSpPr>
              <p:grpSpPr>
                <a:xfrm>
                  <a:off x="1729030" y="2375765"/>
                  <a:ext cx="3029760" cy="821241"/>
                  <a:chOff x="1729030" y="2375765"/>
                  <a:chExt cx="3029760" cy="821241"/>
                </a:xfrm>
              </p:grpSpPr>
              <p:sp>
                <p:nvSpPr>
                  <p:cNvPr id="4061" name="Google Shape;4061;p108"/>
                  <p:cNvSpPr/>
                  <p:nvPr/>
                </p:nvSpPr>
                <p:spPr>
                  <a:xfrm>
                    <a:off x="1738310" y="2375765"/>
                    <a:ext cx="3020480" cy="821241"/>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Market</a:t>
                    </a:r>
                    <a:endParaRPr/>
                  </a:p>
                </p:txBody>
              </p:sp>
              <p:sp>
                <p:nvSpPr>
                  <p:cNvPr id="4062" name="Google Shape;4062;p108"/>
                  <p:cNvSpPr/>
                  <p:nvPr/>
                </p:nvSpPr>
                <p:spPr>
                  <a:xfrm>
                    <a:off x="1729030" y="2375765"/>
                    <a:ext cx="816597" cy="821241"/>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3" name="Google Shape;4063;p108"/>
                <p:cNvGrpSpPr/>
                <p:nvPr/>
              </p:nvGrpSpPr>
              <p:grpSpPr>
                <a:xfrm>
                  <a:off x="1835838" y="2530721"/>
                  <a:ext cx="598064" cy="532324"/>
                  <a:chOff x="1806206" y="2502148"/>
                  <a:chExt cx="598064" cy="532324"/>
                </a:xfrm>
              </p:grpSpPr>
              <p:sp>
                <p:nvSpPr>
                  <p:cNvPr id="4064" name="Google Shape;4064;p10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0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66" name="Google Shape;4066;p108"/>
            <p:cNvSpPr/>
            <p:nvPr/>
          </p:nvSpPr>
          <p:spPr>
            <a:xfrm rot="-747586">
              <a:off x="353865" y="960159"/>
              <a:ext cx="2834640" cy="2834640"/>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
          <p:nvSpPr>
            <p:cNvPr id="4067" name="Google Shape;4067;p108"/>
            <p:cNvSpPr/>
            <p:nvPr/>
          </p:nvSpPr>
          <p:spPr>
            <a:xfrm rot="-9180653">
              <a:off x="493066" y="1078269"/>
              <a:ext cx="2596310" cy="2598420"/>
            </a:xfrm>
            <a:prstGeom prst="pie">
              <a:avLst>
                <a:gd fmla="val 438327" name="adj1"/>
                <a:gd fmla="val 7695225" name="adj2"/>
              </a:avLst>
            </a:prstGeom>
            <a:solidFill>
              <a:srgbClr val="C3D6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08"/>
            <p:cNvSpPr/>
            <p:nvPr/>
          </p:nvSpPr>
          <p:spPr>
            <a:xfrm rot="5044295">
              <a:off x="485685" y="1087759"/>
              <a:ext cx="2598420" cy="2596312"/>
            </a:xfrm>
            <a:prstGeom prst="pie">
              <a:avLst>
                <a:gd fmla="val 704191" name="adj1"/>
                <a:gd fmla="val 7865894"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08"/>
            <p:cNvSpPr/>
            <p:nvPr/>
          </p:nvSpPr>
          <p:spPr>
            <a:xfrm rot="-1888876">
              <a:off x="493066" y="1084597"/>
              <a:ext cx="2598420" cy="2596310"/>
            </a:xfrm>
            <a:prstGeom prst="pie">
              <a:avLst>
                <a:gd fmla="val 417459" name="adj1"/>
                <a:gd fmla="val 7642339" name="adj2"/>
              </a:avLst>
            </a:prstGeom>
            <a:solidFill>
              <a:srgbClr val="C3D69B">
                <a:alpha val="69803"/>
              </a:srgbClr>
            </a:solidFill>
            <a:ln cap="flat" cmpd="sng" w="38100">
              <a:solidFill>
                <a:srgbClr val="333F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070" name="Google Shape;4070;p108"/>
            <p:cNvSpPr txBox="1"/>
            <p:nvPr/>
          </p:nvSpPr>
          <p:spPr>
            <a:xfrm rot="7508506">
              <a:off x="1566602" y="2470280"/>
              <a:ext cx="1828595" cy="6938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Assess &amp; Understand</a:t>
              </a:r>
              <a:endParaRPr/>
            </a:p>
          </p:txBody>
        </p:sp>
        <p:sp>
          <p:nvSpPr>
            <p:cNvPr id="4071" name="Google Shape;4071;p108"/>
            <p:cNvSpPr txBox="1"/>
            <p:nvPr/>
          </p:nvSpPr>
          <p:spPr>
            <a:xfrm rot="-7259013">
              <a:off x="222047" y="2410170"/>
              <a:ext cx="1828595" cy="40916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Build &amp; Align</a:t>
              </a:r>
              <a:endParaRPr/>
            </a:p>
          </p:txBody>
        </p:sp>
        <p:sp>
          <p:nvSpPr>
            <p:cNvPr id="4072" name="Google Shape;4072;p108"/>
            <p:cNvSpPr txBox="1"/>
            <p:nvPr/>
          </p:nvSpPr>
          <p:spPr>
            <a:xfrm>
              <a:off x="914888" y="1523291"/>
              <a:ext cx="1904523" cy="69600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Communicate &amp; Ensure</a:t>
              </a:r>
              <a:endParaRPr/>
            </a:p>
          </p:txBody>
        </p:sp>
      </p:gr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6" name="Shape 4076"/>
        <p:cNvGrpSpPr/>
        <p:nvPr/>
      </p:nvGrpSpPr>
      <p:grpSpPr>
        <a:xfrm>
          <a:off x="0" y="0"/>
          <a:ext cx="0" cy="0"/>
          <a:chOff x="0" y="0"/>
          <a:chExt cx="0" cy="0"/>
        </a:xfrm>
      </p:grpSpPr>
      <p:sp>
        <p:nvSpPr>
          <p:cNvPr id="4077" name="Google Shape;4077;p109"/>
          <p:cNvSpPr txBox="1"/>
          <p:nvPr/>
        </p:nvSpPr>
        <p:spPr>
          <a:xfrm>
            <a:off x="4648200" y="1143000"/>
            <a:ext cx="41148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Century"/>
                <a:ea typeface="Century"/>
                <a:cs typeface="Century"/>
                <a:sym typeface="Century"/>
              </a:rPr>
              <a:t>General Strategy</a:t>
            </a:r>
            <a:endParaRPr b="1" sz="3600">
              <a:solidFill>
                <a:schemeClr val="dk1"/>
              </a:solidFill>
              <a:latin typeface="Century"/>
              <a:ea typeface="Century"/>
              <a:cs typeface="Century"/>
              <a:sym typeface="Century"/>
            </a:endParaRPr>
          </a:p>
        </p:txBody>
      </p:sp>
      <p:sp>
        <p:nvSpPr>
          <p:cNvPr id="4078" name="Google Shape;4078;p109"/>
          <p:cNvSpPr txBox="1"/>
          <p:nvPr/>
        </p:nvSpPr>
        <p:spPr>
          <a:xfrm>
            <a:off x="5791200" y="2438400"/>
            <a:ext cx="327660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Arial"/>
                <a:ea typeface="Arial"/>
                <a:cs typeface="Arial"/>
                <a:sym typeface="Arial"/>
              </a:rPr>
              <a:t>Pricing Strategy</a:t>
            </a:r>
            <a:endParaRPr b="1" sz="3600">
              <a:solidFill>
                <a:schemeClr val="dk1"/>
              </a:solidFill>
              <a:latin typeface="Arial"/>
              <a:ea typeface="Arial"/>
              <a:cs typeface="Arial"/>
              <a:sym typeface="Arial"/>
            </a:endParaRPr>
          </a:p>
        </p:txBody>
      </p:sp>
      <p:sp>
        <p:nvSpPr>
          <p:cNvPr id="4079" name="Google Shape;4079;p109"/>
          <p:cNvSpPr txBox="1"/>
          <p:nvPr/>
        </p:nvSpPr>
        <p:spPr>
          <a:xfrm>
            <a:off x="609600" y="3657600"/>
            <a:ext cx="51054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dk1"/>
                </a:solidFill>
                <a:latin typeface="Calibri"/>
                <a:ea typeface="Calibri"/>
                <a:cs typeface="Calibri"/>
                <a:sym typeface="Calibri"/>
              </a:rPr>
              <a:t>Delivery Outlets</a:t>
            </a:r>
            <a:endParaRPr b="1" sz="4800">
              <a:solidFill>
                <a:schemeClr val="dk1"/>
              </a:solidFill>
              <a:latin typeface="Calibri"/>
              <a:ea typeface="Calibri"/>
              <a:cs typeface="Calibri"/>
              <a:sym typeface="Calibri"/>
            </a:endParaRPr>
          </a:p>
        </p:txBody>
      </p:sp>
      <p:sp>
        <p:nvSpPr>
          <p:cNvPr id="4080" name="Google Shape;4080;p109"/>
          <p:cNvSpPr txBox="1"/>
          <p:nvPr/>
        </p:nvSpPr>
        <p:spPr>
          <a:xfrm>
            <a:off x="5943600" y="4266029"/>
            <a:ext cx="3276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Century Gothic"/>
                <a:ea typeface="Century Gothic"/>
                <a:cs typeface="Century Gothic"/>
                <a:sym typeface="Century Gothic"/>
              </a:rPr>
              <a:t>Offerings</a:t>
            </a:r>
            <a:endParaRPr b="1" sz="3600">
              <a:solidFill>
                <a:schemeClr val="dk1"/>
              </a:solidFill>
              <a:latin typeface="Century Gothic"/>
              <a:ea typeface="Century Gothic"/>
              <a:cs typeface="Century Gothic"/>
              <a:sym typeface="Century Gothic"/>
            </a:endParaRPr>
          </a:p>
        </p:txBody>
      </p:sp>
      <p:sp>
        <p:nvSpPr>
          <p:cNvPr id="4081" name="Google Shape;4081;p109"/>
          <p:cNvSpPr txBox="1"/>
          <p:nvPr/>
        </p:nvSpPr>
        <p:spPr>
          <a:xfrm>
            <a:off x="381000" y="4953000"/>
            <a:ext cx="3276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Arial"/>
                <a:ea typeface="Arial"/>
                <a:cs typeface="Arial"/>
                <a:sym typeface="Arial"/>
              </a:rPr>
              <a:t>Promotion</a:t>
            </a:r>
            <a:endParaRPr b="1" sz="3600">
              <a:solidFill>
                <a:schemeClr val="dk1"/>
              </a:solidFill>
              <a:latin typeface="Arial"/>
              <a:ea typeface="Arial"/>
              <a:cs typeface="Arial"/>
              <a:sym typeface="Arial"/>
            </a:endParaRPr>
          </a:p>
        </p:txBody>
      </p:sp>
      <p:grpSp>
        <p:nvGrpSpPr>
          <p:cNvPr id="4082" name="Google Shape;4082;p109"/>
          <p:cNvGrpSpPr/>
          <p:nvPr/>
        </p:nvGrpSpPr>
        <p:grpSpPr>
          <a:xfrm>
            <a:off x="152400" y="76200"/>
            <a:ext cx="3962400" cy="3200400"/>
            <a:chOff x="3124200" y="762000"/>
            <a:chExt cx="2895600" cy="1905000"/>
          </a:xfrm>
        </p:grpSpPr>
        <p:sp>
          <p:nvSpPr>
            <p:cNvPr id="4083" name="Google Shape;4083;p109"/>
            <p:cNvSpPr/>
            <p:nvPr/>
          </p:nvSpPr>
          <p:spPr>
            <a:xfrm>
              <a:off x="3124200" y="762000"/>
              <a:ext cx="2895600" cy="19050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4" name="Google Shape;4084;p109"/>
            <p:cNvPicPr preferRelativeResize="0"/>
            <p:nvPr/>
          </p:nvPicPr>
          <p:blipFill rotWithShape="1">
            <a:blip r:embed="rId3">
              <a:alphaModFix/>
            </a:blip>
            <a:srcRect b="0" l="0" r="0" t="0"/>
            <a:stretch/>
          </p:blipFill>
          <p:spPr>
            <a:xfrm>
              <a:off x="5257800" y="838200"/>
              <a:ext cx="565150" cy="822325"/>
            </a:xfrm>
            <a:prstGeom prst="rect">
              <a:avLst/>
            </a:prstGeom>
            <a:noFill/>
            <a:ln>
              <a:noFill/>
            </a:ln>
          </p:spPr>
        </p:pic>
        <p:sp>
          <p:nvSpPr>
            <p:cNvPr id="4085" name="Google Shape;4085;p109"/>
            <p:cNvSpPr/>
            <p:nvPr/>
          </p:nvSpPr>
          <p:spPr>
            <a:xfrm>
              <a:off x="3290888" y="876300"/>
              <a:ext cx="1814512" cy="461963"/>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Strategy</a:t>
              </a:r>
              <a:endParaRPr b="1" sz="1600">
                <a:solidFill>
                  <a:schemeClr val="lt1"/>
                </a:solidFill>
                <a:latin typeface="Calibri"/>
                <a:ea typeface="Calibri"/>
                <a:cs typeface="Calibri"/>
                <a:sym typeface="Calibri"/>
              </a:endParaRPr>
            </a:p>
          </p:txBody>
        </p:sp>
        <p:sp>
          <p:nvSpPr>
            <p:cNvPr id="4086" name="Google Shape;4086;p109"/>
            <p:cNvSpPr/>
            <p:nvPr/>
          </p:nvSpPr>
          <p:spPr>
            <a:xfrm>
              <a:off x="3286125" y="876300"/>
              <a:ext cx="492125" cy="461963"/>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09"/>
            <p:cNvSpPr/>
            <p:nvPr/>
          </p:nvSpPr>
          <p:spPr>
            <a:xfrm>
              <a:off x="3356794" y="963712"/>
              <a:ext cx="238680" cy="220340"/>
            </a:xfrm>
            <a:prstGeom prst="donut">
              <a:avLst>
                <a:gd fmla="val 10162" name="adj"/>
              </a:avLst>
            </a:prstGeom>
            <a:solidFill>
              <a:srgbClr val="4F61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09"/>
            <p:cNvSpPr/>
            <p:nvPr/>
          </p:nvSpPr>
          <p:spPr>
            <a:xfrm rot="7760906">
              <a:off x="3589190" y="1098084"/>
              <a:ext cx="70356" cy="172117"/>
            </a:xfrm>
            <a:prstGeom prst="round2SameRect">
              <a:avLst>
                <a:gd fmla="val 45474" name="adj1"/>
                <a:gd fmla="val 0" name="adj2"/>
              </a:avLst>
            </a:prstGeom>
            <a:solidFill>
              <a:srgbClr val="4F62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09"/>
            <p:cNvSpPr txBox="1"/>
            <p:nvPr/>
          </p:nvSpPr>
          <p:spPr>
            <a:xfrm>
              <a:off x="3124200" y="1447800"/>
              <a:ext cx="2133600" cy="1066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800">
                  <a:solidFill>
                    <a:srgbClr val="333F1A"/>
                  </a:solidFill>
                  <a:latin typeface="Calibri"/>
                  <a:ea typeface="Calibri"/>
                  <a:cs typeface="Calibri"/>
                  <a:sym typeface="Calibri"/>
                </a:rPr>
                <a:t>Envisioning and designing the company go to market plan, aids in determining any breakout moves for the organization</a:t>
              </a:r>
              <a:endParaRPr/>
            </a:p>
          </p:txBody>
        </p:sp>
        <p:pic>
          <p:nvPicPr>
            <p:cNvPr id="4090" name="Google Shape;4090;p109"/>
            <p:cNvPicPr preferRelativeResize="0"/>
            <p:nvPr/>
          </p:nvPicPr>
          <p:blipFill rotWithShape="1">
            <a:blip r:embed="rId4">
              <a:alphaModFix/>
            </a:blip>
            <a:srcRect b="0" l="0" r="0" t="0"/>
            <a:stretch/>
          </p:blipFill>
          <p:spPr>
            <a:xfrm>
              <a:off x="5257800" y="1752600"/>
              <a:ext cx="576263" cy="822325"/>
            </a:xfrm>
            <a:prstGeom prst="rect">
              <a:avLst/>
            </a:prstGeom>
            <a:noFill/>
            <a:ln>
              <a:noFill/>
            </a:ln>
          </p:spPr>
        </p:pic>
      </p:grpSp>
      <p:sp>
        <p:nvSpPr>
          <p:cNvPr id="4091" name="Google Shape;4091;p109"/>
          <p:cNvSpPr txBox="1"/>
          <p:nvPr/>
        </p:nvSpPr>
        <p:spPr>
          <a:xfrm>
            <a:off x="1676400" y="5791200"/>
            <a:ext cx="8229600"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rgbClr val="4F6228"/>
                </a:solidFill>
                <a:latin typeface="Calibri"/>
                <a:ea typeface="Calibri"/>
                <a:cs typeface="Calibri"/>
                <a:sym typeface="Calibri"/>
              </a:rPr>
              <a:t>Increasing prices while reducing promotion</a:t>
            </a:r>
            <a:endParaRPr b="1" i="1" sz="3200">
              <a:solidFill>
                <a:srgbClr val="4F622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1"/>
                                        </p:tgtEl>
                                        <p:attrNameLst>
                                          <p:attrName>style.visibility</p:attrName>
                                        </p:attrNameLst>
                                      </p:cBhvr>
                                      <p:to>
                                        <p:strVal val="visible"/>
                                      </p:to>
                                    </p:set>
                                    <p:animEffect filter="fade" transition="in">
                                      <p:cBhvr>
                                        <p:cTn dur="1000"/>
                                        <p:tgtEl>
                                          <p:spTgt spid="40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5" name="Shape 4095"/>
        <p:cNvGrpSpPr/>
        <p:nvPr/>
      </p:nvGrpSpPr>
      <p:grpSpPr>
        <a:xfrm>
          <a:off x="0" y="0"/>
          <a:ext cx="0" cy="0"/>
          <a:chOff x="0" y="0"/>
          <a:chExt cx="0" cy="0"/>
        </a:xfrm>
      </p:grpSpPr>
      <p:sp>
        <p:nvSpPr>
          <p:cNvPr id="4096" name="Google Shape;4096;p110"/>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ASSESS &amp; UNDERSTAND the Strategy Lens</a:t>
            </a:r>
            <a:endParaRPr sz="3600"/>
          </a:p>
        </p:txBody>
      </p:sp>
      <p:grpSp>
        <p:nvGrpSpPr>
          <p:cNvPr id="4097" name="Google Shape;4097;p110"/>
          <p:cNvGrpSpPr/>
          <p:nvPr/>
        </p:nvGrpSpPr>
        <p:grpSpPr>
          <a:xfrm>
            <a:off x="16890" y="4572000"/>
            <a:ext cx="2199028" cy="1981200"/>
            <a:chOff x="0" y="2870200"/>
            <a:chExt cx="4038600" cy="3638550"/>
          </a:xfrm>
        </p:grpSpPr>
        <p:pic>
          <p:nvPicPr>
            <p:cNvPr descr="database-integration-1.jpg" id="4098" name="Google Shape;4098;p110"/>
            <p:cNvPicPr preferRelativeResize="0"/>
            <p:nvPr/>
          </p:nvPicPr>
          <p:blipFill rotWithShape="1">
            <a:blip r:embed="rId3">
              <a:alphaModFix/>
            </a:blip>
            <a:srcRect b="0" l="0" r="0" t="0"/>
            <a:stretch/>
          </p:blipFill>
          <p:spPr>
            <a:xfrm>
              <a:off x="0" y="3479800"/>
              <a:ext cx="4038600" cy="3028950"/>
            </a:xfrm>
            <a:prstGeom prst="rect">
              <a:avLst/>
            </a:prstGeom>
            <a:noFill/>
            <a:ln>
              <a:noFill/>
            </a:ln>
          </p:spPr>
        </p:pic>
        <p:pic>
          <p:nvPicPr>
            <p:cNvPr descr="Wheel_For_White_bg02.png" id="4099" name="Google Shape;4099;p110"/>
            <p:cNvPicPr preferRelativeResize="0"/>
            <p:nvPr/>
          </p:nvPicPr>
          <p:blipFill rotWithShape="1">
            <a:blip r:embed="rId4">
              <a:alphaModFix/>
            </a:blip>
            <a:srcRect b="0" l="0" r="0" t="0"/>
            <a:stretch/>
          </p:blipFill>
          <p:spPr>
            <a:xfrm>
              <a:off x="1041400" y="2870200"/>
              <a:ext cx="1405701" cy="1405701"/>
            </a:xfrm>
            <a:prstGeom prst="rect">
              <a:avLst/>
            </a:prstGeom>
            <a:noFill/>
            <a:ln>
              <a:noFill/>
            </a:ln>
          </p:spPr>
        </p:pic>
      </p:grpSp>
      <p:sp>
        <p:nvSpPr>
          <p:cNvPr id="4100" name="Google Shape;4100;p110"/>
          <p:cNvSpPr/>
          <p:nvPr/>
        </p:nvSpPr>
        <p:spPr>
          <a:xfrm>
            <a:off x="7215560" y="1471457"/>
            <a:ext cx="1958508" cy="1957543"/>
          </a:xfrm>
          <a:prstGeom prst="homePlate">
            <a:avLst>
              <a:gd fmla="val 12975" name="adj"/>
            </a:avLst>
          </a:prstGeom>
          <a:solidFill>
            <a:srgbClr val="4F6128"/>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10"/>
          <p:cNvSpPr/>
          <p:nvPr/>
        </p:nvSpPr>
        <p:spPr>
          <a:xfrm>
            <a:off x="5450260" y="1471457"/>
            <a:ext cx="2133599" cy="1957543"/>
          </a:xfrm>
          <a:prstGeom prst="homePlate">
            <a:avLst>
              <a:gd fmla="val 15848" name="adj"/>
            </a:avLst>
          </a:prstGeom>
          <a:solidFill>
            <a:srgbClr val="76923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10"/>
          <p:cNvSpPr/>
          <p:nvPr/>
        </p:nvSpPr>
        <p:spPr>
          <a:xfrm>
            <a:off x="3545260" y="1471457"/>
            <a:ext cx="2209799" cy="1957543"/>
          </a:xfrm>
          <a:prstGeom prst="homePlate">
            <a:avLst>
              <a:gd fmla="val 15848" name="adj"/>
            </a:avLst>
          </a:prstGeom>
          <a:solidFill>
            <a:srgbClr val="C2D59B"/>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10"/>
          <p:cNvSpPr/>
          <p:nvPr/>
        </p:nvSpPr>
        <p:spPr>
          <a:xfrm>
            <a:off x="1716460" y="1471455"/>
            <a:ext cx="2133600" cy="1957543"/>
          </a:xfrm>
          <a:prstGeom prst="homePlate">
            <a:avLst>
              <a:gd fmla="val 15848" name="adj"/>
            </a:avLst>
          </a:prstGeom>
          <a:solidFill>
            <a:srgbClr val="D6E3B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10"/>
          <p:cNvSpPr txBox="1"/>
          <p:nvPr/>
        </p:nvSpPr>
        <p:spPr>
          <a:xfrm>
            <a:off x="5755060" y="1447801"/>
            <a:ext cx="163634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EAF1DD"/>
                </a:solidFill>
                <a:latin typeface="Calibri"/>
                <a:ea typeface="Calibri"/>
                <a:cs typeface="Calibri"/>
                <a:sym typeface="Calibri"/>
              </a:rPr>
              <a:t>Promotion</a:t>
            </a:r>
            <a:endParaRPr/>
          </a:p>
          <a:p>
            <a:pPr indent="0" lvl="0" marL="0" marR="0" rtl="0" algn="l">
              <a:spcBef>
                <a:spcPts val="0"/>
              </a:spcBef>
              <a:spcAft>
                <a:spcPts val="0"/>
              </a:spcAft>
              <a:buNone/>
            </a:pPr>
            <a:r>
              <a:t/>
            </a:r>
            <a:endParaRPr b="1" sz="1600">
              <a:solidFill>
                <a:srgbClr val="EAF1DD"/>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EAF1DD"/>
              </a:solidFill>
              <a:latin typeface="Calibri"/>
              <a:ea typeface="Calibri"/>
              <a:cs typeface="Calibri"/>
              <a:sym typeface="Calibri"/>
            </a:endParaRPr>
          </a:p>
          <a:p>
            <a:pPr indent="0" lvl="0" marL="0" marR="0" rtl="0" algn="l">
              <a:spcBef>
                <a:spcPts val="0"/>
              </a:spcBef>
              <a:spcAft>
                <a:spcPts val="0"/>
              </a:spcAft>
              <a:buNone/>
            </a:pPr>
            <a:r>
              <a:rPr i="1" lang="en-US" sz="1600">
                <a:solidFill>
                  <a:srgbClr val="EAF1DD"/>
                </a:solidFill>
                <a:latin typeface="Calibri"/>
                <a:ea typeface="Calibri"/>
                <a:cs typeface="Calibri"/>
                <a:sym typeface="Calibri"/>
              </a:rPr>
              <a:t>How are the product offerings promoted?</a:t>
            </a:r>
            <a:endParaRPr/>
          </a:p>
        </p:txBody>
      </p:sp>
      <p:sp>
        <p:nvSpPr>
          <p:cNvPr id="4105" name="Google Shape;4105;p110"/>
          <p:cNvSpPr txBox="1"/>
          <p:nvPr/>
        </p:nvSpPr>
        <p:spPr>
          <a:xfrm>
            <a:off x="3881581" y="1447801"/>
            <a:ext cx="1604819"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333F1A"/>
                </a:solidFill>
                <a:latin typeface="Calibri"/>
                <a:ea typeface="Calibri"/>
                <a:cs typeface="Calibri"/>
                <a:sym typeface="Calibri"/>
              </a:rPr>
              <a:t>Pricing Strategy</a:t>
            </a:r>
            <a:endParaRPr/>
          </a:p>
          <a:p>
            <a:pPr indent="0" lvl="0" marL="0" marR="0" rtl="0" algn="l">
              <a:spcBef>
                <a:spcPts val="0"/>
              </a:spcBef>
              <a:spcAft>
                <a:spcPts val="0"/>
              </a:spcAft>
              <a:buNone/>
            </a:pPr>
            <a:r>
              <a:t/>
            </a:r>
            <a:endParaRPr b="1" sz="1600">
              <a:solidFill>
                <a:srgbClr val="333F1A"/>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600">
                <a:solidFill>
                  <a:srgbClr val="333F1A"/>
                </a:solidFill>
                <a:latin typeface="Calibri"/>
                <a:ea typeface="Calibri"/>
                <a:cs typeface="Calibri"/>
                <a:sym typeface="Calibri"/>
              </a:rPr>
              <a:t>How are the product offerings priced?</a:t>
            </a:r>
            <a:endParaRPr/>
          </a:p>
        </p:txBody>
      </p:sp>
      <p:sp>
        <p:nvSpPr>
          <p:cNvPr id="4106" name="Google Shape;4106;p110"/>
          <p:cNvSpPr txBox="1"/>
          <p:nvPr/>
        </p:nvSpPr>
        <p:spPr>
          <a:xfrm>
            <a:off x="2095499" y="1447800"/>
            <a:ext cx="1714501"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333F1A"/>
                </a:solidFill>
                <a:latin typeface="Calibri"/>
                <a:ea typeface="Calibri"/>
                <a:cs typeface="Calibri"/>
                <a:sym typeface="Calibri"/>
              </a:rPr>
              <a:t>Offerings</a:t>
            </a:r>
            <a:endParaRPr/>
          </a:p>
          <a:p>
            <a:pPr indent="0" lvl="0" marL="0" marR="0" rtl="0" algn="l">
              <a:spcBef>
                <a:spcPts val="0"/>
              </a:spcBef>
              <a:spcAft>
                <a:spcPts val="0"/>
              </a:spcAft>
              <a:buNone/>
            </a:pPr>
            <a:r>
              <a:t/>
            </a:r>
            <a:endParaRPr b="1" sz="1600">
              <a:solidFill>
                <a:srgbClr val="333F1A"/>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600">
                <a:solidFill>
                  <a:srgbClr val="333F1A"/>
                </a:solidFill>
                <a:latin typeface="Calibri"/>
                <a:ea typeface="Calibri"/>
                <a:cs typeface="Calibri"/>
                <a:sym typeface="Calibri"/>
              </a:rPr>
              <a:t>What are the product offerings of the business?</a:t>
            </a:r>
            <a:endParaRPr/>
          </a:p>
          <a:p>
            <a:pPr indent="0" lvl="0" marL="0" marR="0" rtl="0" algn="l">
              <a:spcBef>
                <a:spcPts val="0"/>
              </a:spcBef>
              <a:spcAft>
                <a:spcPts val="0"/>
              </a:spcAft>
              <a:buNone/>
            </a:pPr>
            <a:r>
              <a:t/>
            </a:r>
            <a:endParaRPr sz="900">
              <a:solidFill>
                <a:srgbClr val="333F1A"/>
              </a:solidFill>
              <a:latin typeface="Calibri"/>
              <a:ea typeface="Calibri"/>
              <a:cs typeface="Calibri"/>
              <a:sym typeface="Calibri"/>
            </a:endParaRPr>
          </a:p>
          <a:p>
            <a:pPr indent="0" lvl="0" marL="0" marR="0" rtl="0" algn="l">
              <a:spcBef>
                <a:spcPts val="0"/>
              </a:spcBef>
              <a:spcAft>
                <a:spcPts val="0"/>
              </a:spcAft>
              <a:buNone/>
            </a:pPr>
            <a:r>
              <a:t/>
            </a:r>
            <a:endParaRPr sz="900">
              <a:solidFill>
                <a:srgbClr val="333F1A"/>
              </a:solidFill>
              <a:latin typeface="Calibri"/>
              <a:ea typeface="Calibri"/>
              <a:cs typeface="Calibri"/>
              <a:sym typeface="Calibri"/>
            </a:endParaRPr>
          </a:p>
        </p:txBody>
      </p:sp>
      <p:sp>
        <p:nvSpPr>
          <p:cNvPr id="4107" name="Google Shape;4107;p110"/>
          <p:cNvSpPr txBox="1"/>
          <p:nvPr/>
        </p:nvSpPr>
        <p:spPr>
          <a:xfrm>
            <a:off x="7507015" y="1447800"/>
            <a:ext cx="1611585"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lt1"/>
                </a:solidFill>
                <a:latin typeface="Calibri"/>
                <a:ea typeface="Calibri"/>
                <a:cs typeface="Calibri"/>
                <a:sym typeface="Calibri"/>
              </a:rPr>
              <a:t>Delivery Outlets</a:t>
            </a:r>
            <a:endParaRPr/>
          </a:p>
          <a:p>
            <a:pPr indent="0" lvl="0" marL="0" marR="0" rtl="0" algn="l">
              <a:spcBef>
                <a:spcPts val="0"/>
              </a:spcBef>
              <a:spcAft>
                <a:spcPts val="0"/>
              </a:spcAft>
              <a:buNone/>
            </a:pPr>
            <a:r>
              <a:t/>
            </a:r>
            <a:endParaRPr b="1" sz="1600">
              <a:solidFill>
                <a:schemeClr val="lt1"/>
              </a:solidFill>
              <a:latin typeface="Calibri"/>
              <a:ea typeface="Calibri"/>
              <a:cs typeface="Calibri"/>
              <a:sym typeface="Calibri"/>
            </a:endParaRPr>
          </a:p>
          <a:p>
            <a:pPr indent="0" lvl="0" marL="0" marR="0" rtl="0" algn="l">
              <a:spcBef>
                <a:spcPts val="0"/>
              </a:spcBef>
              <a:spcAft>
                <a:spcPts val="0"/>
              </a:spcAft>
              <a:buNone/>
            </a:pPr>
            <a:r>
              <a:t/>
            </a:r>
            <a:endParaRPr b="1" sz="1600">
              <a:solidFill>
                <a:schemeClr val="lt1"/>
              </a:solidFill>
              <a:latin typeface="Calibri"/>
              <a:ea typeface="Calibri"/>
              <a:cs typeface="Calibri"/>
              <a:sym typeface="Calibri"/>
            </a:endParaRPr>
          </a:p>
          <a:p>
            <a:pPr indent="0" lvl="0" marL="0" marR="0" rtl="0" algn="l">
              <a:spcBef>
                <a:spcPts val="0"/>
              </a:spcBef>
              <a:spcAft>
                <a:spcPts val="0"/>
              </a:spcAft>
              <a:buNone/>
            </a:pPr>
            <a:r>
              <a:rPr i="1" lang="en-US" sz="1600">
                <a:solidFill>
                  <a:schemeClr val="lt1"/>
                </a:solidFill>
                <a:latin typeface="Calibri"/>
                <a:ea typeface="Calibri"/>
                <a:cs typeface="Calibri"/>
                <a:sym typeface="Calibri"/>
              </a:rPr>
              <a:t>What are the sales channels of the company?</a:t>
            </a:r>
            <a:endParaRPr/>
          </a:p>
        </p:txBody>
      </p:sp>
      <p:sp>
        <p:nvSpPr>
          <p:cNvPr id="4108" name="Google Shape;4108;p110"/>
          <p:cNvSpPr/>
          <p:nvPr/>
        </p:nvSpPr>
        <p:spPr>
          <a:xfrm>
            <a:off x="1" y="1471457"/>
            <a:ext cx="2078461" cy="1957543"/>
          </a:xfrm>
          <a:prstGeom prst="homePlate">
            <a:avLst>
              <a:gd fmla="val 15848" name="adj"/>
            </a:avLst>
          </a:prstGeom>
          <a:solidFill>
            <a:srgbClr val="EAF1DD"/>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10"/>
          <p:cNvSpPr txBox="1"/>
          <p:nvPr/>
        </p:nvSpPr>
        <p:spPr>
          <a:xfrm>
            <a:off x="0" y="1447800"/>
            <a:ext cx="213360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333F1A"/>
                </a:solidFill>
                <a:latin typeface="Calibri"/>
                <a:ea typeface="Calibri"/>
                <a:cs typeface="Calibri"/>
                <a:sym typeface="Calibri"/>
              </a:rPr>
              <a:t>General Strategy</a:t>
            </a:r>
            <a:endParaRPr/>
          </a:p>
          <a:p>
            <a:pPr indent="0" lvl="0" marL="0" marR="0" rtl="0" algn="l">
              <a:spcBef>
                <a:spcPts val="0"/>
              </a:spcBef>
              <a:spcAft>
                <a:spcPts val="0"/>
              </a:spcAft>
              <a:buNone/>
            </a:pPr>
            <a:r>
              <a:t/>
            </a:r>
            <a:endParaRPr b="1" sz="1600">
              <a:solidFill>
                <a:srgbClr val="333F1A"/>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600">
                <a:solidFill>
                  <a:srgbClr val="333F1A"/>
                </a:solidFill>
                <a:latin typeface="Calibri"/>
                <a:ea typeface="Calibri"/>
                <a:cs typeface="Calibri"/>
                <a:sym typeface="Calibri"/>
              </a:rPr>
              <a:t>What is the strategic vision of the business?</a:t>
            </a:r>
            <a:endParaRPr/>
          </a:p>
          <a:p>
            <a:pPr indent="0" lvl="0" marL="0" marR="0" rtl="0" algn="l">
              <a:spcBef>
                <a:spcPts val="0"/>
              </a:spcBef>
              <a:spcAft>
                <a:spcPts val="0"/>
              </a:spcAft>
              <a:buNone/>
            </a:pPr>
            <a:r>
              <a:t/>
            </a:r>
            <a:endParaRPr sz="1600">
              <a:solidFill>
                <a:srgbClr val="333F1A"/>
              </a:solidFill>
              <a:latin typeface="Calibri"/>
              <a:ea typeface="Calibri"/>
              <a:cs typeface="Calibri"/>
              <a:sym typeface="Calibri"/>
            </a:endParaRPr>
          </a:p>
        </p:txBody>
      </p:sp>
      <p:sp>
        <p:nvSpPr>
          <p:cNvPr id="4110" name="Google Shape;4110;p110"/>
          <p:cNvSpPr/>
          <p:nvPr/>
        </p:nvSpPr>
        <p:spPr>
          <a:xfrm rot="-5400000">
            <a:off x="-404813" y="4092773"/>
            <a:ext cx="2730500" cy="822325"/>
          </a:xfrm>
          <a:prstGeom prst="homePlate">
            <a:avLst>
              <a:gd fmla="val 103804" name="adj"/>
            </a:avLst>
          </a:prstGeom>
          <a:solidFill>
            <a:srgbClr val="C2D59B">
              <a:alpha val="3098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8"/>
                                        </p:tgtEl>
                                        <p:attrNameLst>
                                          <p:attrName>style.visibility</p:attrName>
                                        </p:attrNameLst>
                                      </p:cBhvr>
                                      <p:to>
                                        <p:strVal val="visible"/>
                                      </p:to>
                                    </p:set>
                                    <p:animEffect filter="fade" transition="in">
                                      <p:cBhvr>
                                        <p:cTn dur="1000"/>
                                        <p:tgtEl>
                                          <p:spTgt spid="4108"/>
                                        </p:tgtEl>
                                      </p:cBhvr>
                                    </p:animEffect>
                                  </p:childTnLst>
                                </p:cTn>
                              </p:par>
                              <p:par>
                                <p:cTn fill="hold" nodeType="withEffect" presetClass="entr" presetID="10" presetSubtype="0">
                                  <p:stCondLst>
                                    <p:cond delay="0"/>
                                  </p:stCondLst>
                                  <p:childTnLst>
                                    <p:set>
                                      <p:cBhvr>
                                        <p:cTn dur="1" fill="hold">
                                          <p:stCondLst>
                                            <p:cond delay="0"/>
                                          </p:stCondLst>
                                        </p:cTn>
                                        <p:tgtEl>
                                          <p:spTgt spid="4109"/>
                                        </p:tgtEl>
                                        <p:attrNameLst>
                                          <p:attrName>style.visibility</p:attrName>
                                        </p:attrNameLst>
                                      </p:cBhvr>
                                      <p:to>
                                        <p:strVal val="visible"/>
                                      </p:to>
                                    </p:set>
                                    <p:animEffect filter="fade" transition="in">
                                      <p:cBhvr>
                                        <p:cTn dur="1000"/>
                                        <p:tgtEl>
                                          <p:spTgt spid="4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3"/>
                                        </p:tgtEl>
                                        <p:attrNameLst>
                                          <p:attrName>style.visibility</p:attrName>
                                        </p:attrNameLst>
                                      </p:cBhvr>
                                      <p:to>
                                        <p:strVal val="visible"/>
                                      </p:to>
                                    </p:set>
                                    <p:animEffect filter="fade" transition="in">
                                      <p:cBhvr>
                                        <p:cTn dur="1000"/>
                                        <p:tgtEl>
                                          <p:spTgt spid="4103"/>
                                        </p:tgtEl>
                                      </p:cBhvr>
                                    </p:animEffect>
                                  </p:childTnLst>
                                </p:cTn>
                              </p:par>
                              <p:par>
                                <p:cTn fill="hold" nodeType="withEffect" presetClass="entr" presetID="10" presetSubtype="0">
                                  <p:stCondLst>
                                    <p:cond delay="0"/>
                                  </p:stCondLst>
                                  <p:childTnLst>
                                    <p:set>
                                      <p:cBhvr>
                                        <p:cTn dur="1" fill="hold">
                                          <p:stCondLst>
                                            <p:cond delay="0"/>
                                          </p:stCondLst>
                                        </p:cTn>
                                        <p:tgtEl>
                                          <p:spTgt spid="4106"/>
                                        </p:tgtEl>
                                        <p:attrNameLst>
                                          <p:attrName>style.visibility</p:attrName>
                                        </p:attrNameLst>
                                      </p:cBhvr>
                                      <p:to>
                                        <p:strVal val="visible"/>
                                      </p:to>
                                    </p:set>
                                    <p:animEffect filter="fade" transition="in">
                                      <p:cBhvr>
                                        <p:cTn dur="1000"/>
                                        <p:tgtEl>
                                          <p:spTgt spid="4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2"/>
                                        </p:tgtEl>
                                        <p:attrNameLst>
                                          <p:attrName>style.visibility</p:attrName>
                                        </p:attrNameLst>
                                      </p:cBhvr>
                                      <p:to>
                                        <p:strVal val="visible"/>
                                      </p:to>
                                    </p:set>
                                    <p:animEffect filter="fade" transition="in">
                                      <p:cBhvr>
                                        <p:cTn dur="1000"/>
                                        <p:tgtEl>
                                          <p:spTgt spid="4102"/>
                                        </p:tgtEl>
                                      </p:cBhvr>
                                    </p:animEffect>
                                  </p:childTnLst>
                                </p:cTn>
                              </p:par>
                              <p:par>
                                <p:cTn fill="hold" nodeType="withEffect" presetClass="entr" presetID="10" presetSubtype="0">
                                  <p:stCondLst>
                                    <p:cond delay="0"/>
                                  </p:stCondLst>
                                  <p:childTnLst>
                                    <p:set>
                                      <p:cBhvr>
                                        <p:cTn dur="1" fill="hold">
                                          <p:stCondLst>
                                            <p:cond delay="0"/>
                                          </p:stCondLst>
                                        </p:cTn>
                                        <p:tgtEl>
                                          <p:spTgt spid="4105"/>
                                        </p:tgtEl>
                                        <p:attrNameLst>
                                          <p:attrName>style.visibility</p:attrName>
                                        </p:attrNameLst>
                                      </p:cBhvr>
                                      <p:to>
                                        <p:strVal val="visible"/>
                                      </p:to>
                                    </p:set>
                                    <p:animEffect filter="fade" transition="in">
                                      <p:cBhvr>
                                        <p:cTn dur="1000"/>
                                        <p:tgtEl>
                                          <p:spTgt spid="41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1"/>
                                        </p:tgtEl>
                                        <p:attrNameLst>
                                          <p:attrName>style.visibility</p:attrName>
                                        </p:attrNameLst>
                                      </p:cBhvr>
                                      <p:to>
                                        <p:strVal val="visible"/>
                                      </p:to>
                                    </p:set>
                                    <p:animEffect filter="fade" transition="in">
                                      <p:cBhvr>
                                        <p:cTn dur="1000"/>
                                        <p:tgtEl>
                                          <p:spTgt spid="4101"/>
                                        </p:tgtEl>
                                      </p:cBhvr>
                                    </p:animEffect>
                                  </p:childTnLst>
                                </p:cTn>
                              </p:par>
                              <p:par>
                                <p:cTn fill="hold" nodeType="withEffect" presetClass="entr" presetID="10" presetSubtype="0">
                                  <p:stCondLst>
                                    <p:cond delay="0"/>
                                  </p:stCondLst>
                                  <p:childTnLst>
                                    <p:set>
                                      <p:cBhvr>
                                        <p:cTn dur="1" fill="hold">
                                          <p:stCondLst>
                                            <p:cond delay="0"/>
                                          </p:stCondLst>
                                        </p:cTn>
                                        <p:tgtEl>
                                          <p:spTgt spid="4104"/>
                                        </p:tgtEl>
                                        <p:attrNameLst>
                                          <p:attrName>style.visibility</p:attrName>
                                        </p:attrNameLst>
                                      </p:cBhvr>
                                      <p:to>
                                        <p:strVal val="visible"/>
                                      </p:to>
                                    </p:set>
                                    <p:animEffect filter="fade" transition="in">
                                      <p:cBhvr>
                                        <p:cTn dur="1000"/>
                                        <p:tgtEl>
                                          <p:spTgt spid="4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0"/>
                                        </p:tgtEl>
                                        <p:attrNameLst>
                                          <p:attrName>style.visibility</p:attrName>
                                        </p:attrNameLst>
                                      </p:cBhvr>
                                      <p:to>
                                        <p:strVal val="visible"/>
                                      </p:to>
                                    </p:set>
                                    <p:animEffect filter="fade" transition="in">
                                      <p:cBhvr>
                                        <p:cTn dur="1000"/>
                                        <p:tgtEl>
                                          <p:spTgt spid="4100"/>
                                        </p:tgtEl>
                                      </p:cBhvr>
                                    </p:animEffect>
                                  </p:childTnLst>
                                </p:cTn>
                              </p:par>
                              <p:par>
                                <p:cTn fill="hold" nodeType="withEffect" presetClass="entr" presetID="10" presetSubtype="0">
                                  <p:stCondLst>
                                    <p:cond delay="0"/>
                                  </p:stCondLst>
                                  <p:childTnLst>
                                    <p:set>
                                      <p:cBhvr>
                                        <p:cTn dur="1" fill="hold">
                                          <p:stCondLst>
                                            <p:cond delay="0"/>
                                          </p:stCondLst>
                                        </p:cTn>
                                        <p:tgtEl>
                                          <p:spTgt spid="4107"/>
                                        </p:tgtEl>
                                        <p:attrNameLst>
                                          <p:attrName>style.visibility</p:attrName>
                                        </p:attrNameLst>
                                      </p:cBhvr>
                                      <p:to>
                                        <p:strVal val="visible"/>
                                      </p:to>
                                    </p:set>
                                    <p:animEffect filter="fade" transition="in">
                                      <p:cBhvr>
                                        <p:cTn dur="1000"/>
                                        <p:tgtEl>
                                          <p:spTgt spid="41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2"/>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STRATEGY</a:t>
            </a:r>
            <a:endParaRPr/>
          </a:p>
        </p:txBody>
      </p:sp>
      <p:sp>
        <p:nvSpPr>
          <p:cNvPr id="122" name="Google Shape;122;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3200"/>
              <a:buChar char="•"/>
            </a:pPr>
            <a:r>
              <a:rPr lang="en-US"/>
              <a:t>We don’t just want a strategy</a:t>
            </a:r>
            <a:endParaRPr/>
          </a:p>
          <a:p>
            <a:pPr indent="-342900" lvl="0" marL="342900" rtl="0" algn="l">
              <a:spcBef>
                <a:spcPts val="640"/>
              </a:spcBef>
              <a:spcAft>
                <a:spcPts val="0"/>
              </a:spcAft>
              <a:buClr>
                <a:srgbClr val="333F1A"/>
              </a:buClr>
              <a:buSzPts val="3200"/>
              <a:buChar char="•"/>
            </a:pPr>
            <a:r>
              <a:rPr lang="en-US"/>
              <a:t>We want a strategy that makes good sense and can be measured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animEffect filter="fade" transition="in">
                                      <p:cBhvr>
                                        <p:cTn dur="1000"/>
                                        <p:tgtEl>
                                          <p:spTgt spid="1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animEffect filter="fade" transition="in">
                                      <p:cBhvr>
                                        <p:cTn dur="1000"/>
                                        <p:tgtEl>
                                          <p:spTgt spid="12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4" name="Shape 4114"/>
        <p:cNvGrpSpPr/>
        <p:nvPr/>
      </p:nvGrpSpPr>
      <p:grpSpPr>
        <a:xfrm>
          <a:off x="0" y="0"/>
          <a:ext cx="0" cy="0"/>
          <a:chOff x="0" y="0"/>
          <a:chExt cx="0" cy="0"/>
        </a:xfrm>
      </p:grpSpPr>
      <p:sp>
        <p:nvSpPr>
          <p:cNvPr id="4115" name="Google Shape;4115;p111"/>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Strategy Lens ≈ Pricing Strategy ≈ Price Optimization </a:t>
            </a:r>
            <a:endParaRPr/>
          </a:p>
        </p:txBody>
      </p:sp>
      <p:sp>
        <p:nvSpPr>
          <p:cNvPr id="4116" name="Google Shape;4116;p111"/>
          <p:cNvSpPr txBox="1"/>
          <p:nvPr>
            <p:ph idx="1" type="body"/>
          </p:nvPr>
        </p:nvSpPr>
        <p:spPr>
          <a:xfrm>
            <a:off x="5334000" y="1600200"/>
            <a:ext cx="3810000" cy="4525963"/>
          </a:xfrm>
          <a:prstGeom prst="rect">
            <a:avLst/>
          </a:prstGeom>
          <a:noFill/>
          <a:ln>
            <a:noFill/>
          </a:ln>
        </p:spPr>
        <p:txBody>
          <a:bodyPr anchorCtr="0" anchor="t" bIns="45700" lIns="91425" spcFirstLastPara="1" rIns="91425" wrap="square" tIns="45700">
            <a:noAutofit/>
          </a:bodyPr>
          <a:lstStyle/>
          <a:p>
            <a:pPr indent="-228600" lvl="0" marL="228600" rtl="0" algn="l">
              <a:spcBef>
                <a:spcPts val="0"/>
              </a:spcBef>
              <a:spcAft>
                <a:spcPts val="0"/>
              </a:spcAft>
              <a:buClr>
                <a:srgbClr val="333F1A"/>
              </a:buClr>
              <a:buSzPts val="2400"/>
              <a:buChar char="•"/>
            </a:pPr>
            <a:r>
              <a:rPr lang="en-US" sz="2400"/>
              <a:t>Subscription</a:t>
            </a:r>
            <a:endParaRPr/>
          </a:p>
          <a:p>
            <a:pPr indent="-228600" lvl="0" marL="228600" rtl="0" algn="l">
              <a:spcBef>
                <a:spcPts val="480"/>
              </a:spcBef>
              <a:spcAft>
                <a:spcPts val="0"/>
              </a:spcAft>
              <a:buClr>
                <a:srgbClr val="333F1A"/>
              </a:buClr>
              <a:buSzPts val="2400"/>
              <a:buChar char="•"/>
            </a:pPr>
            <a:r>
              <a:rPr lang="en-US" sz="2400"/>
              <a:t>Advertising</a:t>
            </a:r>
            <a:endParaRPr/>
          </a:p>
          <a:p>
            <a:pPr indent="-228600" lvl="0" marL="228600" rtl="0" algn="l">
              <a:spcBef>
                <a:spcPts val="480"/>
              </a:spcBef>
              <a:spcAft>
                <a:spcPts val="0"/>
              </a:spcAft>
              <a:buClr>
                <a:srgbClr val="333F1A"/>
              </a:buClr>
              <a:buSzPts val="2400"/>
              <a:buChar char="•"/>
            </a:pPr>
            <a:r>
              <a:rPr lang="en-US" sz="2400"/>
              <a:t>Subscription and Advertising</a:t>
            </a:r>
            <a:endParaRPr/>
          </a:p>
          <a:p>
            <a:pPr indent="-228600" lvl="0" marL="228600" rtl="0" algn="l">
              <a:spcBef>
                <a:spcPts val="480"/>
              </a:spcBef>
              <a:spcAft>
                <a:spcPts val="0"/>
              </a:spcAft>
              <a:buClr>
                <a:srgbClr val="333F1A"/>
              </a:buClr>
              <a:buSzPts val="2400"/>
              <a:buChar char="•"/>
            </a:pPr>
            <a:r>
              <a:rPr lang="en-US" sz="2400"/>
              <a:t>Premium subscription – back to the market lens – what do the customers value?</a:t>
            </a:r>
            <a:endParaRPr/>
          </a:p>
          <a:p>
            <a:pPr indent="-228600" lvl="0" marL="228600" rtl="0" algn="l">
              <a:spcBef>
                <a:spcPts val="480"/>
              </a:spcBef>
              <a:spcAft>
                <a:spcPts val="0"/>
              </a:spcAft>
              <a:buClr>
                <a:srgbClr val="333F1A"/>
              </a:buClr>
              <a:buSzPts val="2400"/>
              <a:buChar char="•"/>
            </a:pPr>
            <a:r>
              <a:rPr lang="en-US" sz="2400"/>
              <a:t>Innovators / Early Adopters / Mainstream / Laggards effect our strategy…</a:t>
            </a:r>
            <a:endParaRPr sz="2400"/>
          </a:p>
        </p:txBody>
      </p:sp>
      <p:pic>
        <p:nvPicPr>
          <p:cNvPr descr="timeapp.tiff" id="4117" name="Google Shape;4117;p111"/>
          <p:cNvPicPr preferRelativeResize="0"/>
          <p:nvPr/>
        </p:nvPicPr>
        <p:blipFill rotWithShape="1">
          <a:blip r:embed="rId3">
            <a:alphaModFix/>
          </a:blip>
          <a:srcRect b="0" l="0" r="0" t="0"/>
          <a:stretch/>
        </p:blipFill>
        <p:spPr>
          <a:xfrm>
            <a:off x="2971800" y="4267200"/>
            <a:ext cx="2160720" cy="1949450"/>
          </a:xfrm>
          <a:prstGeom prst="rect">
            <a:avLst/>
          </a:prstGeom>
          <a:noFill/>
          <a:ln>
            <a:noFill/>
          </a:ln>
        </p:spPr>
      </p:pic>
      <p:pic>
        <p:nvPicPr>
          <p:cNvPr descr="time.tiff" id="4118" name="Google Shape;4118;p111"/>
          <p:cNvPicPr preferRelativeResize="0"/>
          <p:nvPr/>
        </p:nvPicPr>
        <p:blipFill rotWithShape="1">
          <a:blip r:embed="rId4">
            <a:alphaModFix/>
          </a:blip>
          <a:srcRect b="0" l="0" r="0" t="0"/>
          <a:stretch/>
        </p:blipFill>
        <p:spPr>
          <a:xfrm>
            <a:off x="0" y="1447800"/>
            <a:ext cx="4867517" cy="2719387"/>
          </a:xfrm>
          <a:prstGeom prst="rect">
            <a:avLst/>
          </a:prstGeom>
          <a:noFill/>
          <a:ln>
            <a:noFill/>
          </a:ln>
        </p:spPr>
      </p:pic>
      <p:pic>
        <p:nvPicPr>
          <p:cNvPr descr="images.jpg" id="4119" name="Google Shape;4119;p111"/>
          <p:cNvPicPr preferRelativeResize="0"/>
          <p:nvPr/>
        </p:nvPicPr>
        <p:blipFill rotWithShape="1">
          <a:blip r:embed="rId5">
            <a:alphaModFix/>
          </a:blip>
          <a:srcRect b="0" l="0" r="0" t="0"/>
          <a:stretch/>
        </p:blipFill>
        <p:spPr>
          <a:xfrm>
            <a:off x="304800" y="2971800"/>
            <a:ext cx="2413000" cy="3365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6">
                                            <p:txEl>
                                              <p:pRg end="0" st="0"/>
                                            </p:txEl>
                                          </p:spTgt>
                                        </p:tgtEl>
                                        <p:attrNameLst>
                                          <p:attrName>style.visibility</p:attrName>
                                        </p:attrNameLst>
                                      </p:cBhvr>
                                      <p:to>
                                        <p:strVal val="visible"/>
                                      </p:to>
                                    </p:set>
                                    <p:animEffect filter="fade" transition="in">
                                      <p:cBhvr>
                                        <p:cTn dur="500"/>
                                        <p:tgtEl>
                                          <p:spTgt spid="41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6">
                                            <p:txEl>
                                              <p:pRg end="1" st="1"/>
                                            </p:txEl>
                                          </p:spTgt>
                                        </p:tgtEl>
                                        <p:attrNameLst>
                                          <p:attrName>style.visibility</p:attrName>
                                        </p:attrNameLst>
                                      </p:cBhvr>
                                      <p:to>
                                        <p:strVal val="visible"/>
                                      </p:to>
                                    </p:set>
                                    <p:animEffect filter="fade" transition="in">
                                      <p:cBhvr>
                                        <p:cTn dur="500"/>
                                        <p:tgtEl>
                                          <p:spTgt spid="41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6">
                                            <p:txEl>
                                              <p:pRg end="2" st="2"/>
                                            </p:txEl>
                                          </p:spTgt>
                                        </p:tgtEl>
                                        <p:attrNameLst>
                                          <p:attrName>style.visibility</p:attrName>
                                        </p:attrNameLst>
                                      </p:cBhvr>
                                      <p:to>
                                        <p:strVal val="visible"/>
                                      </p:to>
                                    </p:set>
                                    <p:animEffect filter="fade" transition="in">
                                      <p:cBhvr>
                                        <p:cTn dur="500"/>
                                        <p:tgtEl>
                                          <p:spTgt spid="41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6">
                                            <p:txEl>
                                              <p:pRg end="3" st="3"/>
                                            </p:txEl>
                                          </p:spTgt>
                                        </p:tgtEl>
                                        <p:attrNameLst>
                                          <p:attrName>style.visibility</p:attrName>
                                        </p:attrNameLst>
                                      </p:cBhvr>
                                      <p:to>
                                        <p:strVal val="visible"/>
                                      </p:to>
                                    </p:set>
                                    <p:animEffect filter="fade" transition="in">
                                      <p:cBhvr>
                                        <p:cTn dur="500"/>
                                        <p:tgtEl>
                                          <p:spTgt spid="411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6">
                                            <p:txEl>
                                              <p:pRg end="4" st="4"/>
                                            </p:txEl>
                                          </p:spTgt>
                                        </p:tgtEl>
                                        <p:attrNameLst>
                                          <p:attrName>style.visibility</p:attrName>
                                        </p:attrNameLst>
                                      </p:cBhvr>
                                      <p:to>
                                        <p:strVal val="visible"/>
                                      </p:to>
                                    </p:set>
                                    <p:animEffect filter="fade" transition="in">
                                      <p:cBhvr>
                                        <p:cTn dur="500"/>
                                        <p:tgtEl>
                                          <p:spTgt spid="4116">
                                            <p:txEl>
                                              <p:pRg end="4" st="4"/>
                                            </p:txEl>
                                          </p:spTgt>
                                        </p:tgtEl>
                                      </p:cBhvr>
                                    </p:animEffect>
                                  </p:childTnLst>
                                </p:cTn>
                              </p:par>
                              <p:par>
                                <p:cTn fill="hold" nodeType="withEffect" presetClass="entr" presetID="2" presetSubtype="4">
                                  <p:stCondLst>
                                    <p:cond delay="0"/>
                                  </p:stCondLst>
                                  <p:childTnLst>
                                    <p:set>
                                      <p:cBhvr>
                                        <p:cTn dur="1" fill="hold">
                                          <p:stCondLst>
                                            <p:cond delay="0"/>
                                          </p:stCondLst>
                                        </p:cTn>
                                        <p:tgtEl>
                                          <p:spTgt spid="4119"/>
                                        </p:tgtEl>
                                        <p:attrNameLst>
                                          <p:attrName>style.visibility</p:attrName>
                                        </p:attrNameLst>
                                      </p:cBhvr>
                                      <p:to>
                                        <p:strVal val="visible"/>
                                      </p:to>
                                    </p:set>
                                    <p:anim calcmode="lin" valueType="num">
                                      <p:cBhvr additive="base">
                                        <p:cTn dur="500"/>
                                        <p:tgtEl>
                                          <p:spTgt spid="411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7"/>
                                        </p:tgtEl>
                                        <p:attrNameLst>
                                          <p:attrName>style.visibility</p:attrName>
                                        </p:attrNameLst>
                                      </p:cBhvr>
                                      <p:to>
                                        <p:strVal val="visible"/>
                                      </p:to>
                                    </p:set>
                                    <p:animEffect filter="fade" transition="in">
                                      <p:cBhvr>
                                        <p:cTn dur="500"/>
                                        <p:tgtEl>
                                          <p:spTgt spid="4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3" name="Shape 4123"/>
        <p:cNvGrpSpPr/>
        <p:nvPr/>
      </p:nvGrpSpPr>
      <p:grpSpPr>
        <a:xfrm>
          <a:off x="0" y="0"/>
          <a:ext cx="0" cy="0"/>
          <a:chOff x="0" y="0"/>
          <a:chExt cx="0" cy="0"/>
        </a:xfrm>
      </p:grpSpPr>
      <p:sp>
        <p:nvSpPr>
          <p:cNvPr id="4124" name="Google Shape;4124;p112"/>
          <p:cNvSpPr/>
          <p:nvPr/>
        </p:nvSpPr>
        <p:spPr>
          <a:xfrm>
            <a:off x="76200" y="152400"/>
            <a:ext cx="4341813" cy="6176963"/>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125" name="Google Shape;4125;p112"/>
          <p:cNvSpPr/>
          <p:nvPr/>
        </p:nvSpPr>
        <p:spPr>
          <a:xfrm>
            <a:off x="2362200" y="5638800"/>
            <a:ext cx="6553200" cy="6096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Times New Roman"/>
                <a:ea typeface="Times New Roman"/>
                <a:cs typeface="Times New Roman"/>
                <a:sym typeface="Times New Roman"/>
              </a:rPr>
              <a:t>Give More than You Receive</a:t>
            </a:r>
            <a:endParaRPr b="1" sz="2400">
              <a:solidFill>
                <a:schemeClr val="lt1"/>
              </a:solidFill>
              <a:latin typeface="Times New Roman"/>
              <a:ea typeface="Times New Roman"/>
              <a:cs typeface="Times New Roman"/>
              <a:sym typeface="Times New Roman"/>
            </a:endParaRPr>
          </a:p>
        </p:txBody>
      </p:sp>
      <p:sp>
        <p:nvSpPr>
          <p:cNvPr id="4126" name="Google Shape;4126;p112"/>
          <p:cNvSpPr/>
          <p:nvPr/>
        </p:nvSpPr>
        <p:spPr>
          <a:xfrm>
            <a:off x="2362200" y="4953000"/>
            <a:ext cx="6553200" cy="6096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Times New Roman"/>
                <a:ea typeface="Times New Roman"/>
                <a:cs typeface="Times New Roman"/>
                <a:sym typeface="Times New Roman"/>
              </a:rPr>
              <a:t>Build Flat and Empower Organizations</a:t>
            </a:r>
            <a:endParaRPr b="1" sz="2400">
              <a:solidFill>
                <a:schemeClr val="lt1"/>
              </a:solidFill>
              <a:latin typeface="Times New Roman"/>
              <a:ea typeface="Times New Roman"/>
              <a:cs typeface="Times New Roman"/>
              <a:sym typeface="Times New Roman"/>
            </a:endParaRPr>
          </a:p>
        </p:txBody>
      </p:sp>
      <p:sp>
        <p:nvSpPr>
          <p:cNvPr id="4127" name="Google Shape;4127;p112"/>
          <p:cNvSpPr/>
          <p:nvPr/>
        </p:nvSpPr>
        <p:spPr>
          <a:xfrm>
            <a:off x="2362200" y="4267200"/>
            <a:ext cx="6553200" cy="6096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Times New Roman"/>
                <a:ea typeface="Times New Roman"/>
                <a:cs typeface="Times New Roman"/>
                <a:sym typeface="Times New Roman"/>
              </a:rPr>
              <a:t>Create a Snapshot9 Financial Model</a:t>
            </a:r>
            <a:endParaRPr b="1" sz="2400">
              <a:solidFill>
                <a:schemeClr val="lt1"/>
              </a:solidFill>
              <a:latin typeface="Times New Roman"/>
              <a:ea typeface="Times New Roman"/>
              <a:cs typeface="Times New Roman"/>
              <a:sym typeface="Times New Roman"/>
            </a:endParaRPr>
          </a:p>
        </p:txBody>
      </p:sp>
      <p:sp>
        <p:nvSpPr>
          <p:cNvPr id="4128" name="Google Shape;4128;p112"/>
          <p:cNvSpPr/>
          <p:nvPr/>
        </p:nvSpPr>
        <p:spPr>
          <a:xfrm>
            <a:off x="2362200" y="3581400"/>
            <a:ext cx="6553200" cy="6096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Times New Roman"/>
                <a:ea typeface="Times New Roman"/>
                <a:cs typeface="Times New Roman"/>
                <a:sym typeface="Times New Roman"/>
              </a:rPr>
              <a:t>Look Forward, Innovate, Live in a Resource State</a:t>
            </a:r>
            <a:endParaRPr b="1" sz="2400">
              <a:solidFill>
                <a:schemeClr val="lt1"/>
              </a:solidFill>
              <a:latin typeface="Times New Roman"/>
              <a:ea typeface="Times New Roman"/>
              <a:cs typeface="Times New Roman"/>
              <a:sym typeface="Times New Roman"/>
            </a:endParaRPr>
          </a:p>
        </p:txBody>
      </p:sp>
      <p:sp>
        <p:nvSpPr>
          <p:cNvPr id="4129" name="Google Shape;4129;p112"/>
          <p:cNvSpPr/>
          <p:nvPr/>
        </p:nvSpPr>
        <p:spPr>
          <a:xfrm>
            <a:off x="2362200" y="2895600"/>
            <a:ext cx="6553200" cy="6096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Times New Roman"/>
                <a:ea typeface="Times New Roman"/>
                <a:cs typeface="Times New Roman"/>
                <a:sym typeface="Times New Roman"/>
              </a:rPr>
              <a:t>Take a Chance!</a:t>
            </a:r>
            <a:endParaRPr b="1" sz="2400">
              <a:solidFill>
                <a:schemeClr val="lt1"/>
              </a:solidFill>
              <a:latin typeface="Times New Roman"/>
              <a:ea typeface="Times New Roman"/>
              <a:cs typeface="Times New Roman"/>
              <a:sym typeface="Times New Roman"/>
            </a:endParaRPr>
          </a:p>
        </p:txBody>
      </p:sp>
      <p:sp>
        <p:nvSpPr>
          <p:cNvPr id="4130" name="Google Shape;4130;p112"/>
          <p:cNvSpPr/>
          <p:nvPr/>
        </p:nvSpPr>
        <p:spPr>
          <a:xfrm>
            <a:off x="2362200" y="2209800"/>
            <a:ext cx="6553200" cy="6096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Times New Roman"/>
                <a:ea typeface="Times New Roman"/>
                <a:cs typeface="Times New Roman"/>
                <a:sym typeface="Times New Roman"/>
              </a:rPr>
              <a:t>Focus, Focus, Focus</a:t>
            </a:r>
            <a:endParaRPr b="1" sz="2400">
              <a:solidFill>
                <a:schemeClr val="lt1"/>
              </a:solidFill>
              <a:latin typeface="Times New Roman"/>
              <a:ea typeface="Times New Roman"/>
              <a:cs typeface="Times New Roman"/>
              <a:sym typeface="Times New Roman"/>
            </a:endParaRPr>
          </a:p>
        </p:txBody>
      </p:sp>
      <p:sp>
        <p:nvSpPr>
          <p:cNvPr id="4131" name="Google Shape;4131;p112"/>
          <p:cNvSpPr/>
          <p:nvPr/>
        </p:nvSpPr>
        <p:spPr>
          <a:xfrm>
            <a:off x="2362200" y="1524000"/>
            <a:ext cx="6553200" cy="6096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Times New Roman"/>
                <a:ea typeface="Times New Roman"/>
                <a:cs typeface="Times New Roman"/>
                <a:sym typeface="Times New Roman"/>
              </a:rPr>
              <a:t>KISS</a:t>
            </a:r>
            <a:endParaRPr b="1" sz="2400">
              <a:solidFill>
                <a:schemeClr val="lt1"/>
              </a:solidFill>
              <a:latin typeface="Times New Roman"/>
              <a:ea typeface="Times New Roman"/>
              <a:cs typeface="Times New Roman"/>
              <a:sym typeface="Times New Roman"/>
            </a:endParaRPr>
          </a:p>
        </p:txBody>
      </p:sp>
      <p:sp>
        <p:nvSpPr>
          <p:cNvPr id="4132" name="Google Shape;4132;p112"/>
          <p:cNvSpPr/>
          <p:nvPr/>
        </p:nvSpPr>
        <p:spPr>
          <a:xfrm>
            <a:off x="2362200" y="838200"/>
            <a:ext cx="6553200" cy="6096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Times New Roman"/>
                <a:ea typeface="Times New Roman"/>
                <a:cs typeface="Times New Roman"/>
                <a:sym typeface="Times New Roman"/>
              </a:rPr>
              <a:t>Build a Profitable Business</a:t>
            </a:r>
            <a:endParaRPr b="1" sz="2400">
              <a:solidFill>
                <a:schemeClr val="lt1"/>
              </a:solidFill>
              <a:latin typeface="Times New Roman"/>
              <a:ea typeface="Times New Roman"/>
              <a:cs typeface="Times New Roman"/>
              <a:sym typeface="Times New Roman"/>
            </a:endParaRPr>
          </a:p>
        </p:txBody>
      </p:sp>
      <p:sp>
        <p:nvSpPr>
          <p:cNvPr id="4133" name="Google Shape;4133;p112"/>
          <p:cNvSpPr/>
          <p:nvPr/>
        </p:nvSpPr>
        <p:spPr>
          <a:xfrm>
            <a:off x="2362200" y="152400"/>
            <a:ext cx="6553200" cy="6096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Times New Roman"/>
                <a:ea typeface="Times New Roman"/>
                <a:cs typeface="Times New Roman"/>
                <a:sym typeface="Times New Roman"/>
              </a:rPr>
              <a:t>Birds of a Feather Flock Together</a:t>
            </a:r>
            <a:endParaRPr b="1" sz="2400">
              <a:solidFill>
                <a:schemeClr val="lt1"/>
              </a:solidFill>
              <a:latin typeface="Times New Roman"/>
              <a:ea typeface="Times New Roman"/>
              <a:cs typeface="Times New Roman"/>
              <a:sym typeface="Times New Roman"/>
            </a:endParaRPr>
          </a:p>
        </p:txBody>
      </p:sp>
      <p:sp>
        <p:nvSpPr>
          <p:cNvPr id="4134" name="Google Shape;4134;p112"/>
          <p:cNvSpPr txBox="1"/>
          <p:nvPr/>
        </p:nvSpPr>
        <p:spPr>
          <a:xfrm>
            <a:off x="228600" y="1066800"/>
            <a:ext cx="1905000"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Keep these core themes in mind as you design the strategy…</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5"/>
                                        </p:tgtEl>
                                        <p:attrNameLst>
                                          <p:attrName>style.visibility</p:attrName>
                                        </p:attrNameLst>
                                      </p:cBhvr>
                                      <p:to>
                                        <p:strVal val="visible"/>
                                      </p:to>
                                    </p:set>
                                    <p:animEffect filter="fade" transition="in">
                                      <p:cBhvr>
                                        <p:cTn dur="500"/>
                                        <p:tgtEl>
                                          <p:spTgt spid="4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6"/>
                                        </p:tgtEl>
                                        <p:attrNameLst>
                                          <p:attrName>style.visibility</p:attrName>
                                        </p:attrNameLst>
                                      </p:cBhvr>
                                      <p:to>
                                        <p:strVal val="visible"/>
                                      </p:to>
                                    </p:set>
                                    <p:animEffect filter="fade" transition="in">
                                      <p:cBhvr>
                                        <p:cTn dur="500"/>
                                        <p:tgtEl>
                                          <p:spTgt spid="4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7"/>
                                        </p:tgtEl>
                                        <p:attrNameLst>
                                          <p:attrName>style.visibility</p:attrName>
                                        </p:attrNameLst>
                                      </p:cBhvr>
                                      <p:to>
                                        <p:strVal val="visible"/>
                                      </p:to>
                                    </p:set>
                                    <p:animEffect filter="fade" transition="in">
                                      <p:cBhvr>
                                        <p:cTn dur="500"/>
                                        <p:tgtEl>
                                          <p:spTgt spid="4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8"/>
                                        </p:tgtEl>
                                        <p:attrNameLst>
                                          <p:attrName>style.visibility</p:attrName>
                                        </p:attrNameLst>
                                      </p:cBhvr>
                                      <p:to>
                                        <p:strVal val="visible"/>
                                      </p:to>
                                    </p:set>
                                    <p:animEffect filter="fade" transition="in">
                                      <p:cBhvr>
                                        <p:cTn dur="500"/>
                                        <p:tgtEl>
                                          <p:spTgt spid="4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29"/>
                                        </p:tgtEl>
                                        <p:attrNameLst>
                                          <p:attrName>style.visibility</p:attrName>
                                        </p:attrNameLst>
                                      </p:cBhvr>
                                      <p:to>
                                        <p:strVal val="visible"/>
                                      </p:to>
                                    </p:set>
                                    <p:animEffect filter="fade" transition="in">
                                      <p:cBhvr>
                                        <p:cTn dur="500"/>
                                        <p:tgtEl>
                                          <p:spTgt spid="4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0"/>
                                        </p:tgtEl>
                                        <p:attrNameLst>
                                          <p:attrName>style.visibility</p:attrName>
                                        </p:attrNameLst>
                                      </p:cBhvr>
                                      <p:to>
                                        <p:strVal val="visible"/>
                                      </p:to>
                                    </p:set>
                                    <p:animEffect filter="fade" transition="in">
                                      <p:cBhvr>
                                        <p:cTn dur="500"/>
                                        <p:tgtEl>
                                          <p:spTgt spid="41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1"/>
                                        </p:tgtEl>
                                        <p:attrNameLst>
                                          <p:attrName>style.visibility</p:attrName>
                                        </p:attrNameLst>
                                      </p:cBhvr>
                                      <p:to>
                                        <p:strVal val="visible"/>
                                      </p:to>
                                    </p:set>
                                    <p:animEffect filter="fade" transition="in">
                                      <p:cBhvr>
                                        <p:cTn dur="500"/>
                                        <p:tgtEl>
                                          <p:spTgt spid="41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2"/>
                                        </p:tgtEl>
                                        <p:attrNameLst>
                                          <p:attrName>style.visibility</p:attrName>
                                        </p:attrNameLst>
                                      </p:cBhvr>
                                      <p:to>
                                        <p:strVal val="visible"/>
                                      </p:to>
                                    </p:set>
                                    <p:animEffect filter="fade" transition="in">
                                      <p:cBhvr>
                                        <p:cTn dur="500"/>
                                        <p:tgtEl>
                                          <p:spTgt spid="41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3"/>
                                        </p:tgtEl>
                                        <p:attrNameLst>
                                          <p:attrName>style.visibility</p:attrName>
                                        </p:attrNameLst>
                                      </p:cBhvr>
                                      <p:to>
                                        <p:strVal val="visible"/>
                                      </p:to>
                                    </p:set>
                                    <p:animEffect filter="fade" transition="in">
                                      <p:cBhvr>
                                        <p:cTn dur="500"/>
                                        <p:tgtEl>
                                          <p:spTgt spid="4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8" name="Shape 4138"/>
        <p:cNvGrpSpPr/>
        <p:nvPr/>
      </p:nvGrpSpPr>
      <p:grpSpPr>
        <a:xfrm>
          <a:off x="0" y="0"/>
          <a:ext cx="0" cy="0"/>
          <a:chOff x="0" y="0"/>
          <a:chExt cx="0" cy="0"/>
        </a:xfrm>
      </p:grpSpPr>
      <p:sp>
        <p:nvSpPr>
          <p:cNvPr id="4139" name="Google Shape;4139;p113"/>
          <p:cNvSpPr txBox="1"/>
          <p:nvPr>
            <p:ph type="title"/>
          </p:nvPr>
        </p:nvSpPr>
        <p:spPr>
          <a:xfrm>
            <a:off x="457200" y="0"/>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Strategy Sub-lenses</a:t>
            </a:r>
            <a:endParaRPr/>
          </a:p>
        </p:txBody>
      </p:sp>
      <p:pic>
        <p:nvPicPr>
          <p:cNvPr descr="StrategySublens.tiff" id="4140" name="Google Shape;4140;p113"/>
          <p:cNvPicPr preferRelativeResize="0"/>
          <p:nvPr/>
        </p:nvPicPr>
        <p:blipFill rotWithShape="1">
          <a:blip r:embed="rId3">
            <a:alphaModFix/>
          </a:blip>
          <a:srcRect b="0" l="0" r="0" t="0"/>
          <a:stretch/>
        </p:blipFill>
        <p:spPr>
          <a:xfrm>
            <a:off x="3443243" y="1524000"/>
            <a:ext cx="5700757" cy="4226197"/>
          </a:xfrm>
          <a:prstGeom prst="rect">
            <a:avLst/>
          </a:prstGeom>
          <a:noFill/>
          <a:ln>
            <a:noFill/>
          </a:ln>
        </p:spPr>
      </p:pic>
      <p:sp>
        <p:nvSpPr>
          <p:cNvPr id="4141" name="Google Shape;4141;p113"/>
          <p:cNvSpPr txBox="1"/>
          <p:nvPr/>
        </p:nvSpPr>
        <p:spPr>
          <a:xfrm>
            <a:off x="76200" y="1524000"/>
            <a:ext cx="3276600" cy="4093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33F1A"/>
                </a:solidFill>
                <a:latin typeface="Calibri"/>
                <a:ea typeface="Calibri"/>
                <a:cs typeface="Calibri"/>
                <a:sym typeface="Calibri"/>
              </a:rPr>
              <a:t>Baseline Assessment of an Organization</a:t>
            </a:r>
            <a:endParaRPr/>
          </a:p>
          <a:p>
            <a:pPr indent="0" lvl="0" marL="0" marR="0" rtl="0" algn="l">
              <a:spcBef>
                <a:spcPts val="0"/>
              </a:spcBef>
              <a:spcAft>
                <a:spcPts val="0"/>
              </a:spcAft>
              <a:buNone/>
            </a:pPr>
            <a:r>
              <a:t/>
            </a:r>
            <a:endParaRPr sz="2000">
              <a:solidFill>
                <a:srgbClr val="333F1A"/>
              </a:solidFill>
              <a:latin typeface="Calibri"/>
              <a:ea typeface="Calibri"/>
              <a:cs typeface="Calibri"/>
              <a:sym typeface="Calibri"/>
            </a:endParaRPr>
          </a:p>
          <a:p>
            <a:pPr indent="-127000" lvl="0" marL="1143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There are two yellows and three greens, but the company is yellow in the lens…</a:t>
            </a:r>
            <a:endParaRPr/>
          </a:p>
          <a:p>
            <a:pPr indent="-127000" lvl="0" marL="1143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How will the leadership know where the strategy is deficient?</a:t>
            </a:r>
            <a:endParaRPr/>
          </a:p>
          <a:p>
            <a:pPr indent="-127000" lvl="0" marL="1143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Knowing this can drive alignment in the operations and execution lenses…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5" name="Shape 4145"/>
        <p:cNvGrpSpPr/>
        <p:nvPr/>
      </p:nvGrpSpPr>
      <p:grpSpPr>
        <a:xfrm>
          <a:off x="0" y="0"/>
          <a:ext cx="0" cy="0"/>
          <a:chOff x="0" y="0"/>
          <a:chExt cx="0" cy="0"/>
        </a:xfrm>
      </p:grpSpPr>
      <p:grpSp>
        <p:nvGrpSpPr>
          <p:cNvPr id="4146" name="Google Shape;4146;p114"/>
          <p:cNvGrpSpPr/>
          <p:nvPr/>
        </p:nvGrpSpPr>
        <p:grpSpPr>
          <a:xfrm>
            <a:off x="577849" y="114300"/>
            <a:ext cx="2393951" cy="647700"/>
            <a:chOff x="1717480" y="2374418"/>
            <a:chExt cx="3040673" cy="822562"/>
          </a:xfrm>
        </p:grpSpPr>
        <p:grpSp>
          <p:nvGrpSpPr>
            <p:cNvPr id="4147" name="Google Shape;4147;p114"/>
            <p:cNvGrpSpPr/>
            <p:nvPr/>
          </p:nvGrpSpPr>
          <p:grpSpPr>
            <a:xfrm>
              <a:off x="1717480" y="2374418"/>
              <a:ext cx="3040673" cy="822562"/>
              <a:chOff x="1717480" y="2374418"/>
              <a:chExt cx="3040673" cy="822562"/>
            </a:xfrm>
          </p:grpSpPr>
          <p:sp>
            <p:nvSpPr>
              <p:cNvPr id="4148" name="Google Shape;4148;p114"/>
              <p:cNvSpPr/>
              <p:nvPr/>
            </p:nvSpPr>
            <p:spPr>
              <a:xfrm>
                <a:off x="1723530" y="2374418"/>
                <a:ext cx="3034623" cy="8225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Strategy</a:t>
                </a:r>
                <a:endParaRPr b="1" sz="2400">
                  <a:solidFill>
                    <a:schemeClr val="lt1"/>
                  </a:solidFill>
                  <a:latin typeface="Calibri"/>
                  <a:ea typeface="Calibri"/>
                  <a:cs typeface="Calibri"/>
                  <a:sym typeface="Calibri"/>
                </a:endParaRPr>
              </a:p>
            </p:txBody>
          </p:sp>
          <p:sp>
            <p:nvSpPr>
              <p:cNvPr id="4149" name="Google Shape;4149;p114"/>
              <p:cNvSpPr/>
              <p:nvPr/>
            </p:nvSpPr>
            <p:spPr>
              <a:xfrm>
                <a:off x="1717480" y="2374418"/>
                <a:ext cx="822675" cy="8225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114"/>
            <p:cNvGrpSpPr/>
            <p:nvPr/>
          </p:nvGrpSpPr>
          <p:grpSpPr>
            <a:xfrm>
              <a:off x="1835838" y="2530721"/>
              <a:ext cx="598064" cy="532324"/>
              <a:chOff x="1806206" y="2502148"/>
              <a:chExt cx="598064" cy="532324"/>
            </a:xfrm>
          </p:grpSpPr>
          <p:sp>
            <p:nvSpPr>
              <p:cNvPr id="4151" name="Google Shape;4151;p11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1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3" name="Google Shape;4153;p114"/>
          <p:cNvGrpSpPr/>
          <p:nvPr/>
        </p:nvGrpSpPr>
        <p:grpSpPr>
          <a:xfrm>
            <a:off x="0" y="0"/>
            <a:ext cx="500380" cy="6858000"/>
            <a:chOff x="0" y="0"/>
            <a:chExt cx="500380" cy="6858000"/>
          </a:xfrm>
        </p:grpSpPr>
        <p:sp>
          <p:nvSpPr>
            <p:cNvPr id="4154" name="Google Shape;4154;p114"/>
            <p:cNvSpPr/>
            <p:nvPr/>
          </p:nvSpPr>
          <p:spPr>
            <a:xfrm rot="-5400000">
              <a:off x="-207010" y="207010"/>
              <a:ext cx="9144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Lens</a:t>
              </a:r>
              <a:endParaRPr sz="1800">
                <a:solidFill>
                  <a:srgbClr val="333F1A"/>
                </a:solidFill>
                <a:latin typeface="Times New Roman"/>
                <a:ea typeface="Times New Roman"/>
                <a:cs typeface="Times New Roman"/>
                <a:sym typeface="Times New Roman"/>
              </a:endParaRPr>
            </a:p>
          </p:txBody>
        </p:sp>
        <p:sp>
          <p:nvSpPr>
            <p:cNvPr id="4155" name="Google Shape;4155;p114"/>
            <p:cNvSpPr/>
            <p:nvPr/>
          </p:nvSpPr>
          <p:spPr>
            <a:xfrm rot="-5400000">
              <a:off x="-207010" y="1121410"/>
              <a:ext cx="9144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88888"/>
                </a:lnSpc>
                <a:spcBef>
                  <a:spcPts val="0"/>
                </a:spcBef>
                <a:spcAft>
                  <a:spcPts val="0"/>
                </a:spcAft>
                <a:buNone/>
              </a:pPr>
              <a:r>
                <a:rPr lang="en-US" sz="1800">
                  <a:solidFill>
                    <a:srgbClr val="333F1A"/>
                  </a:solidFill>
                  <a:latin typeface="Times New Roman"/>
                  <a:ea typeface="Times New Roman"/>
                  <a:cs typeface="Times New Roman"/>
                  <a:sym typeface="Times New Roman"/>
                </a:rPr>
                <a:t>Sub- Lens</a:t>
              </a:r>
              <a:endParaRPr sz="1800">
                <a:solidFill>
                  <a:srgbClr val="333F1A"/>
                </a:solidFill>
                <a:latin typeface="Times New Roman"/>
                <a:ea typeface="Times New Roman"/>
                <a:cs typeface="Times New Roman"/>
                <a:sym typeface="Times New Roman"/>
              </a:endParaRPr>
            </a:p>
          </p:txBody>
        </p:sp>
        <p:sp>
          <p:nvSpPr>
            <p:cNvPr id="4156" name="Google Shape;4156;p114"/>
            <p:cNvSpPr/>
            <p:nvPr/>
          </p:nvSpPr>
          <p:spPr>
            <a:xfrm rot="-5400000">
              <a:off x="-1273810" y="3102610"/>
              <a:ext cx="30480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Themes</a:t>
              </a:r>
              <a:endParaRPr sz="1800">
                <a:solidFill>
                  <a:srgbClr val="333F1A"/>
                </a:solidFill>
                <a:latin typeface="Times New Roman"/>
                <a:ea typeface="Times New Roman"/>
                <a:cs typeface="Times New Roman"/>
                <a:sym typeface="Times New Roman"/>
              </a:endParaRPr>
            </a:p>
          </p:txBody>
        </p:sp>
        <p:sp>
          <p:nvSpPr>
            <p:cNvPr id="4157" name="Google Shape;4157;p114"/>
            <p:cNvSpPr/>
            <p:nvPr/>
          </p:nvSpPr>
          <p:spPr>
            <a:xfrm rot="-5400000">
              <a:off x="-740410" y="5617210"/>
              <a:ext cx="19812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Diagnostics</a:t>
              </a:r>
              <a:endParaRPr sz="1800">
                <a:solidFill>
                  <a:srgbClr val="333F1A"/>
                </a:solidFill>
                <a:latin typeface="Times New Roman"/>
                <a:ea typeface="Times New Roman"/>
                <a:cs typeface="Times New Roman"/>
                <a:sym typeface="Times New Roman"/>
              </a:endParaRPr>
            </a:p>
          </p:txBody>
        </p:sp>
      </p:grpSp>
      <p:grpSp>
        <p:nvGrpSpPr>
          <p:cNvPr id="4158" name="Google Shape;4158;p114"/>
          <p:cNvGrpSpPr/>
          <p:nvPr/>
        </p:nvGrpSpPr>
        <p:grpSpPr>
          <a:xfrm>
            <a:off x="571500" y="1066800"/>
            <a:ext cx="1645920" cy="5410200"/>
            <a:chOff x="2324100" y="1066800"/>
            <a:chExt cx="1645920" cy="5410200"/>
          </a:xfrm>
        </p:grpSpPr>
        <p:grpSp>
          <p:nvGrpSpPr>
            <p:cNvPr id="4159" name="Google Shape;4159;p114"/>
            <p:cNvGrpSpPr/>
            <p:nvPr/>
          </p:nvGrpSpPr>
          <p:grpSpPr>
            <a:xfrm>
              <a:off x="2383536" y="1752600"/>
              <a:ext cx="1578864" cy="4724400"/>
              <a:chOff x="669036" y="1739900"/>
              <a:chExt cx="1578864" cy="4724400"/>
            </a:xfrm>
          </p:grpSpPr>
          <p:sp>
            <p:nvSpPr>
              <p:cNvPr id="4160" name="Google Shape;4160;p114"/>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Strategic Vision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Strategic Roadmap</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Corporate Mission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Exit Strategy</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Growth Opportunities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Differentiation Strategy</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Strategy Plausibility</a:t>
                </a:r>
                <a:endParaRPr/>
              </a:p>
              <a:p>
                <a:pPr indent="-137160" lvl="0" marL="137160" marR="0" rtl="0" algn="l">
                  <a:spcBef>
                    <a:spcPts val="0"/>
                  </a:spcBef>
                  <a:spcAft>
                    <a:spcPts val="0"/>
                  </a:spcAft>
                  <a:buNone/>
                </a:pPr>
                <a:r>
                  <a:t/>
                </a:r>
                <a:endParaRPr sz="1400">
                  <a:solidFill>
                    <a:srgbClr val="333F1A"/>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4161" name="Google Shape;4161;p114"/>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4162" name="Google Shape;4162;p114"/>
              <p:cNvSpPr txBox="1"/>
              <p:nvPr/>
            </p:nvSpPr>
            <p:spPr>
              <a:xfrm>
                <a:off x="685800" y="5029200"/>
                <a:ext cx="1562100" cy="954107"/>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What is the business and what will it become?</a:t>
                </a:r>
                <a:endParaRPr sz="1400">
                  <a:solidFill>
                    <a:srgbClr val="333F1A"/>
                  </a:solidFill>
                  <a:latin typeface="Calibri"/>
                  <a:ea typeface="Calibri"/>
                  <a:cs typeface="Calibri"/>
                  <a:sym typeface="Calibri"/>
                </a:endParaRPr>
              </a:p>
            </p:txBody>
          </p:sp>
        </p:grpSp>
        <p:sp>
          <p:nvSpPr>
            <p:cNvPr id="4163" name="Google Shape;4163;p114"/>
            <p:cNvSpPr/>
            <p:nvPr/>
          </p:nvSpPr>
          <p:spPr>
            <a:xfrm>
              <a:off x="23241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General Strategy</a:t>
              </a:r>
              <a:endParaRPr b="1" sz="1400">
                <a:solidFill>
                  <a:schemeClr val="lt1"/>
                </a:solidFill>
                <a:latin typeface="Times New Roman"/>
                <a:ea typeface="Times New Roman"/>
                <a:cs typeface="Times New Roman"/>
                <a:sym typeface="Times New Roman"/>
              </a:endParaRPr>
            </a:p>
          </p:txBody>
        </p:sp>
      </p:grpSp>
      <p:grpSp>
        <p:nvGrpSpPr>
          <p:cNvPr id="4164" name="Google Shape;4164;p114"/>
          <p:cNvGrpSpPr/>
          <p:nvPr/>
        </p:nvGrpSpPr>
        <p:grpSpPr>
          <a:xfrm>
            <a:off x="2298700" y="1066800"/>
            <a:ext cx="1676400" cy="5410200"/>
            <a:chOff x="3886200" y="1066800"/>
            <a:chExt cx="1676400" cy="5410200"/>
          </a:xfrm>
        </p:grpSpPr>
        <p:grpSp>
          <p:nvGrpSpPr>
            <p:cNvPr id="4165" name="Google Shape;4165;p114"/>
            <p:cNvGrpSpPr/>
            <p:nvPr/>
          </p:nvGrpSpPr>
          <p:grpSpPr>
            <a:xfrm>
              <a:off x="3945636" y="1752600"/>
              <a:ext cx="1616964" cy="4724400"/>
              <a:chOff x="669036" y="1739900"/>
              <a:chExt cx="1616964" cy="4724400"/>
            </a:xfrm>
          </p:grpSpPr>
          <p:sp>
            <p:nvSpPr>
              <p:cNvPr id="4166" name="Google Shape;4166;p114"/>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Products/Services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Adoption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Value Proposition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Stickiness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Complexity</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Innovation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Verticalization</a:t>
                </a:r>
                <a:endParaRPr sz="1400">
                  <a:solidFill>
                    <a:srgbClr val="333F1A"/>
                  </a:solidFill>
                  <a:latin typeface="Times New Roman"/>
                  <a:ea typeface="Times New Roman"/>
                  <a:cs typeface="Times New Roman"/>
                  <a:sym typeface="Times New Roman"/>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Volume</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Roadmap</a:t>
                </a:r>
                <a:endParaRPr/>
              </a:p>
              <a:p>
                <a:pPr indent="-48260" lvl="0" marL="137160" marR="0" rtl="0" algn="l">
                  <a:spcBef>
                    <a:spcPts val="0"/>
                  </a:spcBef>
                  <a:spcAft>
                    <a:spcPts val="0"/>
                  </a:spcAft>
                  <a:buClr>
                    <a:schemeClr val="dk1"/>
                  </a:buClr>
                  <a:buSzPts val="1400"/>
                  <a:buFont typeface="Arial"/>
                  <a:buNone/>
                </a:pPr>
                <a:r>
                  <a:t/>
                </a:r>
                <a:endParaRPr sz="1400">
                  <a:solidFill>
                    <a:schemeClr val="lt1"/>
                  </a:solidFill>
                  <a:latin typeface="Times New Roman"/>
                  <a:ea typeface="Times New Roman"/>
                  <a:cs typeface="Times New Roman"/>
                  <a:sym typeface="Times New Roman"/>
                </a:endParaRPr>
              </a:p>
            </p:txBody>
          </p:sp>
          <p:sp>
            <p:nvSpPr>
              <p:cNvPr id="4167" name="Google Shape;4167;p114"/>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4168" name="Google Shape;4168;p114"/>
              <p:cNvSpPr txBox="1"/>
              <p:nvPr/>
            </p:nvSpPr>
            <p:spPr>
              <a:xfrm>
                <a:off x="685800" y="5029200"/>
                <a:ext cx="1600200" cy="1169551"/>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What is the value proposition of the business?</a:t>
                </a:r>
                <a:endParaRPr/>
              </a:p>
              <a:p>
                <a:pPr indent="0" lvl="0" marL="0" marR="0" rtl="0" algn="l">
                  <a:spcBef>
                    <a:spcPts val="0"/>
                  </a:spcBef>
                  <a:spcAft>
                    <a:spcPts val="0"/>
                  </a:spcAft>
                  <a:buNone/>
                </a:pPr>
                <a:r>
                  <a:t/>
                </a:r>
                <a:endParaRPr sz="1400">
                  <a:solidFill>
                    <a:srgbClr val="333F1A"/>
                  </a:solidFill>
                  <a:latin typeface="Calibri"/>
                  <a:ea typeface="Calibri"/>
                  <a:cs typeface="Calibri"/>
                  <a:sym typeface="Calibri"/>
                </a:endParaRPr>
              </a:p>
              <a:p>
                <a:pPr indent="0" lvl="0" marL="0" marR="0" rtl="0" algn="l">
                  <a:spcBef>
                    <a:spcPts val="0"/>
                  </a:spcBef>
                  <a:spcAft>
                    <a:spcPts val="0"/>
                  </a:spcAft>
                  <a:buNone/>
                </a:pPr>
                <a:r>
                  <a:t/>
                </a:r>
                <a:endParaRPr sz="1400">
                  <a:solidFill>
                    <a:srgbClr val="333F1A"/>
                  </a:solidFill>
                  <a:latin typeface="Calibri"/>
                  <a:ea typeface="Calibri"/>
                  <a:cs typeface="Calibri"/>
                  <a:sym typeface="Calibri"/>
                </a:endParaRPr>
              </a:p>
            </p:txBody>
          </p:sp>
        </p:grpSp>
        <p:sp>
          <p:nvSpPr>
            <p:cNvPr id="4169" name="Google Shape;4169;p114"/>
            <p:cNvSpPr/>
            <p:nvPr/>
          </p:nvSpPr>
          <p:spPr>
            <a:xfrm>
              <a:off x="38862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Offerings</a:t>
              </a:r>
              <a:endParaRPr b="1" sz="1400">
                <a:solidFill>
                  <a:schemeClr val="lt1"/>
                </a:solidFill>
                <a:latin typeface="Times New Roman"/>
                <a:ea typeface="Times New Roman"/>
                <a:cs typeface="Times New Roman"/>
                <a:sym typeface="Times New Roman"/>
              </a:endParaRPr>
            </a:p>
          </p:txBody>
        </p:sp>
      </p:grpSp>
      <p:grpSp>
        <p:nvGrpSpPr>
          <p:cNvPr id="4170" name="Google Shape;4170;p114"/>
          <p:cNvGrpSpPr/>
          <p:nvPr/>
        </p:nvGrpSpPr>
        <p:grpSpPr>
          <a:xfrm>
            <a:off x="4025900" y="1066800"/>
            <a:ext cx="1645920" cy="5410200"/>
            <a:chOff x="5276850" y="1066800"/>
            <a:chExt cx="1645920" cy="5410200"/>
          </a:xfrm>
        </p:grpSpPr>
        <p:grpSp>
          <p:nvGrpSpPr>
            <p:cNvPr id="4171" name="Google Shape;4171;p114"/>
            <p:cNvGrpSpPr/>
            <p:nvPr/>
          </p:nvGrpSpPr>
          <p:grpSpPr>
            <a:xfrm>
              <a:off x="5336286" y="1752600"/>
              <a:ext cx="1578864" cy="4724400"/>
              <a:chOff x="669036" y="1739900"/>
              <a:chExt cx="1578864" cy="4724400"/>
            </a:xfrm>
          </p:grpSpPr>
          <p:sp>
            <p:nvSpPr>
              <p:cNvPr id="4172" name="Google Shape;4172;p114"/>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Price Optimization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Pricing Strategy</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Current Pricing</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Discounting</a:t>
                </a:r>
                <a:endParaRPr/>
              </a:p>
            </p:txBody>
          </p:sp>
          <p:sp>
            <p:nvSpPr>
              <p:cNvPr id="4173" name="Google Shape;4173;p114"/>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4174" name="Google Shape;4174;p114"/>
              <p:cNvSpPr txBox="1"/>
              <p:nvPr/>
            </p:nvSpPr>
            <p:spPr>
              <a:xfrm>
                <a:off x="685800" y="5029200"/>
                <a:ext cx="1562100" cy="738664"/>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What is the pricing strategy of the business?</a:t>
                </a:r>
                <a:endParaRPr/>
              </a:p>
            </p:txBody>
          </p:sp>
        </p:grpSp>
        <p:sp>
          <p:nvSpPr>
            <p:cNvPr id="4175" name="Google Shape;4175;p114"/>
            <p:cNvSpPr/>
            <p:nvPr/>
          </p:nvSpPr>
          <p:spPr>
            <a:xfrm>
              <a:off x="527685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Pricing Strategy</a:t>
              </a:r>
              <a:endParaRPr b="1" sz="1400">
                <a:solidFill>
                  <a:schemeClr val="lt1"/>
                </a:solidFill>
                <a:latin typeface="Times New Roman"/>
                <a:ea typeface="Times New Roman"/>
                <a:cs typeface="Times New Roman"/>
                <a:sym typeface="Times New Roman"/>
              </a:endParaRPr>
            </a:p>
          </p:txBody>
        </p:sp>
      </p:grpSp>
      <p:grpSp>
        <p:nvGrpSpPr>
          <p:cNvPr id="4176" name="Google Shape;4176;p114"/>
          <p:cNvGrpSpPr/>
          <p:nvPr/>
        </p:nvGrpSpPr>
        <p:grpSpPr>
          <a:xfrm>
            <a:off x="5753100" y="1066800"/>
            <a:ext cx="1676400" cy="5410200"/>
            <a:chOff x="7467600" y="1066800"/>
            <a:chExt cx="1676400" cy="5410200"/>
          </a:xfrm>
        </p:grpSpPr>
        <p:grpSp>
          <p:nvGrpSpPr>
            <p:cNvPr id="4177" name="Google Shape;4177;p114"/>
            <p:cNvGrpSpPr/>
            <p:nvPr/>
          </p:nvGrpSpPr>
          <p:grpSpPr>
            <a:xfrm>
              <a:off x="7527036" y="1752600"/>
              <a:ext cx="1616964" cy="4724400"/>
              <a:chOff x="669036" y="1739900"/>
              <a:chExt cx="1616964" cy="4724400"/>
            </a:xfrm>
          </p:grpSpPr>
          <p:sp>
            <p:nvSpPr>
              <p:cNvPr id="4178" name="Google Shape;4178;p114"/>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Sales Model</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Web Strategy</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Promotion Strategy</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Channel Support</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Lead Generation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Go To Market</a:t>
                </a:r>
                <a:endParaRPr/>
              </a:p>
              <a:p>
                <a:pPr indent="88900" lvl="0" marL="0" marR="0" rtl="0" algn="l">
                  <a:spcBef>
                    <a:spcPts val="0"/>
                  </a:spcBef>
                  <a:spcAft>
                    <a:spcPts val="0"/>
                  </a:spcAft>
                  <a:buClr>
                    <a:schemeClr val="dk1"/>
                  </a:buClr>
                  <a:buSzPts val="1400"/>
                  <a:buFont typeface="Arial"/>
                  <a:buNone/>
                </a:pPr>
                <a:r>
                  <a:t/>
                </a:r>
                <a:endParaRPr sz="1400">
                  <a:solidFill>
                    <a:srgbClr val="333F1A"/>
                  </a:solidFill>
                  <a:latin typeface="Times New Roman"/>
                  <a:ea typeface="Times New Roman"/>
                  <a:cs typeface="Times New Roman"/>
                  <a:sym typeface="Times New Roman"/>
                </a:endParaRPr>
              </a:p>
            </p:txBody>
          </p:sp>
          <p:sp>
            <p:nvSpPr>
              <p:cNvPr id="4179" name="Google Shape;4179;p114"/>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4180" name="Google Shape;4180;p114"/>
              <p:cNvSpPr txBox="1"/>
              <p:nvPr/>
            </p:nvSpPr>
            <p:spPr>
              <a:xfrm>
                <a:off x="685800" y="5029200"/>
                <a:ext cx="1600200" cy="954107"/>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Does the Approach to market make sense?</a:t>
                </a:r>
                <a:endParaRPr/>
              </a:p>
            </p:txBody>
          </p:sp>
        </p:grpSp>
        <p:sp>
          <p:nvSpPr>
            <p:cNvPr id="4181" name="Google Shape;4181;p114"/>
            <p:cNvSpPr/>
            <p:nvPr/>
          </p:nvSpPr>
          <p:spPr>
            <a:xfrm>
              <a:off x="74676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Promotion</a:t>
              </a:r>
              <a:endParaRPr b="1" sz="1400">
                <a:solidFill>
                  <a:schemeClr val="lt1"/>
                </a:solidFill>
                <a:latin typeface="Times New Roman"/>
                <a:ea typeface="Times New Roman"/>
                <a:cs typeface="Times New Roman"/>
                <a:sym typeface="Times New Roman"/>
              </a:endParaRPr>
            </a:p>
          </p:txBody>
        </p:sp>
      </p:grpSp>
      <p:grpSp>
        <p:nvGrpSpPr>
          <p:cNvPr id="4182" name="Google Shape;4182;p114"/>
          <p:cNvGrpSpPr/>
          <p:nvPr/>
        </p:nvGrpSpPr>
        <p:grpSpPr>
          <a:xfrm>
            <a:off x="7454900" y="1066800"/>
            <a:ext cx="1676400" cy="5410200"/>
            <a:chOff x="609600" y="1066800"/>
            <a:chExt cx="1676400" cy="5410200"/>
          </a:xfrm>
        </p:grpSpPr>
        <p:grpSp>
          <p:nvGrpSpPr>
            <p:cNvPr id="4183" name="Google Shape;4183;p114"/>
            <p:cNvGrpSpPr/>
            <p:nvPr/>
          </p:nvGrpSpPr>
          <p:grpSpPr>
            <a:xfrm>
              <a:off x="669036" y="1752600"/>
              <a:ext cx="1616964" cy="4724400"/>
              <a:chOff x="669036" y="1739900"/>
              <a:chExt cx="1616964" cy="4724400"/>
            </a:xfrm>
          </p:grpSpPr>
          <p:sp>
            <p:nvSpPr>
              <p:cNvPr id="4184" name="Google Shape;4184;p114"/>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Sales Channels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Other Channels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Number of Segments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Location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Partner Network</a:t>
                </a:r>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4185" name="Google Shape;4185;p114"/>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4186" name="Google Shape;4186;p114"/>
              <p:cNvSpPr txBox="1"/>
              <p:nvPr/>
            </p:nvSpPr>
            <p:spPr>
              <a:xfrm>
                <a:off x="685800" y="5029200"/>
                <a:ext cx="1600200" cy="954107"/>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What are the sales channels employed by the business?</a:t>
                </a:r>
                <a:endParaRPr/>
              </a:p>
            </p:txBody>
          </p:sp>
        </p:grpSp>
        <p:sp>
          <p:nvSpPr>
            <p:cNvPr id="4187" name="Google Shape;4187;p114"/>
            <p:cNvSpPr/>
            <p:nvPr/>
          </p:nvSpPr>
          <p:spPr>
            <a:xfrm>
              <a:off x="6096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Delivery Outlets</a:t>
              </a:r>
              <a:endParaRPr b="1" sz="1400">
                <a:solidFill>
                  <a:schemeClr val="lt1"/>
                </a:solidFill>
                <a:latin typeface="Times New Roman"/>
                <a:ea typeface="Times New Roman"/>
                <a:cs typeface="Times New Roman"/>
                <a:sym typeface="Times New Roman"/>
              </a:endParaRPr>
            </a:p>
          </p:txBody>
        </p:sp>
      </p:gr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2" name="Shape 4192"/>
        <p:cNvGrpSpPr/>
        <p:nvPr/>
      </p:nvGrpSpPr>
      <p:grpSpPr>
        <a:xfrm>
          <a:off x="0" y="0"/>
          <a:ext cx="0" cy="0"/>
          <a:chOff x="0" y="0"/>
          <a:chExt cx="0" cy="0"/>
        </a:xfrm>
      </p:grpSpPr>
      <p:grpSp>
        <p:nvGrpSpPr>
          <p:cNvPr id="4193" name="Google Shape;4193;p115"/>
          <p:cNvGrpSpPr/>
          <p:nvPr/>
        </p:nvGrpSpPr>
        <p:grpSpPr>
          <a:xfrm>
            <a:off x="839788" y="1012825"/>
            <a:ext cx="4341812" cy="4995863"/>
            <a:chOff x="254457" y="1013232"/>
            <a:chExt cx="4342267" cy="4995685"/>
          </a:xfrm>
        </p:grpSpPr>
        <p:sp>
          <p:nvSpPr>
            <p:cNvPr id="4194" name="Google Shape;4194;p115"/>
            <p:cNvSpPr/>
            <p:nvPr/>
          </p:nvSpPr>
          <p:spPr>
            <a:xfrm>
              <a:off x="254457" y="1013232"/>
              <a:ext cx="4342267" cy="499568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5" name="Google Shape;4195;p115"/>
            <p:cNvGrpSpPr/>
            <p:nvPr/>
          </p:nvGrpSpPr>
          <p:grpSpPr>
            <a:xfrm>
              <a:off x="481493" y="1148165"/>
              <a:ext cx="2394201" cy="647677"/>
              <a:chOff x="1717484" y="2374710"/>
              <a:chExt cx="3040674" cy="822563"/>
            </a:xfrm>
          </p:grpSpPr>
          <p:grpSp>
            <p:nvGrpSpPr>
              <p:cNvPr id="4196" name="Google Shape;4196;p115"/>
              <p:cNvGrpSpPr/>
              <p:nvPr/>
            </p:nvGrpSpPr>
            <p:grpSpPr>
              <a:xfrm>
                <a:off x="1717484" y="2374710"/>
                <a:ext cx="3040674" cy="822563"/>
                <a:chOff x="1717484" y="2374710"/>
                <a:chExt cx="3040674" cy="822563"/>
              </a:xfrm>
            </p:grpSpPr>
            <p:sp>
              <p:nvSpPr>
                <p:cNvPr id="4197" name="Google Shape;4197;p115"/>
                <p:cNvSpPr/>
                <p:nvPr/>
              </p:nvSpPr>
              <p:spPr>
                <a:xfrm>
                  <a:off x="1723534" y="2374710"/>
                  <a:ext cx="3034624" cy="822563"/>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Operations</a:t>
                  </a:r>
                  <a:endParaRPr/>
                </a:p>
              </p:txBody>
            </p:sp>
            <p:sp>
              <p:nvSpPr>
                <p:cNvPr id="4198" name="Google Shape;4198;p115"/>
                <p:cNvSpPr/>
                <p:nvPr/>
              </p:nvSpPr>
              <p:spPr>
                <a:xfrm>
                  <a:off x="1717484" y="2374710"/>
                  <a:ext cx="822676" cy="822563"/>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115"/>
              <p:cNvGrpSpPr/>
              <p:nvPr/>
            </p:nvGrpSpPr>
            <p:grpSpPr>
              <a:xfrm>
                <a:off x="1835838" y="2530721"/>
                <a:ext cx="598064" cy="532324"/>
                <a:chOff x="1806206" y="2502148"/>
                <a:chExt cx="598064" cy="532324"/>
              </a:xfrm>
            </p:grpSpPr>
            <p:sp>
              <p:nvSpPr>
                <p:cNvPr id="4200" name="Google Shape;4200;p11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1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202" name="Google Shape;4202;p115"/>
          <p:cNvSpPr txBox="1"/>
          <p:nvPr>
            <p:ph idx="2" type="body"/>
          </p:nvPr>
        </p:nvSpPr>
        <p:spPr>
          <a:xfrm>
            <a:off x="839788" y="1989138"/>
            <a:ext cx="4341812" cy="3878262"/>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Clr>
                <a:srgbClr val="333F1A"/>
              </a:buClr>
              <a:buSzPts val="1000"/>
              <a:buFont typeface="Arial"/>
              <a:buChar char="•"/>
            </a:pPr>
            <a:r>
              <a:rPr lang="en-US" sz="1000"/>
              <a:t>The Operations Lens encompasses the </a:t>
            </a:r>
            <a:r>
              <a:rPr lang="en-US" sz="1000">
                <a:solidFill>
                  <a:srgbClr val="77933C"/>
                </a:solidFill>
              </a:rPr>
              <a:t>tactics planning </a:t>
            </a:r>
            <a:r>
              <a:rPr lang="en-US" sz="1000"/>
              <a:t>and infrastructure that brings the Strategy to life.</a:t>
            </a:r>
            <a:endParaRPr/>
          </a:p>
          <a:p>
            <a:pPr indent="-182880" lvl="0" marL="182880" rtl="0" algn="l">
              <a:spcBef>
                <a:spcPts val="400"/>
              </a:spcBef>
              <a:spcAft>
                <a:spcPts val="0"/>
              </a:spcAft>
              <a:buClr>
                <a:srgbClr val="333F1A"/>
              </a:buClr>
              <a:buSzPts val="1000"/>
              <a:buFont typeface="Arial"/>
              <a:buChar char="•"/>
            </a:pPr>
            <a:r>
              <a:rPr lang="en-US" sz="1000"/>
              <a:t>The Operations Lens focuses on </a:t>
            </a:r>
            <a:r>
              <a:rPr lang="en-US" sz="1000">
                <a:solidFill>
                  <a:srgbClr val="77933C"/>
                </a:solidFill>
              </a:rPr>
              <a:t>the processes, systems, and infrastructure</a:t>
            </a:r>
            <a:r>
              <a:rPr lang="en-US" sz="1000"/>
              <a:t> leveraged by the organization and this lens houses the needed elements that are </a:t>
            </a:r>
            <a:r>
              <a:rPr lang="en-US" sz="1000">
                <a:solidFill>
                  <a:srgbClr val="76923C"/>
                </a:solidFill>
              </a:rPr>
              <a:t>the bridge between </a:t>
            </a:r>
            <a:r>
              <a:rPr lang="en-US" sz="1000"/>
              <a:t>Strategy and Execution.</a:t>
            </a:r>
            <a:endParaRPr/>
          </a:p>
          <a:p>
            <a:pPr indent="-182880" lvl="0" marL="182880" rtl="0" algn="l">
              <a:spcBef>
                <a:spcPts val="400"/>
              </a:spcBef>
              <a:spcAft>
                <a:spcPts val="0"/>
              </a:spcAft>
              <a:buClr>
                <a:srgbClr val="333F1A"/>
              </a:buClr>
              <a:buSzPts val="1000"/>
              <a:buFont typeface="Arial"/>
              <a:buChar char="•"/>
            </a:pPr>
            <a:r>
              <a:rPr lang="en-US" sz="1000"/>
              <a:t>Operations is all about the infrastructure leveraged to complete the Strategy of the business.</a:t>
            </a:r>
            <a:endParaRPr/>
          </a:p>
          <a:p>
            <a:pPr indent="-182880" lvl="0" marL="182880" rtl="0" algn="l">
              <a:spcBef>
                <a:spcPts val="400"/>
              </a:spcBef>
              <a:spcAft>
                <a:spcPts val="0"/>
              </a:spcAft>
              <a:buClr>
                <a:srgbClr val="333F1A"/>
              </a:buClr>
              <a:buSzPts val="1000"/>
              <a:buFont typeface="Arial"/>
              <a:buChar char="•"/>
            </a:pPr>
            <a:r>
              <a:rPr lang="en-US" sz="1000"/>
              <a:t>This is a deep dive into the </a:t>
            </a:r>
            <a:r>
              <a:rPr lang="en-US" sz="1000">
                <a:solidFill>
                  <a:srgbClr val="76923C"/>
                </a:solidFill>
              </a:rPr>
              <a:t>internal workings </a:t>
            </a:r>
            <a:r>
              <a:rPr lang="en-US" sz="1000"/>
              <a:t>of the company and the </a:t>
            </a:r>
            <a:r>
              <a:rPr lang="en-US" sz="1000">
                <a:solidFill>
                  <a:srgbClr val="77933C"/>
                </a:solidFill>
              </a:rPr>
              <a:t>tools </a:t>
            </a:r>
            <a:r>
              <a:rPr lang="en-US" sz="1000"/>
              <a:t>used in operations.</a:t>
            </a:r>
            <a:endParaRPr/>
          </a:p>
          <a:p>
            <a:pPr indent="-182880" lvl="0" marL="182880" rtl="0" algn="l">
              <a:spcBef>
                <a:spcPts val="400"/>
              </a:spcBef>
              <a:spcAft>
                <a:spcPts val="0"/>
              </a:spcAft>
              <a:buClr>
                <a:srgbClr val="333F1A"/>
              </a:buClr>
              <a:buSzPts val="1000"/>
              <a:buFont typeface="Arial"/>
              <a:buChar char="•"/>
            </a:pPr>
            <a:r>
              <a:rPr lang="en-US" sz="1000"/>
              <a:t>It is the logistics and plans to complete the Strategy.</a:t>
            </a:r>
            <a:endParaRPr/>
          </a:p>
          <a:p>
            <a:pPr indent="-182880" lvl="0" marL="182880" rtl="0" algn="l">
              <a:spcBef>
                <a:spcPts val="400"/>
              </a:spcBef>
              <a:spcAft>
                <a:spcPts val="0"/>
              </a:spcAft>
              <a:buClr>
                <a:srgbClr val="333F1A"/>
              </a:buClr>
              <a:buSzPts val="1000"/>
              <a:buFont typeface="Arial"/>
              <a:buChar char="•"/>
            </a:pPr>
            <a:r>
              <a:rPr lang="en-US" sz="1000"/>
              <a:t>The Operations Lens focuses on things such as </a:t>
            </a:r>
            <a:r>
              <a:rPr lang="en-US" sz="1000">
                <a:solidFill>
                  <a:srgbClr val="77933C"/>
                </a:solidFill>
              </a:rPr>
              <a:t>the sales process and the database used to capture </a:t>
            </a:r>
            <a:r>
              <a:rPr lang="en-US" sz="1000"/>
              <a:t>the information about prospects and customers.</a:t>
            </a:r>
            <a:endParaRPr/>
          </a:p>
          <a:p>
            <a:pPr indent="-182880" lvl="0" marL="182880" rtl="0" algn="l">
              <a:spcBef>
                <a:spcPts val="400"/>
              </a:spcBef>
              <a:spcAft>
                <a:spcPts val="0"/>
              </a:spcAft>
              <a:buClr>
                <a:srgbClr val="333F1A"/>
              </a:buClr>
              <a:buSzPts val="1000"/>
              <a:buFont typeface="Arial"/>
              <a:buChar char="•"/>
            </a:pPr>
            <a:r>
              <a:rPr lang="en-US" sz="1000"/>
              <a:t>The Operations Lens is where the </a:t>
            </a:r>
            <a:r>
              <a:rPr lang="en-US" sz="1000">
                <a:solidFill>
                  <a:srgbClr val="77933C"/>
                </a:solidFill>
              </a:rPr>
              <a:t>envisioning and design of the people, process, and systems to fulfill the go to market plan </a:t>
            </a:r>
            <a:r>
              <a:rPr lang="en-US" sz="1000"/>
              <a:t>occurs.</a:t>
            </a:r>
            <a:endParaRPr/>
          </a:p>
          <a:p>
            <a:pPr indent="-111125" lvl="1" marL="398463" rtl="0" algn="l">
              <a:spcBef>
                <a:spcPts val="400"/>
              </a:spcBef>
              <a:spcAft>
                <a:spcPts val="0"/>
              </a:spcAft>
              <a:buClr>
                <a:srgbClr val="333F1A"/>
              </a:buClr>
              <a:buSzPts val="900"/>
              <a:buFont typeface="Noto Sans Symbols"/>
              <a:buChar char="✔"/>
            </a:pPr>
            <a:r>
              <a:rPr lang="en-US" sz="900"/>
              <a:t>What are the key systems and processes?  </a:t>
            </a:r>
            <a:endParaRPr/>
          </a:p>
          <a:p>
            <a:pPr indent="-111125" lvl="1" marL="398463" rtl="0" algn="l">
              <a:spcBef>
                <a:spcPts val="400"/>
              </a:spcBef>
              <a:spcAft>
                <a:spcPts val="0"/>
              </a:spcAft>
              <a:buClr>
                <a:srgbClr val="333F1A"/>
              </a:buClr>
              <a:buSzPts val="900"/>
              <a:buFont typeface="Noto Sans Symbols"/>
              <a:buChar char="✔"/>
            </a:pPr>
            <a:r>
              <a:rPr lang="en-US" sz="900"/>
              <a:t>Is there a Strategy Map or an alternative set of tools being employed to ensure success in developing the needed processes?  </a:t>
            </a:r>
            <a:endParaRPr/>
          </a:p>
          <a:p>
            <a:pPr indent="-111125" lvl="1" marL="398463" rtl="0" algn="l">
              <a:spcBef>
                <a:spcPts val="400"/>
              </a:spcBef>
              <a:spcAft>
                <a:spcPts val="0"/>
              </a:spcAft>
              <a:buClr>
                <a:srgbClr val="333F1A"/>
              </a:buClr>
              <a:buSzPts val="900"/>
              <a:buFont typeface="Noto Sans Symbols"/>
              <a:buChar char="✔"/>
            </a:pPr>
            <a:r>
              <a:rPr lang="en-US" sz="900"/>
              <a:t>This Lens includes the designing the Gantt Chart.</a:t>
            </a:r>
            <a:endParaRPr/>
          </a:p>
          <a:p>
            <a:pPr indent="-125729" lvl="0" marL="182880" rtl="0" algn="l">
              <a:spcBef>
                <a:spcPts val="400"/>
              </a:spcBef>
              <a:spcAft>
                <a:spcPts val="0"/>
              </a:spcAft>
              <a:buClr>
                <a:srgbClr val="333F1A"/>
              </a:buClr>
              <a:buSzPts val="900"/>
              <a:buFont typeface="Arial"/>
              <a:buNone/>
            </a:pPr>
            <a:r>
              <a:t/>
            </a:r>
            <a:endParaRPr sz="900"/>
          </a:p>
        </p:txBody>
      </p:sp>
      <p:sp>
        <p:nvSpPr>
          <p:cNvPr id="4203" name="Google Shape;4203;p115"/>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Operations Lens</a:t>
            </a:r>
            <a:endParaRPr i="1"/>
          </a:p>
        </p:txBody>
      </p:sp>
      <p:grpSp>
        <p:nvGrpSpPr>
          <p:cNvPr id="4204" name="Google Shape;4204;p115"/>
          <p:cNvGrpSpPr/>
          <p:nvPr/>
        </p:nvGrpSpPr>
        <p:grpSpPr>
          <a:xfrm>
            <a:off x="5684428" y="831079"/>
            <a:ext cx="2545581" cy="2609804"/>
            <a:chOff x="287469" y="1128858"/>
            <a:chExt cx="3328976" cy="3415407"/>
          </a:xfrm>
        </p:grpSpPr>
        <p:grpSp>
          <p:nvGrpSpPr>
            <p:cNvPr id="4205" name="Google Shape;4205;p115"/>
            <p:cNvGrpSpPr/>
            <p:nvPr/>
          </p:nvGrpSpPr>
          <p:grpSpPr>
            <a:xfrm>
              <a:off x="721813" y="2103576"/>
              <a:ext cx="2514180" cy="1457324"/>
              <a:chOff x="2593869" y="4166761"/>
              <a:chExt cx="1245204" cy="721772"/>
            </a:xfrm>
          </p:grpSpPr>
          <p:grpSp>
            <p:nvGrpSpPr>
              <p:cNvPr id="4206" name="Google Shape;4206;p115"/>
              <p:cNvGrpSpPr/>
              <p:nvPr/>
            </p:nvGrpSpPr>
            <p:grpSpPr>
              <a:xfrm>
                <a:off x="3049822" y="4261159"/>
                <a:ext cx="732066" cy="198174"/>
                <a:chOff x="1717748" y="2375002"/>
                <a:chExt cx="3040063" cy="822960"/>
              </a:xfrm>
            </p:grpSpPr>
            <p:grpSp>
              <p:nvGrpSpPr>
                <p:cNvPr id="4207" name="Google Shape;4207;p115"/>
                <p:cNvGrpSpPr/>
                <p:nvPr/>
              </p:nvGrpSpPr>
              <p:grpSpPr>
                <a:xfrm>
                  <a:off x="1717748" y="2375002"/>
                  <a:ext cx="3040063" cy="822960"/>
                  <a:chOff x="1717748" y="2375002"/>
                  <a:chExt cx="3040063" cy="822960"/>
                </a:xfrm>
              </p:grpSpPr>
              <p:sp>
                <p:nvSpPr>
                  <p:cNvPr id="4208" name="Google Shape;4208;p115"/>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Strategy</a:t>
                    </a:r>
                    <a:endParaRPr b="1" sz="1300">
                      <a:solidFill>
                        <a:schemeClr val="lt1"/>
                      </a:solidFill>
                      <a:latin typeface="Calibri"/>
                      <a:ea typeface="Calibri"/>
                      <a:cs typeface="Calibri"/>
                      <a:sym typeface="Calibri"/>
                    </a:endParaRPr>
                  </a:p>
                </p:txBody>
              </p:sp>
              <p:sp>
                <p:nvSpPr>
                  <p:cNvPr id="4209" name="Google Shape;4209;p11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115"/>
                <p:cNvGrpSpPr/>
                <p:nvPr/>
              </p:nvGrpSpPr>
              <p:grpSpPr>
                <a:xfrm>
                  <a:off x="1835838" y="2530721"/>
                  <a:ext cx="598064" cy="532324"/>
                  <a:chOff x="1806206" y="2502148"/>
                  <a:chExt cx="598064" cy="532324"/>
                </a:xfrm>
              </p:grpSpPr>
              <p:sp>
                <p:nvSpPr>
                  <p:cNvPr id="4211" name="Google Shape;4211;p11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1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3" name="Google Shape;4213;p115"/>
              <p:cNvGrpSpPr/>
              <p:nvPr/>
            </p:nvGrpSpPr>
            <p:grpSpPr>
              <a:xfrm>
                <a:off x="2895037" y="4166761"/>
                <a:ext cx="732066" cy="198174"/>
                <a:chOff x="1717748" y="2375002"/>
                <a:chExt cx="3040063" cy="822960"/>
              </a:xfrm>
            </p:grpSpPr>
            <p:grpSp>
              <p:nvGrpSpPr>
                <p:cNvPr id="4214" name="Google Shape;4214;p115"/>
                <p:cNvGrpSpPr/>
                <p:nvPr/>
              </p:nvGrpSpPr>
              <p:grpSpPr>
                <a:xfrm>
                  <a:off x="1717748" y="2375002"/>
                  <a:ext cx="3040063" cy="822960"/>
                  <a:chOff x="1717748" y="2375002"/>
                  <a:chExt cx="3040063" cy="822960"/>
                </a:xfrm>
              </p:grpSpPr>
              <p:sp>
                <p:nvSpPr>
                  <p:cNvPr id="4215" name="Google Shape;4215;p115"/>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Financial</a:t>
                    </a:r>
                    <a:endParaRPr b="1" sz="1300">
                      <a:solidFill>
                        <a:schemeClr val="lt1"/>
                      </a:solidFill>
                      <a:latin typeface="Calibri"/>
                      <a:ea typeface="Calibri"/>
                      <a:cs typeface="Calibri"/>
                      <a:sym typeface="Calibri"/>
                    </a:endParaRPr>
                  </a:p>
                </p:txBody>
              </p:sp>
              <p:sp>
                <p:nvSpPr>
                  <p:cNvPr id="4216" name="Google Shape;4216;p11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7" name="Google Shape;4217;p115"/>
                <p:cNvGrpSpPr/>
                <p:nvPr/>
              </p:nvGrpSpPr>
              <p:grpSpPr>
                <a:xfrm>
                  <a:off x="1835838" y="2530721"/>
                  <a:ext cx="598064" cy="532324"/>
                  <a:chOff x="1806206" y="2502148"/>
                  <a:chExt cx="598064" cy="532324"/>
                </a:xfrm>
              </p:grpSpPr>
              <p:sp>
                <p:nvSpPr>
                  <p:cNvPr id="4218" name="Google Shape;4218;p11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1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0" name="Google Shape;4220;p115"/>
              <p:cNvGrpSpPr/>
              <p:nvPr/>
            </p:nvGrpSpPr>
            <p:grpSpPr>
              <a:xfrm>
                <a:off x="2711061" y="4193202"/>
                <a:ext cx="734524" cy="198174"/>
                <a:chOff x="1717748" y="2375002"/>
                <a:chExt cx="3135731" cy="822960"/>
              </a:xfrm>
            </p:grpSpPr>
            <p:grpSp>
              <p:nvGrpSpPr>
                <p:cNvPr id="4221" name="Google Shape;4221;p115"/>
                <p:cNvGrpSpPr/>
                <p:nvPr/>
              </p:nvGrpSpPr>
              <p:grpSpPr>
                <a:xfrm>
                  <a:off x="1717748" y="2375002"/>
                  <a:ext cx="3135731" cy="822960"/>
                  <a:chOff x="1717748" y="2375002"/>
                  <a:chExt cx="3135731" cy="822960"/>
                </a:xfrm>
              </p:grpSpPr>
              <p:sp>
                <p:nvSpPr>
                  <p:cNvPr id="4222" name="Google Shape;4222;p115"/>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People</a:t>
                    </a:r>
                    <a:endParaRPr b="1" sz="1300">
                      <a:solidFill>
                        <a:schemeClr val="lt1"/>
                      </a:solidFill>
                      <a:latin typeface="Calibri"/>
                      <a:ea typeface="Calibri"/>
                      <a:cs typeface="Calibri"/>
                      <a:sym typeface="Calibri"/>
                    </a:endParaRPr>
                  </a:p>
                </p:txBody>
              </p:sp>
              <p:sp>
                <p:nvSpPr>
                  <p:cNvPr id="4223" name="Google Shape;4223;p11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115"/>
                <p:cNvGrpSpPr/>
                <p:nvPr/>
              </p:nvGrpSpPr>
              <p:grpSpPr>
                <a:xfrm>
                  <a:off x="1835838" y="2530721"/>
                  <a:ext cx="598064" cy="532324"/>
                  <a:chOff x="1806206" y="2502148"/>
                  <a:chExt cx="598064" cy="532324"/>
                </a:xfrm>
              </p:grpSpPr>
              <p:sp>
                <p:nvSpPr>
                  <p:cNvPr id="4225" name="Google Shape;4225;p11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1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7" name="Google Shape;4227;p115"/>
              <p:cNvGrpSpPr/>
              <p:nvPr/>
            </p:nvGrpSpPr>
            <p:grpSpPr>
              <a:xfrm>
                <a:off x="2595021" y="4333340"/>
                <a:ext cx="735109" cy="198174"/>
                <a:chOff x="1717748" y="2375002"/>
                <a:chExt cx="3052699" cy="822960"/>
              </a:xfrm>
            </p:grpSpPr>
            <p:grpSp>
              <p:nvGrpSpPr>
                <p:cNvPr id="4228" name="Google Shape;4228;p115"/>
                <p:cNvGrpSpPr/>
                <p:nvPr/>
              </p:nvGrpSpPr>
              <p:grpSpPr>
                <a:xfrm>
                  <a:off x="1717748" y="2375002"/>
                  <a:ext cx="3052699" cy="822960"/>
                  <a:chOff x="1717748" y="2375002"/>
                  <a:chExt cx="3052699" cy="822960"/>
                </a:xfrm>
              </p:grpSpPr>
              <p:sp>
                <p:nvSpPr>
                  <p:cNvPr id="4229" name="Google Shape;4229;p115"/>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Market</a:t>
                    </a:r>
                    <a:endParaRPr b="1" sz="1300">
                      <a:solidFill>
                        <a:schemeClr val="lt1"/>
                      </a:solidFill>
                      <a:latin typeface="Calibri"/>
                      <a:ea typeface="Calibri"/>
                      <a:cs typeface="Calibri"/>
                      <a:sym typeface="Calibri"/>
                    </a:endParaRPr>
                  </a:p>
                </p:txBody>
              </p:sp>
              <p:sp>
                <p:nvSpPr>
                  <p:cNvPr id="4230" name="Google Shape;4230;p11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115"/>
                <p:cNvGrpSpPr/>
                <p:nvPr/>
              </p:nvGrpSpPr>
              <p:grpSpPr>
                <a:xfrm>
                  <a:off x="1835838" y="2530721"/>
                  <a:ext cx="598064" cy="532324"/>
                  <a:chOff x="1806206" y="2502148"/>
                  <a:chExt cx="598064" cy="532324"/>
                </a:xfrm>
              </p:grpSpPr>
              <p:sp>
                <p:nvSpPr>
                  <p:cNvPr id="4232" name="Google Shape;4232;p11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1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34" name="Google Shape;4234;p115"/>
              <p:cNvGrpSpPr/>
              <p:nvPr/>
            </p:nvGrpSpPr>
            <p:grpSpPr>
              <a:xfrm>
                <a:off x="2593869" y="4521548"/>
                <a:ext cx="732066" cy="198174"/>
                <a:chOff x="1717748" y="2375002"/>
                <a:chExt cx="3040063" cy="822960"/>
              </a:xfrm>
            </p:grpSpPr>
            <p:grpSp>
              <p:nvGrpSpPr>
                <p:cNvPr id="4235" name="Google Shape;4235;p115"/>
                <p:cNvGrpSpPr/>
                <p:nvPr/>
              </p:nvGrpSpPr>
              <p:grpSpPr>
                <a:xfrm>
                  <a:off x="1717748" y="2375002"/>
                  <a:ext cx="3040063" cy="822960"/>
                  <a:chOff x="1717748" y="2375002"/>
                  <a:chExt cx="3040063" cy="822960"/>
                </a:xfrm>
              </p:grpSpPr>
              <p:sp>
                <p:nvSpPr>
                  <p:cNvPr id="4236" name="Google Shape;4236;p115"/>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Entity</a:t>
                    </a:r>
                    <a:endParaRPr b="1" sz="1300">
                      <a:solidFill>
                        <a:schemeClr val="lt1"/>
                      </a:solidFill>
                      <a:latin typeface="Calibri"/>
                      <a:ea typeface="Calibri"/>
                      <a:cs typeface="Calibri"/>
                      <a:sym typeface="Calibri"/>
                    </a:endParaRPr>
                  </a:p>
                </p:txBody>
              </p:sp>
              <p:sp>
                <p:nvSpPr>
                  <p:cNvPr id="4237" name="Google Shape;4237;p11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8" name="Google Shape;4238;p115"/>
                <p:cNvGrpSpPr/>
                <p:nvPr/>
              </p:nvGrpSpPr>
              <p:grpSpPr>
                <a:xfrm>
                  <a:off x="1835838" y="2530721"/>
                  <a:ext cx="598064" cy="532324"/>
                  <a:chOff x="1806206" y="2502148"/>
                  <a:chExt cx="598064" cy="532324"/>
                </a:xfrm>
              </p:grpSpPr>
              <p:sp>
                <p:nvSpPr>
                  <p:cNvPr id="4239" name="Google Shape;4239;p11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1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1" name="Google Shape;4241;p115"/>
              <p:cNvGrpSpPr/>
              <p:nvPr/>
            </p:nvGrpSpPr>
            <p:grpSpPr>
              <a:xfrm>
                <a:off x="2714462" y="4656532"/>
                <a:ext cx="732066" cy="198174"/>
                <a:chOff x="1717748" y="2375002"/>
                <a:chExt cx="3040063" cy="822960"/>
              </a:xfrm>
            </p:grpSpPr>
            <p:grpSp>
              <p:nvGrpSpPr>
                <p:cNvPr id="4242" name="Google Shape;4242;p115"/>
                <p:cNvGrpSpPr/>
                <p:nvPr/>
              </p:nvGrpSpPr>
              <p:grpSpPr>
                <a:xfrm>
                  <a:off x="1717748" y="2375002"/>
                  <a:ext cx="3040063" cy="822960"/>
                  <a:chOff x="1717748" y="2375002"/>
                  <a:chExt cx="3040063" cy="822960"/>
                </a:xfrm>
              </p:grpSpPr>
              <p:sp>
                <p:nvSpPr>
                  <p:cNvPr id="4243" name="Google Shape;4243;p115"/>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Governance</a:t>
                    </a:r>
                    <a:endParaRPr b="1" sz="1300">
                      <a:solidFill>
                        <a:schemeClr val="lt1"/>
                      </a:solidFill>
                      <a:latin typeface="Calibri"/>
                      <a:ea typeface="Calibri"/>
                      <a:cs typeface="Calibri"/>
                      <a:sym typeface="Calibri"/>
                    </a:endParaRPr>
                  </a:p>
                </p:txBody>
              </p:sp>
              <p:sp>
                <p:nvSpPr>
                  <p:cNvPr id="4244" name="Google Shape;4244;p11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115"/>
                <p:cNvGrpSpPr/>
                <p:nvPr/>
              </p:nvGrpSpPr>
              <p:grpSpPr>
                <a:xfrm>
                  <a:off x="1835838" y="2530721"/>
                  <a:ext cx="598064" cy="532324"/>
                  <a:chOff x="1806206" y="2502148"/>
                  <a:chExt cx="598064" cy="532324"/>
                </a:xfrm>
              </p:grpSpPr>
              <p:sp>
                <p:nvSpPr>
                  <p:cNvPr id="4246" name="Google Shape;4246;p11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1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8" name="Google Shape;4248;p115"/>
              <p:cNvGrpSpPr/>
              <p:nvPr/>
            </p:nvGrpSpPr>
            <p:grpSpPr>
              <a:xfrm>
                <a:off x="2891872" y="4690359"/>
                <a:ext cx="732066" cy="198174"/>
                <a:chOff x="1717748" y="2375002"/>
                <a:chExt cx="3040063" cy="822960"/>
              </a:xfrm>
            </p:grpSpPr>
            <p:grpSp>
              <p:nvGrpSpPr>
                <p:cNvPr id="4249" name="Google Shape;4249;p115"/>
                <p:cNvGrpSpPr/>
                <p:nvPr/>
              </p:nvGrpSpPr>
              <p:grpSpPr>
                <a:xfrm>
                  <a:off x="1717748" y="2375002"/>
                  <a:ext cx="3040063" cy="822960"/>
                  <a:chOff x="1717748" y="2375002"/>
                  <a:chExt cx="3040063" cy="822960"/>
                </a:xfrm>
              </p:grpSpPr>
              <p:sp>
                <p:nvSpPr>
                  <p:cNvPr id="4250" name="Google Shape;4250;p115"/>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Expectation</a:t>
                    </a:r>
                    <a:endParaRPr b="1" sz="1300">
                      <a:solidFill>
                        <a:schemeClr val="lt1"/>
                      </a:solidFill>
                      <a:latin typeface="Calibri"/>
                      <a:ea typeface="Calibri"/>
                      <a:cs typeface="Calibri"/>
                      <a:sym typeface="Calibri"/>
                    </a:endParaRPr>
                  </a:p>
                </p:txBody>
              </p:sp>
              <p:sp>
                <p:nvSpPr>
                  <p:cNvPr id="4251" name="Google Shape;4251;p11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115"/>
                <p:cNvGrpSpPr/>
                <p:nvPr/>
              </p:nvGrpSpPr>
              <p:grpSpPr>
                <a:xfrm>
                  <a:off x="1835838" y="2530721"/>
                  <a:ext cx="598064" cy="532324"/>
                  <a:chOff x="1806206" y="2502148"/>
                  <a:chExt cx="598064" cy="532324"/>
                </a:xfrm>
              </p:grpSpPr>
              <p:sp>
                <p:nvSpPr>
                  <p:cNvPr id="4253" name="Google Shape;4253;p11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1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5" name="Google Shape;4255;p115"/>
              <p:cNvGrpSpPr/>
              <p:nvPr/>
            </p:nvGrpSpPr>
            <p:grpSpPr>
              <a:xfrm>
                <a:off x="3056140" y="4602572"/>
                <a:ext cx="732066" cy="198174"/>
                <a:chOff x="1717748" y="2375002"/>
                <a:chExt cx="3040063" cy="822960"/>
              </a:xfrm>
            </p:grpSpPr>
            <p:grpSp>
              <p:nvGrpSpPr>
                <p:cNvPr id="4256" name="Google Shape;4256;p115"/>
                <p:cNvGrpSpPr/>
                <p:nvPr/>
              </p:nvGrpSpPr>
              <p:grpSpPr>
                <a:xfrm>
                  <a:off x="1717748" y="2375002"/>
                  <a:ext cx="3040063" cy="822960"/>
                  <a:chOff x="1717748" y="2375002"/>
                  <a:chExt cx="3040063" cy="822960"/>
                </a:xfrm>
              </p:grpSpPr>
              <p:sp>
                <p:nvSpPr>
                  <p:cNvPr id="4257" name="Google Shape;4257;p115"/>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Execution</a:t>
                    </a:r>
                    <a:endParaRPr b="1" sz="1300">
                      <a:solidFill>
                        <a:schemeClr val="lt1"/>
                      </a:solidFill>
                      <a:latin typeface="Calibri"/>
                      <a:ea typeface="Calibri"/>
                      <a:cs typeface="Calibri"/>
                      <a:sym typeface="Calibri"/>
                    </a:endParaRPr>
                  </a:p>
                </p:txBody>
              </p:sp>
              <p:sp>
                <p:nvSpPr>
                  <p:cNvPr id="4258" name="Google Shape;4258;p11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9" name="Google Shape;4259;p115"/>
                <p:cNvGrpSpPr/>
                <p:nvPr/>
              </p:nvGrpSpPr>
              <p:grpSpPr>
                <a:xfrm>
                  <a:off x="1835838" y="2530721"/>
                  <a:ext cx="598064" cy="532324"/>
                  <a:chOff x="1806206" y="2502148"/>
                  <a:chExt cx="598064" cy="532324"/>
                </a:xfrm>
              </p:grpSpPr>
              <p:sp>
                <p:nvSpPr>
                  <p:cNvPr id="4260" name="Google Shape;4260;p11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1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2" name="Google Shape;4262;p115"/>
              <p:cNvGrpSpPr/>
              <p:nvPr/>
            </p:nvGrpSpPr>
            <p:grpSpPr>
              <a:xfrm>
                <a:off x="3106988" y="4410944"/>
                <a:ext cx="732085" cy="206818"/>
                <a:chOff x="1719009" y="2340216"/>
                <a:chExt cx="3040144" cy="858858"/>
              </a:xfrm>
            </p:grpSpPr>
            <p:grpSp>
              <p:nvGrpSpPr>
                <p:cNvPr id="4263" name="Google Shape;4263;p115"/>
                <p:cNvGrpSpPr/>
                <p:nvPr/>
              </p:nvGrpSpPr>
              <p:grpSpPr>
                <a:xfrm>
                  <a:off x="1719009" y="2340216"/>
                  <a:ext cx="3040144" cy="858858"/>
                  <a:chOff x="1719009" y="2340216"/>
                  <a:chExt cx="3040144" cy="858858"/>
                </a:xfrm>
              </p:grpSpPr>
              <p:sp>
                <p:nvSpPr>
                  <p:cNvPr id="4264" name="Google Shape;4264;p115"/>
                  <p:cNvSpPr/>
                  <p:nvPr/>
                </p:nvSpPr>
                <p:spPr>
                  <a:xfrm>
                    <a:off x="1727549" y="2340216"/>
                    <a:ext cx="3031604" cy="858858"/>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Operations</a:t>
                    </a:r>
                    <a:endParaRPr b="1" sz="1300">
                      <a:solidFill>
                        <a:schemeClr val="lt1"/>
                      </a:solidFill>
                      <a:latin typeface="Calibri"/>
                      <a:ea typeface="Calibri"/>
                      <a:cs typeface="Calibri"/>
                      <a:sym typeface="Calibri"/>
                    </a:endParaRPr>
                  </a:p>
                </p:txBody>
              </p:sp>
              <p:sp>
                <p:nvSpPr>
                  <p:cNvPr id="4265" name="Google Shape;4265;p115"/>
                  <p:cNvSpPr/>
                  <p:nvPr/>
                </p:nvSpPr>
                <p:spPr>
                  <a:xfrm>
                    <a:off x="1719009" y="2340216"/>
                    <a:ext cx="824083" cy="858858"/>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115"/>
                <p:cNvGrpSpPr/>
                <p:nvPr/>
              </p:nvGrpSpPr>
              <p:grpSpPr>
                <a:xfrm>
                  <a:off x="1835838" y="2530721"/>
                  <a:ext cx="598064" cy="532324"/>
                  <a:chOff x="1806206" y="2502148"/>
                  <a:chExt cx="598064" cy="532324"/>
                </a:xfrm>
              </p:grpSpPr>
              <p:sp>
                <p:nvSpPr>
                  <p:cNvPr id="4267" name="Google Shape;4267;p11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1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269" name="Google Shape;4269;p115"/>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grpSp>
      <p:grpSp>
        <p:nvGrpSpPr>
          <p:cNvPr id="4270" name="Google Shape;4270;p115"/>
          <p:cNvGrpSpPr/>
          <p:nvPr/>
        </p:nvGrpSpPr>
        <p:grpSpPr>
          <a:xfrm>
            <a:off x="5559014" y="3270895"/>
            <a:ext cx="2880548" cy="2880023"/>
            <a:chOff x="6899" y="596786"/>
            <a:chExt cx="3571880" cy="3571229"/>
          </a:xfrm>
        </p:grpSpPr>
        <p:grpSp>
          <p:nvGrpSpPr>
            <p:cNvPr id="4271" name="Google Shape;4271;p115"/>
            <p:cNvGrpSpPr/>
            <p:nvPr/>
          </p:nvGrpSpPr>
          <p:grpSpPr>
            <a:xfrm>
              <a:off x="616626" y="1718990"/>
              <a:ext cx="2351408" cy="1362497"/>
              <a:chOff x="2593869" y="4166761"/>
              <a:chExt cx="1245637" cy="721772"/>
            </a:xfrm>
          </p:grpSpPr>
          <p:grpSp>
            <p:nvGrpSpPr>
              <p:cNvPr id="4272" name="Google Shape;4272;p115"/>
              <p:cNvGrpSpPr/>
              <p:nvPr/>
            </p:nvGrpSpPr>
            <p:grpSpPr>
              <a:xfrm>
                <a:off x="3049822" y="4261159"/>
                <a:ext cx="732066" cy="198174"/>
                <a:chOff x="1717748" y="2375002"/>
                <a:chExt cx="3040063" cy="822960"/>
              </a:xfrm>
            </p:grpSpPr>
            <p:grpSp>
              <p:nvGrpSpPr>
                <p:cNvPr id="4273" name="Google Shape;4273;p115"/>
                <p:cNvGrpSpPr/>
                <p:nvPr/>
              </p:nvGrpSpPr>
              <p:grpSpPr>
                <a:xfrm>
                  <a:off x="1717748" y="2375002"/>
                  <a:ext cx="3040063" cy="822960"/>
                  <a:chOff x="1717748" y="2375002"/>
                  <a:chExt cx="3040063" cy="822960"/>
                </a:xfrm>
              </p:grpSpPr>
              <p:sp>
                <p:nvSpPr>
                  <p:cNvPr id="4274" name="Google Shape;4274;p115"/>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4275" name="Google Shape;4275;p11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115"/>
                <p:cNvGrpSpPr/>
                <p:nvPr/>
              </p:nvGrpSpPr>
              <p:grpSpPr>
                <a:xfrm>
                  <a:off x="1835838" y="2530721"/>
                  <a:ext cx="598064" cy="532324"/>
                  <a:chOff x="1806206" y="2502148"/>
                  <a:chExt cx="598064" cy="532324"/>
                </a:xfrm>
              </p:grpSpPr>
              <p:sp>
                <p:nvSpPr>
                  <p:cNvPr id="4277" name="Google Shape;4277;p11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1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79" name="Google Shape;4279;p115"/>
              <p:cNvGrpSpPr/>
              <p:nvPr/>
            </p:nvGrpSpPr>
            <p:grpSpPr>
              <a:xfrm>
                <a:off x="2895037" y="4166761"/>
                <a:ext cx="732066" cy="198174"/>
                <a:chOff x="1717748" y="2375002"/>
                <a:chExt cx="3040063" cy="822960"/>
              </a:xfrm>
            </p:grpSpPr>
            <p:grpSp>
              <p:nvGrpSpPr>
                <p:cNvPr id="4280" name="Google Shape;4280;p115"/>
                <p:cNvGrpSpPr/>
                <p:nvPr/>
              </p:nvGrpSpPr>
              <p:grpSpPr>
                <a:xfrm>
                  <a:off x="1717748" y="2375002"/>
                  <a:ext cx="3040063" cy="822960"/>
                  <a:chOff x="1717748" y="2375002"/>
                  <a:chExt cx="3040063" cy="822960"/>
                </a:xfrm>
              </p:grpSpPr>
              <p:sp>
                <p:nvSpPr>
                  <p:cNvPr id="4281" name="Google Shape;4281;p115"/>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Governance</a:t>
                    </a:r>
                    <a:endParaRPr/>
                  </a:p>
                </p:txBody>
              </p:sp>
              <p:sp>
                <p:nvSpPr>
                  <p:cNvPr id="4282" name="Google Shape;4282;p11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3" name="Google Shape;4283;p115"/>
                <p:cNvGrpSpPr/>
                <p:nvPr/>
              </p:nvGrpSpPr>
              <p:grpSpPr>
                <a:xfrm>
                  <a:off x="1835838" y="2530721"/>
                  <a:ext cx="598064" cy="532324"/>
                  <a:chOff x="1806206" y="2502148"/>
                  <a:chExt cx="598064" cy="532324"/>
                </a:xfrm>
              </p:grpSpPr>
              <p:sp>
                <p:nvSpPr>
                  <p:cNvPr id="4284" name="Google Shape;4284;p11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1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6" name="Google Shape;4286;p115"/>
              <p:cNvGrpSpPr/>
              <p:nvPr/>
            </p:nvGrpSpPr>
            <p:grpSpPr>
              <a:xfrm>
                <a:off x="2711061" y="4193202"/>
                <a:ext cx="734524" cy="198174"/>
                <a:chOff x="1717748" y="2375002"/>
                <a:chExt cx="3135731" cy="822960"/>
              </a:xfrm>
            </p:grpSpPr>
            <p:grpSp>
              <p:nvGrpSpPr>
                <p:cNvPr id="4287" name="Google Shape;4287;p115"/>
                <p:cNvGrpSpPr/>
                <p:nvPr/>
              </p:nvGrpSpPr>
              <p:grpSpPr>
                <a:xfrm>
                  <a:off x="1717748" y="2375002"/>
                  <a:ext cx="3135731" cy="822960"/>
                  <a:chOff x="1717748" y="2375002"/>
                  <a:chExt cx="3135731" cy="822960"/>
                </a:xfrm>
              </p:grpSpPr>
              <p:sp>
                <p:nvSpPr>
                  <p:cNvPr id="4288" name="Google Shape;4288;p115"/>
                  <p:cNvSpPr/>
                  <p:nvPr/>
                </p:nvSpPr>
                <p:spPr>
                  <a:xfrm>
                    <a:off x="1724066" y="2375002"/>
                    <a:ext cx="312941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Expectation</a:t>
                    </a:r>
                    <a:endParaRPr/>
                  </a:p>
                </p:txBody>
              </p:sp>
              <p:sp>
                <p:nvSpPr>
                  <p:cNvPr id="4289" name="Google Shape;4289;p11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115"/>
                <p:cNvGrpSpPr/>
                <p:nvPr/>
              </p:nvGrpSpPr>
              <p:grpSpPr>
                <a:xfrm>
                  <a:off x="1835838" y="2530721"/>
                  <a:ext cx="598064" cy="532324"/>
                  <a:chOff x="1806206" y="2502148"/>
                  <a:chExt cx="598064" cy="532324"/>
                </a:xfrm>
              </p:grpSpPr>
              <p:sp>
                <p:nvSpPr>
                  <p:cNvPr id="4291" name="Google Shape;4291;p11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1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93" name="Google Shape;4293;p115"/>
              <p:cNvGrpSpPr/>
              <p:nvPr/>
            </p:nvGrpSpPr>
            <p:grpSpPr>
              <a:xfrm>
                <a:off x="2595021" y="4333340"/>
                <a:ext cx="735109" cy="198174"/>
                <a:chOff x="1717748" y="2375002"/>
                <a:chExt cx="3052699" cy="822960"/>
              </a:xfrm>
            </p:grpSpPr>
            <p:grpSp>
              <p:nvGrpSpPr>
                <p:cNvPr id="4294" name="Google Shape;4294;p115"/>
                <p:cNvGrpSpPr/>
                <p:nvPr/>
              </p:nvGrpSpPr>
              <p:grpSpPr>
                <a:xfrm>
                  <a:off x="1717748" y="2375002"/>
                  <a:ext cx="3052699" cy="822960"/>
                  <a:chOff x="1717748" y="2375002"/>
                  <a:chExt cx="3052699" cy="822960"/>
                </a:xfrm>
              </p:grpSpPr>
              <p:sp>
                <p:nvSpPr>
                  <p:cNvPr id="4295" name="Google Shape;4295;p115"/>
                  <p:cNvSpPr/>
                  <p:nvPr/>
                </p:nvSpPr>
                <p:spPr>
                  <a:xfrm>
                    <a:off x="1724067" y="2375002"/>
                    <a:ext cx="3046380"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Execution</a:t>
                    </a:r>
                    <a:endParaRPr/>
                  </a:p>
                </p:txBody>
              </p:sp>
              <p:sp>
                <p:nvSpPr>
                  <p:cNvPr id="4296" name="Google Shape;4296;p11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115"/>
                <p:cNvGrpSpPr/>
                <p:nvPr/>
              </p:nvGrpSpPr>
              <p:grpSpPr>
                <a:xfrm>
                  <a:off x="1835838" y="2530721"/>
                  <a:ext cx="598064" cy="532324"/>
                  <a:chOff x="1806206" y="2502148"/>
                  <a:chExt cx="598064" cy="532324"/>
                </a:xfrm>
              </p:grpSpPr>
              <p:sp>
                <p:nvSpPr>
                  <p:cNvPr id="4298" name="Google Shape;4298;p11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1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0" name="Google Shape;4300;p115"/>
              <p:cNvGrpSpPr/>
              <p:nvPr/>
            </p:nvGrpSpPr>
            <p:grpSpPr>
              <a:xfrm>
                <a:off x="2593869" y="4521548"/>
                <a:ext cx="732066" cy="198174"/>
                <a:chOff x="1717748" y="2375002"/>
                <a:chExt cx="3040063" cy="822960"/>
              </a:xfrm>
            </p:grpSpPr>
            <p:grpSp>
              <p:nvGrpSpPr>
                <p:cNvPr id="4301" name="Google Shape;4301;p115"/>
                <p:cNvGrpSpPr/>
                <p:nvPr/>
              </p:nvGrpSpPr>
              <p:grpSpPr>
                <a:xfrm>
                  <a:off x="1717748" y="2375002"/>
                  <a:ext cx="3040063" cy="822960"/>
                  <a:chOff x="1717748" y="2375002"/>
                  <a:chExt cx="3040063" cy="822960"/>
                </a:xfrm>
              </p:grpSpPr>
              <p:sp>
                <p:nvSpPr>
                  <p:cNvPr id="4302" name="Google Shape;4302;p115"/>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Operations</a:t>
                    </a:r>
                    <a:endParaRPr/>
                  </a:p>
                </p:txBody>
              </p:sp>
              <p:sp>
                <p:nvSpPr>
                  <p:cNvPr id="4303" name="Google Shape;4303;p11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115"/>
                <p:cNvGrpSpPr/>
                <p:nvPr/>
              </p:nvGrpSpPr>
              <p:grpSpPr>
                <a:xfrm>
                  <a:off x="1835838" y="2530721"/>
                  <a:ext cx="598064" cy="532324"/>
                  <a:chOff x="1806206" y="2502148"/>
                  <a:chExt cx="598064" cy="532324"/>
                </a:xfrm>
              </p:grpSpPr>
              <p:sp>
                <p:nvSpPr>
                  <p:cNvPr id="4305" name="Google Shape;4305;p11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1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7" name="Google Shape;4307;p115"/>
              <p:cNvGrpSpPr/>
              <p:nvPr/>
            </p:nvGrpSpPr>
            <p:grpSpPr>
              <a:xfrm>
                <a:off x="2714462" y="4656532"/>
                <a:ext cx="732066" cy="198174"/>
                <a:chOff x="1717748" y="2375002"/>
                <a:chExt cx="3040063" cy="822960"/>
              </a:xfrm>
            </p:grpSpPr>
            <p:grpSp>
              <p:nvGrpSpPr>
                <p:cNvPr id="4308" name="Google Shape;4308;p115"/>
                <p:cNvGrpSpPr/>
                <p:nvPr/>
              </p:nvGrpSpPr>
              <p:grpSpPr>
                <a:xfrm>
                  <a:off x="1717748" y="2375002"/>
                  <a:ext cx="3040063" cy="822960"/>
                  <a:chOff x="1717748" y="2375002"/>
                  <a:chExt cx="3040063" cy="822960"/>
                </a:xfrm>
              </p:grpSpPr>
              <p:sp>
                <p:nvSpPr>
                  <p:cNvPr id="4309" name="Google Shape;4309;p115"/>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Strategy</a:t>
                    </a:r>
                    <a:endParaRPr/>
                  </a:p>
                </p:txBody>
              </p:sp>
              <p:sp>
                <p:nvSpPr>
                  <p:cNvPr id="4310" name="Google Shape;4310;p11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115"/>
                <p:cNvGrpSpPr/>
                <p:nvPr/>
              </p:nvGrpSpPr>
              <p:grpSpPr>
                <a:xfrm>
                  <a:off x="1835838" y="2530721"/>
                  <a:ext cx="598064" cy="532324"/>
                  <a:chOff x="1806206" y="2502148"/>
                  <a:chExt cx="598064" cy="532324"/>
                </a:xfrm>
              </p:grpSpPr>
              <p:sp>
                <p:nvSpPr>
                  <p:cNvPr id="4312" name="Google Shape;4312;p11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1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4" name="Google Shape;4314;p115"/>
              <p:cNvGrpSpPr/>
              <p:nvPr/>
            </p:nvGrpSpPr>
            <p:grpSpPr>
              <a:xfrm>
                <a:off x="2891872" y="4690359"/>
                <a:ext cx="732066" cy="198174"/>
                <a:chOff x="1717748" y="2375002"/>
                <a:chExt cx="3040063" cy="822960"/>
              </a:xfrm>
            </p:grpSpPr>
            <p:grpSp>
              <p:nvGrpSpPr>
                <p:cNvPr id="4315" name="Google Shape;4315;p115"/>
                <p:cNvGrpSpPr/>
                <p:nvPr/>
              </p:nvGrpSpPr>
              <p:grpSpPr>
                <a:xfrm>
                  <a:off x="1717748" y="2375002"/>
                  <a:ext cx="3040063" cy="822960"/>
                  <a:chOff x="1717748" y="2375002"/>
                  <a:chExt cx="3040063" cy="822960"/>
                </a:xfrm>
              </p:grpSpPr>
              <p:sp>
                <p:nvSpPr>
                  <p:cNvPr id="4316" name="Google Shape;4316;p115"/>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Financial</a:t>
                    </a:r>
                    <a:endParaRPr/>
                  </a:p>
                </p:txBody>
              </p:sp>
              <p:sp>
                <p:nvSpPr>
                  <p:cNvPr id="4317" name="Google Shape;4317;p11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8" name="Google Shape;4318;p115"/>
                <p:cNvGrpSpPr/>
                <p:nvPr/>
              </p:nvGrpSpPr>
              <p:grpSpPr>
                <a:xfrm>
                  <a:off x="1835838" y="2530721"/>
                  <a:ext cx="598064" cy="532324"/>
                  <a:chOff x="1806206" y="2502148"/>
                  <a:chExt cx="598064" cy="532324"/>
                </a:xfrm>
              </p:grpSpPr>
              <p:sp>
                <p:nvSpPr>
                  <p:cNvPr id="4319" name="Google Shape;4319;p11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1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1" name="Google Shape;4321;p115"/>
              <p:cNvGrpSpPr/>
              <p:nvPr/>
            </p:nvGrpSpPr>
            <p:grpSpPr>
              <a:xfrm>
                <a:off x="3056140" y="4602572"/>
                <a:ext cx="732066" cy="198174"/>
                <a:chOff x="1717748" y="2375002"/>
                <a:chExt cx="3040063" cy="822960"/>
              </a:xfrm>
            </p:grpSpPr>
            <p:grpSp>
              <p:nvGrpSpPr>
                <p:cNvPr id="4322" name="Google Shape;4322;p115"/>
                <p:cNvGrpSpPr/>
                <p:nvPr/>
              </p:nvGrpSpPr>
              <p:grpSpPr>
                <a:xfrm>
                  <a:off x="1717748" y="2375002"/>
                  <a:ext cx="3040063" cy="822960"/>
                  <a:chOff x="1717748" y="2375002"/>
                  <a:chExt cx="3040063" cy="822960"/>
                </a:xfrm>
              </p:grpSpPr>
              <p:sp>
                <p:nvSpPr>
                  <p:cNvPr id="4323" name="Google Shape;4323;p115"/>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People</a:t>
                    </a:r>
                    <a:endParaRPr/>
                  </a:p>
                </p:txBody>
              </p:sp>
              <p:sp>
                <p:nvSpPr>
                  <p:cNvPr id="4324" name="Google Shape;4324;p11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115"/>
                <p:cNvGrpSpPr/>
                <p:nvPr/>
              </p:nvGrpSpPr>
              <p:grpSpPr>
                <a:xfrm>
                  <a:off x="1835838" y="2530721"/>
                  <a:ext cx="598064" cy="532324"/>
                  <a:chOff x="1806206" y="2502148"/>
                  <a:chExt cx="598064" cy="532324"/>
                </a:xfrm>
              </p:grpSpPr>
              <p:sp>
                <p:nvSpPr>
                  <p:cNvPr id="4326" name="Google Shape;4326;p11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1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8" name="Google Shape;4328;p115"/>
              <p:cNvGrpSpPr/>
              <p:nvPr/>
            </p:nvGrpSpPr>
            <p:grpSpPr>
              <a:xfrm>
                <a:off x="3106421" y="4419653"/>
                <a:ext cx="733085" cy="198131"/>
                <a:chOff x="1716659" y="2376384"/>
                <a:chExt cx="3044299" cy="822784"/>
              </a:xfrm>
            </p:grpSpPr>
            <p:grpSp>
              <p:nvGrpSpPr>
                <p:cNvPr id="4329" name="Google Shape;4329;p115"/>
                <p:cNvGrpSpPr/>
                <p:nvPr/>
              </p:nvGrpSpPr>
              <p:grpSpPr>
                <a:xfrm>
                  <a:off x="1716659" y="2376384"/>
                  <a:ext cx="3044299" cy="822784"/>
                  <a:chOff x="1716659" y="2376384"/>
                  <a:chExt cx="3044299" cy="822784"/>
                </a:xfrm>
              </p:grpSpPr>
              <p:sp>
                <p:nvSpPr>
                  <p:cNvPr id="4330" name="Google Shape;4330;p115"/>
                  <p:cNvSpPr/>
                  <p:nvPr/>
                </p:nvSpPr>
                <p:spPr>
                  <a:xfrm>
                    <a:off x="1725320" y="2376384"/>
                    <a:ext cx="3035638" cy="822784"/>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Market</a:t>
                    </a:r>
                    <a:endParaRPr/>
                  </a:p>
                </p:txBody>
              </p:sp>
              <p:sp>
                <p:nvSpPr>
                  <p:cNvPr id="4331" name="Google Shape;4331;p115"/>
                  <p:cNvSpPr/>
                  <p:nvPr/>
                </p:nvSpPr>
                <p:spPr>
                  <a:xfrm>
                    <a:off x="1716659" y="2376384"/>
                    <a:ext cx="827113" cy="822784"/>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2" name="Google Shape;4332;p115"/>
                <p:cNvGrpSpPr/>
                <p:nvPr/>
              </p:nvGrpSpPr>
              <p:grpSpPr>
                <a:xfrm>
                  <a:off x="1835838" y="2530721"/>
                  <a:ext cx="598064" cy="532324"/>
                  <a:chOff x="1806206" y="2502148"/>
                  <a:chExt cx="598064" cy="532324"/>
                </a:xfrm>
              </p:grpSpPr>
              <p:sp>
                <p:nvSpPr>
                  <p:cNvPr id="4333" name="Google Shape;4333;p11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1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335" name="Google Shape;4335;p115"/>
            <p:cNvSpPr/>
            <p:nvPr/>
          </p:nvSpPr>
          <p:spPr>
            <a:xfrm rot="-747586">
              <a:off x="353865" y="960159"/>
              <a:ext cx="2834640" cy="2834640"/>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
          <p:nvSpPr>
            <p:cNvPr id="4336" name="Google Shape;4336;p115"/>
            <p:cNvSpPr/>
            <p:nvPr/>
          </p:nvSpPr>
          <p:spPr>
            <a:xfrm rot="-9180653">
              <a:off x="493629" y="1078269"/>
              <a:ext cx="2596451" cy="2598420"/>
            </a:xfrm>
            <a:prstGeom prst="pie">
              <a:avLst>
                <a:gd fmla="val 438327" name="adj1"/>
                <a:gd fmla="val 7695225" name="adj2"/>
              </a:avLst>
            </a:prstGeom>
            <a:solidFill>
              <a:srgbClr val="C3D6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15"/>
            <p:cNvSpPr/>
            <p:nvPr/>
          </p:nvSpPr>
          <p:spPr>
            <a:xfrm rot="5044295">
              <a:off x="486740" y="1087126"/>
              <a:ext cx="2598420" cy="2596452"/>
            </a:xfrm>
            <a:prstGeom prst="pie">
              <a:avLst>
                <a:gd fmla="val 704191" name="adj1"/>
                <a:gd fmla="val 7865894"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15"/>
            <p:cNvSpPr/>
            <p:nvPr/>
          </p:nvSpPr>
          <p:spPr>
            <a:xfrm rot="-1888876">
              <a:off x="493629" y="1084174"/>
              <a:ext cx="2598420" cy="2596452"/>
            </a:xfrm>
            <a:prstGeom prst="pie">
              <a:avLst>
                <a:gd fmla="val 417459" name="adj1"/>
                <a:gd fmla="val 7642339" name="adj2"/>
              </a:avLst>
            </a:prstGeom>
            <a:solidFill>
              <a:srgbClr val="C3D69B">
                <a:alpha val="69803"/>
              </a:srgbClr>
            </a:solidFill>
            <a:ln cap="flat" cmpd="sng" w="38100">
              <a:solidFill>
                <a:srgbClr val="333F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339" name="Google Shape;4339;p115"/>
            <p:cNvSpPr txBox="1"/>
            <p:nvPr/>
          </p:nvSpPr>
          <p:spPr>
            <a:xfrm rot="7508506">
              <a:off x="1566461" y="2493620"/>
              <a:ext cx="1828737" cy="6476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Assess &amp; Understand</a:t>
              </a:r>
              <a:endParaRPr/>
            </a:p>
          </p:txBody>
        </p:sp>
        <p:sp>
          <p:nvSpPr>
            <p:cNvPr id="4340" name="Google Shape;4340;p115"/>
            <p:cNvSpPr txBox="1"/>
            <p:nvPr/>
          </p:nvSpPr>
          <p:spPr>
            <a:xfrm rot="-7259013">
              <a:off x="222961" y="2423738"/>
              <a:ext cx="1828736" cy="38188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Build &amp; Align</a:t>
              </a:r>
              <a:endParaRPr/>
            </a:p>
          </p:txBody>
        </p:sp>
        <p:sp>
          <p:nvSpPr>
            <p:cNvPr id="4341" name="Google Shape;4341;p115"/>
            <p:cNvSpPr txBox="1"/>
            <p:nvPr/>
          </p:nvSpPr>
          <p:spPr>
            <a:xfrm>
              <a:off x="914888" y="1523150"/>
              <a:ext cx="1903539" cy="64960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Communicate &amp; Ensure</a:t>
              </a:r>
              <a:endParaRPr/>
            </a:p>
          </p:txBody>
        </p:sp>
      </p:gr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5" name="Shape 4345"/>
        <p:cNvGrpSpPr/>
        <p:nvPr/>
      </p:nvGrpSpPr>
      <p:grpSpPr>
        <a:xfrm>
          <a:off x="0" y="0"/>
          <a:ext cx="0" cy="0"/>
          <a:chOff x="0" y="0"/>
          <a:chExt cx="0" cy="0"/>
        </a:xfrm>
      </p:grpSpPr>
      <p:sp>
        <p:nvSpPr>
          <p:cNvPr id="4346" name="Google Shape;4346;p116"/>
          <p:cNvSpPr txBox="1"/>
          <p:nvPr/>
        </p:nvSpPr>
        <p:spPr>
          <a:xfrm>
            <a:off x="4724400" y="914400"/>
            <a:ext cx="4419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Century"/>
                <a:ea typeface="Century"/>
                <a:cs typeface="Century"/>
                <a:sym typeface="Century"/>
              </a:rPr>
              <a:t>General Operations</a:t>
            </a:r>
            <a:endParaRPr b="1" sz="3600">
              <a:solidFill>
                <a:schemeClr val="dk1"/>
              </a:solidFill>
              <a:latin typeface="Century"/>
              <a:ea typeface="Century"/>
              <a:cs typeface="Century"/>
              <a:sym typeface="Century"/>
            </a:endParaRPr>
          </a:p>
        </p:txBody>
      </p:sp>
      <p:sp>
        <p:nvSpPr>
          <p:cNvPr id="4347" name="Google Shape;4347;p116"/>
          <p:cNvSpPr txBox="1"/>
          <p:nvPr/>
        </p:nvSpPr>
        <p:spPr>
          <a:xfrm>
            <a:off x="5562600" y="2286000"/>
            <a:ext cx="3276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Arial"/>
                <a:ea typeface="Arial"/>
                <a:cs typeface="Arial"/>
                <a:sym typeface="Arial"/>
              </a:rPr>
              <a:t>Processes</a:t>
            </a:r>
            <a:endParaRPr b="1" sz="3600">
              <a:solidFill>
                <a:schemeClr val="dk1"/>
              </a:solidFill>
              <a:latin typeface="Arial"/>
              <a:ea typeface="Arial"/>
              <a:cs typeface="Arial"/>
              <a:sym typeface="Arial"/>
            </a:endParaRPr>
          </a:p>
        </p:txBody>
      </p:sp>
      <p:sp>
        <p:nvSpPr>
          <p:cNvPr id="4348" name="Google Shape;4348;p116"/>
          <p:cNvSpPr txBox="1"/>
          <p:nvPr/>
        </p:nvSpPr>
        <p:spPr>
          <a:xfrm>
            <a:off x="3733800" y="3581400"/>
            <a:ext cx="32766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dk1"/>
                </a:solidFill>
                <a:latin typeface="Calibri"/>
                <a:ea typeface="Calibri"/>
                <a:cs typeface="Calibri"/>
                <a:sym typeface="Calibri"/>
              </a:rPr>
              <a:t>Systems</a:t>
            </a:r>
            <a:endParaRPr b="1" sz="4800">
              <a:solidFill>
                <a:schemeClr val="dk1"/>
              </a:solidFill>
              <a:latin typeface="Calibri"/>
              <a:ea typeface="Calibri"/>
              <a:cs typeface="Calibri"/>
              <a:sym typeface="Calibri"/>
            </a:endParaRPr>
          </a:p>
        </p:txBody>
      </p:sp>
      <p:sp>
        <p:nvSpPr>
          <p:cNvPr id="4349" name="Google Shape;4349;p116"/>
          <p:cNvSpPr txBox="1"/>
          <p:nvPr/>
        </p:nvSpPr>
        <p:spPr>
          <a:xfrm>
            <a:off x="762000" y="4724400"/>
            <a:ext cx="3276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Century Gothic"/>
                <a:ea typeface="Century Gothic"/>
                <a:cs typeface="Century Gothic"/>
                <a:sym typeface="Century Gothic"/>
              </a:rPr>
              <a:t>Infrastructure</a:t>
            </a:r>
            <a:endParaRPr b="1" sz="3600">
              <a:solidFill>
                <a:schemeClr val="dk1"/>
              </a:solidFill>
              <a:latin typeface="Century Gothic"/>
              <a:ea typeface="Century Gothic"/>
              <a:cs typeface="Century Gothic"/>
              <a:sym typeface="Century Gothic"/>
            </a:endParaRPr>
          </a:p>
        </p:txBody>
      </p:sp>
      <p:grpSp>
        <p:nvGrpSpPr>
          <p:cNvPr id="4350" name="Google Shape;4350;p116"/>
          <p:cNvGrpSpPr/>
          <p:nvPr/>
        </p:nvGrpSpPr>
        <p:grpSpPr>
          <a:xfrm>
            <a:off x="0" y="76200"/>
            <a:ext cx="4114800" cy="3124200"/>
            <a:chOff x="3124200" y="2743200"/>
            <a:chExt cx="2950234" cy="1905000"/>
          </a:xfrm>
        </p:grpSpPr>
        <p:sp>
          <p:nvSpPr>
            <p:cNvPr id="4351" name="Google Shape;4351;p116"/>
            <p:cNvSpPr/>
            <p:nvPr/>
          </p:nvSpPr>
          <p:spPr>
            <a:xfrm>
              <a:off x="3124200" y="2743200"/>
              <a:ext cx="2950234" cy="19050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116"/>
            <p:cNvSpPr/>
            <p:nvPr/>
          </p:nvSpPr>
          <p:spPr>
            <a:xfrm>
              <a:off x="3281363" y="2863850"/>
              <a:ext cx="1814512" cy="46355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Operations</a:t>
              </a:r>
              <a:endParaRPr b="1" sz="1600">
                <a:solidFill>
                  <a:schemeClr val="lt1"/>
                </a:solidFill>
                <a:latin typeface="Calibri"/>
                <a:ea typeface="Calibri"/>
                <a:cs typeface="Calibri"/>
                <a:sym typeface="Calibri"/>
              </a:endParaRPr>
            </a:p>
          </p:txBody>
        </p:sp>
        <p:sp>
          <p:nvSpPr>
            <p:cNvPr id="4353" name="Google Shape;4353;p116"/>
            <p:cNvSpPr/>
            <p:nvPr/>
          </p:nvSpPr>
          <p:spPr>
            <a:xfrm>
              <a:off x="3276600" y="2863850"/>
              <a:ext cx="492125" cy="46355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116"/>
            <p:cNvSpPr/>
            <p:nvPr/>
          </p:nvSpPr>
          <p:spPr>
            <a:xfrm>
              <a:off x="3347269" y="2951562"/>
              <a:ext cx="238680" cy="221097"/>
            </a:xfrm>
            <a:prstGeom prst="donut">
              <a:avLst>
                <a:gd fmla="val 10162" name="adj"/>
              </a:avLst>
            </a:prstGeom>
            <a:solidFill>
              <a:srgbClr val="4F61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116"/>
            <p:cNvSpPr/>
            <p:nvPr/>
          </p:nvSpPr>
          <p:spPr>
            <a:xfrm rot="7760906">
              <a:off x="3579544" y="3086691"/>
              <a:ext cx="70598" cy="172117"/>
            </a:xfrm>
            <a:prstGeom prst="round2SameRect">
              <a:avLst>
                <a:gd fmla="val 45474" name="adj1"/>
                <a:gd fmla="val 0" name="adj2"/>
              </a:avLst>
            </a:prstGeom>
            <a:solidFill>
              <a:srgbClr val="4F62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16"/>
            <p:cNvSpPr txBox="1"/>
            <p:nvPr/>
          </p:nvSpPr>
          <p:spPr>
            <a:xfrm>
              <a:off x="3124200" y="3429000"/>
              <a:ext cx="2133600" cy="1066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800">
                  <a:solidFill>
                    <a:srgbClr val="333F1A"/>
                  </a:solidFill>
                  <a:latin typeface="Calibri"/>
                  <a:ea typeface="Calibri"/>
                  <a:cs typeface="Calibri"/>
                  <a:sym typeface="Calibri"/>
                </a:rPr>
                <a:t>The processes, system, and infrastructure used by the organization, the bridge between strategy and execution</a:t>
              </a:r>
              <a:endParaRPr/>
            </a:p>
          </p:txBody>
        </p:sp>
        <p:pic>
          <p:nvPicPr>
            <p:cNvPr id="4357" name="Google Shape;4357;p116"/>
            <p:cNvPicPr preferRelativeResize="0"/>
            <p:nvPr/>
          </p:nvPicPr>
          <p:blipFill rotWithShape="1">
            <a:blip r:embed="rId3">
              <a:alphaModFix/>
            </a:blip>
            <a:srcRect b="0" l="0" r="0" t="0"/>
            <a:stretch/>
          </p:blipFill>
          <p:spPr>
            <a:xfrm>
              <a:off x="5257800" y="2819400"/>
              <a:ext cx="614363" cy="822325"/>
            </a:xfrm>
            <a:prstGeom prst="rect">
              <a:avLst/>
            </a:prstGeom>
            <a:noFill/>
            <a:ln>
              <a:noFill/>
            </a:ln>
          </p:spPr>
        </p:pic>
        <p:pic>
          <p:nvPicPr>
            <p:cNvPr descr="Six Sigma Way" id="4358" name="Google Shape;4358;p116"/>
            <p:cNvPicPr preferRelativeResize="0"/>
            <p:nvPr/>
          </p:nvPicPr>
          <p:blipFill rotWithShape="1">
            <a:blip r:embed="rId4">
              <a:alphaModFix/>
            </a:blip>
            <a:srcRect b="0" l="0" r="0" t="0"/>
            <a:stretch/>
          </p:blipFill>
          <p:spPr>
            <a:xfrm>
              <a:off x="5257800" y="3733800"/>
              <a:ext cx="609600" cy="819150"/>
            </a:xfrm>
            <a:prstGeom prst="rect">
              <a:avLst/>
            </a:prstGeom>
            <a:noFill/>
            <a:ln>
              <a:noFill/>
            </a:ln>
          </p:spPr>
        </p:pic>
      </p:grpSp>
      <p:sp>
        <p:nvSpPr>
          <p:cNvPr id="4359" name="Google Shape;4359;p116"/>
          <p:cNvSpPr txBox="1"/>
          <p:nvPr/>
        </p:nvSpPr>
        <p:spPr>
          <a:xfrm>
            <a:off x="3200400" y="5710535"/>
            <a:ext cx="6781800"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rgbClr val="4F6228"/>
                </a:solidFill>
                <a:latin typeface="Calibri"/>
                <a:ea typeface="Calibri"/>
                <a:cs typeface="Calibri"/>
                <a:sym typeface="Calibri"/>
              </a:rPr>
              <a:t>The Power of Connected Systems</a:t>
            </a:r>
            <a:endParaRPr b="1" i="1" sz="3200">
              <a:solidFill>
                <a:srgbClr val="4F622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9"/>
                                        </p:tgtEl>
                                        <p:attrNameLst>
                                          <p:attrName>style.visibility</p:attrName>
                                        </p:attrNameLst>
                                      </p:cBhvr>
                                      <p:to>
                                        <p:strVal val="visible"/>
                                      </p:to>
                                    </p:set>
                                    <p:animEffect filter="fade" transition="in">
                                      <p:cBhvr>
                                        <p:cTn dur="500"/>
                                        <p:tgtEl>
                                          <p:spTgt spid="4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3" name="Shape 4363"/>
        <p:cNvGrpSpPr/>
        <p:nvPr/>
      </p:nvGrpSpPr>
      <p:grpSpPr>
        <a:xfrm>
          <a:off x="0" y="0"/>
          <a:ext cx="0" cy="0"/>
          <a:chOff x="0" y="0"/>
          <a:chExt cx="0" cy="0"/>
        </a:xfrm>
      </p:grpSpPr>
      <p:sp>
        <p:nvSpPr>
          <p:cNvPr id="4364" name="Google Shape;4364;p117"/>
          <p:cNvSpPr/>
          <p:nvPr/>
        </p:nvSpPr>
        <p:spPr>
          <a:xfrm>
            <a:off x="6477000" y="1243384"/>
            <a:ext cx="2667000" cy="2338015"/>
          </a:xfrm>
          <a:prstGeom prst="homePlate">
            <a:avLst>
              <a:gd fmla="val 15848" name="adj"/>
            </a:avLst>
          </a:prstGeom>
          <a:solidFill>
            <a:srgbClr val="76923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17"/>
          <p:cNvSpPr txBox="1"/>
          <p:nvPr/>
        </p:nvSpPr>
        <p:spPr>
          <a:xfrm>
            <a:off x="7010400" y="1257300"/>
            <a:ext cx="192244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EAF1DD"/>
                </a:solidFill>
                <a:latin typeface="Calibri"/>
                <a:ea typeface="Calibri"/>
                <a:cs typeface="Calibri"/>
                <a:sym typeface="Calibri"/>
              </a:rPr>
              <a:t>Systems</a:t>
            </a:r>
            <a:endParaRPr/>
          </a:p>
          <a:p>
            <a:pPr indent="0" lvl="0" marL="0" marR="0" rtl="0" algn="l">
              <a:spcBef>
                <a:spcPts val="0"/>
              </a:spcBef>
              <a:spcAft>
                <a:spcPts val="0"/>
              </a:spcAft>
              <a:buNone/>
            </a:pPr>
            <a:r>
              <a:t/>
            </a:r>
            <a:endParaRPr b="1" sz="1800">
              <a:solidFill>
                <a:srgbClr val="EAF1DD"/>
              </a:solidFill>
              <a:latin typeface="Calibri"/>
              <a:ea typeface="Calibri"/>
              <a:cs typeface="Calibri"/>
              <a:sym typeface="Calibri"/>
            </a:endParaRPr>
          </a:p>
          <a:p>
            <a:pPr indent="0" lvl="0" marL="0" marR="0" rtl="0" algn="l">
              <a:spcBef>
                <a:spcPts val="0"/>
              </a:spcBef>
              <a:spcAft>
                <a:spcPts val="0"/>
              </a:spcAft>
              <a:buNone/>
            </a:pPr>
            <a:r>
              <a:rPr i="1" lang="en-US" sz="1800">
                <a:solidFill>
                  <a:srgbClr val="EAF1DD"/>
                </a:solidFill>
                <a:latin typeface="Calibri"/>
                <a:ea typeface="Calibri"/>
                <a:cs typeface="Calibri"/>
                <a:sym typeface="Calibri"/>
              </a:rPr>
              <a:t>What are the systems the company uses?</a:t>
            </a:r>
            <a:endParaRPr/>
          </a:p>
        </p:txBody>
      </p:sp>
      <p:sp>
        <p:nvSpPr>
          <p:cNvPr id="4366" name="Google Shape;4366;p117"/>
          <p:cNvSpPr txBox="1"/>
          <p:nvPr>
            <p:ph type="title"/>
          </p:nvPr>
        </p:nvSpPr>
        <p:spPr>
          <a:xfrm>
            <a:off x="0" y="1588"/>
            <a:ext cx="9144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ASSESS &amp; UNDERSTAND the Operations Lens</a:t>
            </a:r>
            <a:endParaRPr sz="3600"/>
          </a:p>
        </p:txBody>
      </p:sp>
      <p:grpSp>
        <p:nvGrpSpPr>
          <p:cNvPr id="4367" name="Google Shape;4367;p117"/>
          <p:cNvGrpSpPr/>
          <p:nvPr/>
        </p:nvGrpSpPr>
        <p:grpSpPr>
          <a:xfrm>
            <a:off x="16890" y="4572000"/>
            <a:ext cx="2199028" cy="1981200"/>
            <a:chOff x="0" y="2870200"/>
            <a:chExt cx="4038600" cy="3638550"/>
          </a:xfrm>
        </p:grpSpPr>
        <p:pic>
          <p:nvPicPr>
            <p:cNvPr descr="database-integration-1.jpg" id="4368" name="Google Shape;4368;p117"/>
            <p:cNvPicPr preferRelativeResize="0"/>
            <p:nvPr/>
          </p:nvPicPr>
          <p:blipFill rotWithShape="1">
            <a:blip r:embed="rId3">
              <a:alphaModFix/>
            </a:blip>
            <a:srcRect b="0" l="0" r="0" t="0"/>
            <a:stretch/>
          </p:blipFill>
          <p:spPr>
            <a:xfrm>
              <a:off x="0" y="3479800"/>
              <a:ext cx="4038600" cy="3028950"/>
            </a:xfrm>
            <a:prstGeom prst="rect">
              <a:avLst/>
            </a:prstGeom>
            <a:noFill/>
            <a:ln>
              <a:noFill/>
            </a:ln>
          </p:spPr>
        </p:pic>
        <p:pic>
          <p:nvPicPr>
            <p:cNvPr descr="Wheel_For_White_bg02.png" id="4369" name="Google Shape;4369;p117"/>
            <p:cNvPicPr preferRelativeResize="0"/>
            <p:nvPr/>
          </p:nvPicPr>
          <p:blipFill rotWithShape="1">
            <a:blip r:embed="rId4">
              <a:alphaModFix/>
            </a:blip>
            <a:srcRect b="0" l="0" r="0" t="0"/>
            <a:stretch/>
          </p:blipFill>
          <p:spPr>
            <a:xfrm>
              <a:off x="1041400" y="2870200"/>
              <a:ext cx="1405701" cy="1405701"/>
            </a:xfrm>
            <a:prstGeom prst="rect">
              <a:avLst/>
            </a:prstGeom>
            <a:noFill/>
            <a:ln>
              <a:noFill/>
            </a:ln>
          </p:spPr>
        </p:pic>
      </p:grpSp>
      <p:sp>
        <p:nvSpPr>
          <p:cNvPr id="4370" name="Google Shape;4370;p117"/>
          <p:cNvSpPr/>
          <p:nvPr/>
        </p:nvSpPr>
        <p:spPr>
          <a:xfrm>
            <a:off x="4419600" y="1242857"/>
            <a:ext cx="2590800" cy="2343867"/>
          </a:xfrm>
          <a:prstGeom prst="homePlate">
            <a:avLst>
              <a:gd fmla="val 15848" name="adj"/>
            </a:avLst>
          </a:prstGeom>
          <a:solidFill>
            <a:srgbClr val="C2D59B"/>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17"/>
          <p:cNvSpPr/>
          <p:nvPr/>
        </p:nvSpPr>
        <p:spPr>
          <a:xfrm>
            <a:off x="2057400" y="1219200"/>
            <a:ext cx="2767445" cy="2362200"/>
          </a:xfrm>
          <a:prstGeom prst="homePlate">
            <a:avLst>
              <a:gd fmla="val 15848" name="adj"/>
            </a:avLst>
          </a:prstGeom>
          <a:solidFill>
            <a:srgbClr val="D6E3B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17"/>
          <p:cNvSpPr txBox="1"/>
          <p:nvPr/>
        </p:nvSpPr>
        <p:spPr>
          <a:xfrm>
            <a:off x="2514600" y="1195546"/>
            <a:ext cx="2418719" cy="1754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Infrastructure</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800">
                <a:solidFill>
                  <a:srgbClr val="333F1A"/>
                </a:solidFill>
                <a:latin typeface="Calibri"/>
                <a:ea typeface="Calibri"/>
                <a:cs typeface="Calibri"/>
                <a:sym typeface="Calibri"/>
              </a:rPr>
              <a:t>What are the key reports used by the business to make decisions?</a:t>
            </a:r>
            <a:endParaRPr/>
          </a:p>
        </p:txBody>
      </p:sp>
      <p:sp>
        <p:nvSpPr>
          <p:cNvPr id="4373" name="Google Shape;4373;p117"/>
          <p:cNvSpPr/>
          <p:nvPr/>
        </p:nvSpPr>
        <p:spPr>
          <a:xfrm>
            <a:off x="1" y="1219201"/>
            <a:ext cx="2531917" cy="2362200"/>
          </a:xfrm>
          <a:prstGeom prst="homePlate">
            <a:avLst>
              <a:gd fmla="val 15848" name="adj"/>
            </a:avLst>
          </a:prstGeom>
          <a:solidFill>
            <a:srgbClr val="EAF1DD"/>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17"/>
          <p:cNvSpPr txBox="1"/>
          <p:nvPr/>
        </p:nvSpPr>
        <p:spPr>
          <a:xfrm>
            <a:off x="-25400" y="1195860"/>
            <a:ext cx="2433781" cy="1754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General Operations</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800">
                <a:solidFill>
                  <a:srgbClr val="333F1A"/>
                </a:solidFill>
                <a:latin typeface="Calibri"/>
                <a:ea typeface="Calibri"/>
                <a:cs typeface="Calibri"/>
                <a:sym typeface="Calibri"/>
              </a:rPr>
              <a:t>Where are the bottlenecks or chokepoints in the operation?</a:t>
            </a:r>
            <a:endParaRPr b="1" i="1" sz="1800">
              <a:solidFill>
                <a:srgbClr val="333F1A"/>
              </a:solidFill>
              <a:latin typeface="Calibri"/>
              <a:ea typeface="Calibri"/>
              <a:cs typeface="Calibri"/>
              <a:sym typeface="Calibri"/>
            </a:endParaRPr>
          </a:p>
        </p:txBody>
      </p:sp>
      <p:sp>
        <p:nvSpPr>
          <p:cNvPr id="4375" name="Google Shape;4375;p117"/>
          <p:cNvSpPr txBox="1"/>
          <p:nvPr/>
        </p:nvSpPr>
        <p:spPr>
          <a:xfrm>
            <a:off x="4934154" y="1219200"/>
            <a:ext cx="207542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Processes</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800">
                <a:solidFill>
                  <a:srgbClr val="333F1A"/>
                </a:solidFill>
                <a:latin typeface="Calibri"/>
                <a:ea typeface="Calibri"/>
                <a:cs typeface="Calibri"/>
                <a:sym typeface="Calibri"/>
              </a:rPr>
              <a:t>How are the functions integrated?</a:t>
            </a:r>
            <a:endParaRPr i="1" sz="1800">
              <a:solidFill>
                <a:srgbClr val="333F1A"/>
              </a:solidFill>
              <a:latin typeface="Calibri"/>
              <a:ea typeface="Calibri"/>
              <a:cs typeface="Calibri"/>
              <a:sym typeface="Calibri"/>
            </a:endParaRPr>
          </a:p>
        </p:txBody>
      </p:sp>
      <p:sp>
        <p:nvSpPr>
          <p:cNvPr id="4376" name="Google Shape;4376;p117"/>
          <p:cNvSpPr/>
          <p:nvPr/>
        </p:nvSpPr>
        <p:spPr>
          <a:xfrm rot="-5400000">
            <a:off x="-404813" y="4092773"/>
            <a:ext cx="2730500" cy="822325"/>
          </a:xfrm>
          <a:prstGeom prst="homePlate">
            <a:avLst>
              <a:gd fmla="val 103804" name="adj"/>
            </a:avLst>
          </a:prstGeom>
          <a:solidFill>
            <a:srgbClr val="C2D59B">
              <a:alpha val="3098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7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374"/>
                                        </p:tgtEl>
                                        <p:attrNameLst>
                                          <p:attrName>style.visibility</p:attrName>
                                        </p:attrNameLst>
                                      </p:cBhvr>
                                      <p:to>
                                        <p:strVal val="visible"/>
                                      </p:to>
                                    </p:set>
                                    <p:animEffect filter="fade" transition="in">
                                      <p:cBhvr>
                                        <p:cTn dur="1000"/>
                                        <p:tgtEl>
                                          <p:spTgt spid="4374"/>
                                        </p:tgtEl>
                                      </p:cBhvr>
                                    </p:animEffect>
                                  </p:childTnLst>
                                </p:cTn>
                              </p:par>
                              <p:par>
                                <p:cTn fill="hold" nodeType="withEffect" presetClass="entr" presetID="10" presetSubtype="0">
                                  <p:stCondLst>
                                    <p:cond delay="0"/>
                                  </p:stCondLst>
                                  <p:childTnLst>
                                    <p:set>
                                      <p:cBhvr>
                                        <p:cTn dur="1" fill="hold">
                                          <p:stCondLst>
                                            <p:cond delay="0"/>
                                          </p:stCondLst>
                                        </p:cTn>
                                        <p:tgtEl>
                                          <p:spTgt spid="4373"/>
                                        </p:tgtEl>
                                        <p:attrNameLst>
                                          <p:attrName>style.visibility</p:attrName>
                                        </p:attrNameLst>
                                      </p:cBhvr>
                                      <p:to>
                                        <p:strVal val="visible"/>
                                      </p:to>
                                    </p:set>
                                    <p:animEffect filter="fade" transition="in">
                                      <p:cBhvr>
                                        <p:cTn dur="1000"/>
                                        <p:tgtEl>
                                          <p:spTgt spid="43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1"/>
                                        </p:tgtEl>
                                        <p:attrNameLst>
                                          <p:attrName>style.visibility</p:attrName>
                                        </p:attrNameLst>
                                      </p:cBhvr>
                                      <p:to>
                                        <p:strVal val="visible"/>
                                      </p:to>
                                    </p:set>
                                    <p:animEffect filter="fade" transition="in">
                                      <p:cBhvr>
                                        <p:cTn dur="1000"/>
                                        <p:tgtEl>
                                          <p:spTgt spid="4371"/>
                                        </p:tgtEl>
                                      </p:cBhvr>
                                    </p:animEffect>
                                  </p:childTnLst>
                                </p:cTn>
                              </p:par>
                              <p:par>
                                <p:cTn fill="hold" nodeType="withEffect" presetClass="entr" presetID="10" presetSubtype="0">
                                  <p:stCondLst>
                                    <p:cond delay="0"/>
                                  </p:stCondLst>
                                  <p:childTnLst>
                                    <p:set>
                                      <p:cBhvr>
                                        <p:cTn dur="1" fill="hold">
                                          <p:stCondLst>
                                            <p:cond delay="0"/>
                                          </p:stCondLst>
                                        </p:cTn>
                                        <p:tgtEl>
                                          <p:spTgt spid="4372"/>
                                        </p:tgtEl>
                                        <p:attrNameLst>
                                          <p:attrName>style.visibility</p:attrName>
                                        </p:attrNameLst>
                                      </p:cBhvr>
                                      <p:to>
                                        <p:strVal val="visible"/>
                                      </p:to>
                                    </p:set>
                                    <p:animEffect filter="fade" transition="in">
                                      <p:cBhvr>
                                        <p:cTn dur="1000"/>
                                        <p:tgtEl>
                                          <p:spTgt spid="4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5"/>
                                        </p:tgtEl>
                                        <p:attrNameLst>
                                          <p:attrName>style.visibility</p:attrName>
                                        </p:attrNameLst>
                                      </p:cBhvr>
                                      <p:to>
                                        <p:strVal val="visible"/>
                                      </p:to>
                                    </p:set>
                                    <p:animEffect filter="fade" transition="in">
                                      <p:cBhvr>
                                        <p:cTn dur="1000"/>
                                        <p:tgtEl>
                                          <p:spTgt spid="4375"/>
                                        </p:tgtEl>
                                      </p:cBhvr>
                                    </p:animEffect>
                                  </p:childTnLst>
                                </p:cTn>
                              </p:par>
                              <p:par>
                                <p:cTn fill="hold" nodeType="withEffect" presetClass="entr" presetID="10" presetSubtype="0">
                                  <p:stCondLst>
                                    <p:cond delay="0"/>
                                  </p:stCondLst>
                                  <p:childTnLst>
                                    <p:set>
                                      <p:cBhvr>
                                        <p:cTn dur="1" fill="hold">
                                          <p:stCondLst>
                                            <p:cond delay="0"/>
                                          </p:stCondLst>
                                        </p:cTn>
                                        <p:tgtEl>
                                          <p:spTgt spid="4370"/>
                                        </p:tgtEl>
                                        <p:attrNameLst>
                                          <p:attrName>style.visibility</p:attrName>
                                        </p:attrNameLst>
                                      </p:cBhvr>
                                      <p:to>
                                        <p:strVal val="visible"/>
                                      </p:to>
                                    </p:set>
                                    <p:animEffect filter="fade" transition="in">
                                      <p:cBhvr>
                                        <p:cTn dur="1000"/>
                                        <p:tgtEl>
                                          <p:spTgt spid="4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4"/>
                                        </p:tgtEl>
                                        <p:attrNameLst>
                                          <p:attrName>style.visibility</p:attrName>
                                        </p:attrNameLst>
                                      </p:cBhvr>
                                      <p:to>
                                        <p:strVal val="visible"/>
                                      </p:to>
                                    </p:set>
                                    <p:animEffect filter="fade" transition="in">
                                      <p:cBhvr>
                                        <p:cTn dur="1000"/>
                                        <p:tgtEl>
                                          <p:spTgt spid="4364"/>
                                        </p:tgtEl>
                                      </p:cBhvr>
                                    </p:animEffect>
                                  </p:childTnLst>
                                </p:cTn>
                              </p:par>
                              <p:par>
                                <p:cTn fill="hold" nodeType="withEffect" presetClass="entr" presetID="10" presetSubtype="0">
                                  <p:stCondLst>
                                    <p:cond delay="0"/>
                                  </p:stCondLst>
                                  <p:childTnLst>
                                    <p:set>
                                      <p:cBhvr>
                                        <p:cTn dur="1" fill="hold">
                                          <p:stCondLst>
                                            <p:cond delay="0"/>
                                          </p:stCondLst>
                                        </p:cTn>
                                        <p:tgtEl>
                                          <p:spTgt spid="4365"/>
                                        </p:tgtEl>
                                        <p:attrNameLst>
                                          <p:attrName>style.visibility</p:attrName>
                                        </p:attrNameLst>
                                      </p:cBhvr>
                                      <p:to>
                                        <p:strVal val="visible"/>
                                      </p:to>
                                    </p:set>
                                    <p:animEffect filter="fade" transition="in">
                                      <p:cBhvr>
                                        <p:cTn dur="1000"/>
                                        <p:tgtEl>
                                          <p:spTgt spid="4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0" name="Shape 4380"/>
        <p:cNvGrpSpPr/>
        <p:nvPr/>
      </p:nvGrpSpPr>
      <p:grpSpPr>
        <a:xfrm>
          <a:off x="0" y="0"/>
          <a:ext cx="0" cy="0"/>
          <a:chOff x="0" y="0"/>
          <a:chExt cx="0" cy="0"/>
        </a:xfrm>
      </p:grpSpPr>
      <p:sp>
        <p:nvSpPr>
          <p:cNvPr id="4381" name="Google Shape;4381;p118"/>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Operations Sub-lenses</a:t>
            </a:r>
            <a:endParaRPr/>
          </a:p>
        </p:txBody>
      </p:sp>
      <p:pic>
        <p:nvPicPr>
          <p:cNvPr descr="Operationssublens.tiff" id="4382" name="Google Shape;4382;p118"/>
          <p:cNvPicPr preferRelativeResize="0"/>
          <p:nvPr/>
        </p:nvPicPr>
        <p:blipFill rotWithShape="1">
          <a:blip r:embed="rId3">
            <a:alphaModFix/>
          </a:blip>
          <a:srcRect b="0" l="0" r="0" t="0"/>
          <a:stretch/>
        </p:blipFill>
        <p:spPr>
          <a:xfrm>
            <a:off x="3303341" y="1447800"/>
            <a:ext cx="5840659" cy="4343400"/>
          </a:xfrm>
          <a:prstGeom prst="rect">
            <a:avLst/>
          </a:prstGeom>
          <a:noFill/>
          <a:ln>
            <a:noFill/>
          </a:ln>
        </p:spPr>
      </p:pic>
      <p:sp>
        <p:nvSpPr>
          <p:cNvPr id="4383" name="Google Shape;4383;p118"/>
          <p:cNvSpPr txBox="1"/>
          <p:nvPr/>
        </p:nvSpPr>
        <p:spPr>
          <a:xfrm>
            <a:off x="76200" y="1524000"/>
            <a:ext cx="3276600" cy="31700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33F1A"/>
                </a:solidFill>
                <a:latin typeface="Calibri"/>
                <a:ea typeface="Calibri"/>
                <a:cs typeface="Calibri"/>
                <a:sym typeface="Calibri"/>
              </a:rPr>
              <a:t>Baseline Assessment of an Organization</a:t>
            </a:r>
            <a:endParaRPr/>
          </a:p>
          <a:p>
            <a:pPr indent="0" lvl="0" marL="0" marR="0" rtl="0" algn="l">
              <a:spcBef>
                <a:spcPts val="0"/>
              </a:spcBef>
              <a:spcAft>
                <a:spcPts val="0"/>
              </a:spcAft>
              <a:buNone/>
            </a:pPr>
            <a:r>
              <a:t/>
            </a:r>
            <a:endParaRPr sz="2000">
              <a:solidFill>
                <a:srgbClr val="333F1A"/>
              </a:solidFill>
              <a:latin typeface="Calibri"/>
              <a:ea typeface="Calibri"/>
              <a:cs typeface="Calibri"/>
              <a:sym typeface="Calibri"/>
            </a:endParaRPr>
          </a:p>
          <a:p>
            <a:pPr indent="-127000" lvl="0" marL="1143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What happens when a companies systems are not keeping pace with what is needed?  In one year?  In two years?</a:t>
            </a:r>
            <a:endParaRPr/>
          </a:p>
          <a:p>
            <a:pPr indent="-127000" lvl="0" marL="1143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Will the margins be impacted?</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7" name="Shape 4387"/>
        <p:cNvGrpSpPr/>
        <p:nvPr/>
      </p:nvGrpSpPr>
      <p:grpSpPr>
        <a:xfrm>
          <a:off x="0" y="0"/>
          <a:ext cx="0" cy="0"/>
          <a:chOff x="0" y="0"/>
          <a:chExt cx="0" cy="0"/>
        </a:xfrm>
      </p:grpSpPr>
      <p:grpSp>
        <p:nvGrpSpPr>
          <p:cNvPr id="4388" name="Google Shape;4388;p119"/>
          <p:cNvGrpSpPr/>
          <p:nvPr/>
        </p:nvGrpSpPr>
        <p:grpSpPr>
          <a:xfrm>
            <a:off x="577849" y="114300"/>
            <a:ext cx="2393951" cy="647700"/>
            <a:chOff x="1717480" y="2374418"/>
            <a:chExt cx="3040673" cy="822562"/>
          </a:xfrm>
        </p:grpSpPr>
        <p:grpSp>
          <p:nvGrpSpPr>
            <p:cNvPr id="4389" name="Google Shape;4389;p119"/>
            <p:cNvGrpSpPr/>
            <p:nvPr/>
          </p:nvGrpSpPr>
          <p:grpSpPr>
            <a:xfrm>
              <a:off x="1717480" y="2374418"/>
              <a:ext cx="3040673" cy="822562"/>
              <a:chOff x="1717480" y="2374418"/>
              <a:chExt cx="3040673" cy="822562"/>
            </a:xfrm>
          </p:grpSpPr>
          <p:sp>
            <p:nvSpPr>
              <p:cNvPr id="4390" name="Google Shape;4390;p119"/>
              <p:cNvSpPr/>
              <p:nvPr/>
            </p:nvSpPr>
            <p:spPr>
              <a:xfrm>
                <a:off x="1723530" y="2374418"/>
                <a:ext cx="3034623" cy="8225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Operations</a:t>
                </a:r>
                <a:endParaRPr b="1" sz="2400">
                  <a:solidFill>
                    <a:schemeClr val="lt1"/>
                  </a:solidFill>
                  <a:latin typeface="Calibri"/>
                  <a:ea typeface="Calibri"/>
                  <a:cs typeface="Calibri"/>
                  <a:sym typeface="Calibri"/>
                </a:endParaRPr>
              </a:p>
            </p:txBody>
          </p:sp>
          <p:sp>
            <p:nvSpPr>
              <p:cNvPr id="4391" name="Google Shape;4391;p119"/>
              <p:cNvSpPr/>
              <p:nvPr/>
            </p:nvSpPr>
            <p:spPr>
              <a:xfrm>
                <a:off x="1717480" y="2374418"/>
                <a:ext cx="822675" cy="8225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2" name="Google Shape;4392;p119"/>
            <p:cNvGrpSpPr/>
            <p:nvPr/>
          </p:nvGrpSpPr>
          <p:grpSpPr>
            <a:xfrm>
              <a:off x="1835838" y="2530721"/>
              <a:ext cx="598064" cy="532324"/>
              <a:chOff x="1806206" y="2502148"/>
              <a:chExt cx="598064" cy="532324"/>
            </a:xfrm>
          </p:grpSpPr>
          <p:sp>
            <p:nvSpPr>
              <p:cNvPr id="4393" name="Google Shape;4393;p11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1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5" name="Google Shape;4395;p119"/>
          <p:cNvGrpSpPr/>
          <p:nvPr/>
        </p:nvGrpSpPr>
        <p:grpSpPr>
          <a:xfrm>
            <a:off x="0" y="0"/>
            <a:ext cx="500380" cy="6858000"/>
            <a:chOff x="0" y="0"/>
            <a:chExt cx="500380" cy="6858000"/>
          </a:xfrm>
        </p:grpSpPr>
        <p:sp>
          <p:nvSpPr>
            <p:cNvPr id="4396" name="Google Shape;4396;p119"/>
            <p:cNvSpPr/>
            <p:nvPr/>
          </p:nvSpPr>
          <p:spPr>
            <a:xfrm rot="-5400000">
              <a:off x="-207010" y="207010"/>
              <a:ext cx="9144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Lens</a:t>
              </a:r>
              <a:endParaRPr sz="1800">
                <a:solidFill>
                  <a:srgbClr val="333F1A"/>
                </a:solidFill>
                <a:latin typeface="Times New Roman"/>
                <a:ea typeface="Times New Roman"/>
                <a:cs typeface="Times New Roman"/>
                <a:sym typeface="Times New Roman"/>
              </a:endParaRPr>
            </a:p>
          </p:txBody>
        </p:sp>
        <p:sp>
          <p:nvSpPr>
            <p:cNvPr id="4397" name="Google Shape;4397;p119"/>
            <p:cNvSpPr/>
            <p:nvPr/>
          </p:nvSpPr>
          <p:spPr>
            <a:xfrm rot="-5400000">
              <a:off x="-207010" y="1121410"/>
              <a:ext cx="9144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88888"/>
                </a:lnSpc>
                <a:spcBef>
                  <a:spcPts val="0"/>
                </a:spcBef>
                <a:spcAft>
                  <a:spcPts val="0"/>
                </a:spcAft>
                <a:buNone/>
              </a:pPr>
              <a:r>
                <a:rPr lang="en-US" sz="1800">
                  <a:solidFill>
                    <a:srgbClr val="333F1A"/>
                  </a:solidFill>
                  <a:latin typeface="Times New Roman"/>
                  <a:ea typeface="Times New Roman"/>
                  <a:cs typeface="Times New Roman"/>
                  <a:sym typeface="Times New Roman"/>
                </a:rPr>
                <a:t>Sub- Lens</a:t>
              </a:r>
              <a:endParaRPr sz="1800">
                <a:solidFill>
                  <a:srgbClr val="333F1A"/>
                </a:solidFill>
                <a:latin typeface="Times New Roman"/>
                <a:ea typeface="Times New Roman"/>
                <a:cs typeface="Times New Roman"/>
                <a:sym typeface="Times New Roman"/>
              </a:endParaRPr>
            </a:p>
          </p:txBody>
        </p:sp>
        <p:sp>
          <p:nvSpPr>
            <p:cNvPr id="4398" name="Google Shape;4398;p119"/>
            <p:cNvSpPr/>
            <p:nvPr/>
          </p:nvSpPr>
          <p:spPr>
            <a:xfrm rot="-5400000">
              <a:off x="-1273810" y="3102610"/>
              <a:ext cx="30480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Themes</a:t>
              </a:r>
              <a:endParaRPr sz="1800">
                <a:solidFill>
                  <a:srgbClr val="333F1A"/>
                </a:solidFill>
                <a:latin typeface="Times New Roman"/>
                <a:ea typeface="Times New Roman"/>
                <a:cs typeface="Times New Roman"/>
                <a:sym typeface="Times New Roman"/>
              </a:endParaRPr>
            </a:p>
          </p:txBody>
        </p:sp>
        <p:sp>
          <p:nvSpPr>
            <p:cNvPr id="4399" name="Google Shape;4399;p119"/>
            <p:cNvSpPr/>
            <p:nvPr/>
          </p:nvSpPr>
          <p:spPr>
            <a:xfrm rot="-5400000">
              <a:off x="-740410" y="5617210"/>
              <a:ext cx="19812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Diagnostics</a:t>
              </a:r>
              <a:endParaRPr sz="1800">
                <a:solidFill>
                  <a:srgbClr val="333F1A"/>
                </a:solidFill>
                <a:latin typeface="Times New Roman"/>
                <a:ea typeface="Times New Roman"/>
                <a:cs typeface="Times New Roman"/>
                <a:sym typeface="Times New Roman"/>
              </a:endParaRPr>
            </a:p>
          </p:txBody>
        </p:sp>
      </p:grpSp>
      <p:grpSp>
        <p:nvGrpSpPr>
          <p:cNvPr id="4400" name="Google Shape;4400;p119"/>
          <p:cNvGrpSpPr/>
          <p:nvPr/>
        </p:nvGrpSpPr>
        <p:grpSpPr>
          <a:xfrm>
            <a:off x="2854960" y="1066800"/>
            <a:ext cx="1645920" cy="5410200"/>
            <a:chOff x="2324100" y="1066800"/>
            <a:chExt cx="1645920" cy="5410200"/>
          </a:xfrm>
        </p:grpSpPr>
        <p:grpSp>
          <p:nvGrpSpPr>
            <p:cNvPr id="4401" name="Google Shape;4401;p119"/>
            <p:cNvGrpSpPr/>
            <p:nvPr/>
          </p:nvGrpSpPr>
          <p:grpSpPr>
            <a:xfrm>
              <a:off x="2383536" y="1752600"/>
              <a:ext cx="1578864" cy="4724400"/>
              <a:chOff x="669036" y="1739900"/>
              <a:chExt cx="1578864" cy="4724400"/>
            </a:xfrm>
          </p:grpSpPr>
          <p:sp>
            <p:nvSpPr>
              <p:cNvPr id="4402" name="Google Shape;4402;p119"/>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Organizational Chart</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Operational Decisions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Organizational Structure</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Documentation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Capacity</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Functions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Staffing</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Facilities</a:t>
                </a:r>
                <a:endParaRPr/>
              </a:p>
              <a:p>
                <a:pPr indent="-48260" lvl="0" marL="137160" marR="0" rtl="0" algn="l">
                  <a:spcBef>
                    <a:spcPts val="0"/>
                  </a:spcBef>
                  <a:spcAft>
                    <a:spcPts val="0"/>
                  </a:spcAft>
                  <a:buClr>
                    <a:schemeClr val="dk1"/>
                  </a:buClr>
                  <a:buSzPts val="1400"/>
                  <a:buFont typeface="Arial"/>
                  <a:buNone/>
                </a:pPr>
                <a:r>
                  <a:t/>
                </a:r>
                <a:endParaRPr sz="1400">
                  <a:solidFill>
                    <a:srgbClr val="333F1A"/>
                  </a:solidFill>
                  <a:latin typeface="Times New Roman"/>
                  <a:ea typeface="Times New Roman"/>
                  <a:cs typeface="Times New Roman"/>
                  <a:sym typeface="Times New Roman"/>
                </a:endParaRPr>
              </a:p>
              <a:p>
                <a:pPr indent="-48260" lvl="0" marL="137160" marR="0" rtl="0" algn="l">
                  <a:spcBef>
                    <a:spcPts val="0"/>
                  </a:spcBef>
                  <a:spcAft>
                    <a:spcPts val="0"/>
                  </a:spcAft>
                  <a:buClr>
                    <a:schemeClr val="dk1"/>
                  </a:buClr>
                  <a:buSzPts val="1400"/>
                  <a:buFont typeface="Arial"/>
                  <a:buNone/>
                </a:pPr>
                <a:r>
                  <a:t/>
                </a:r>
                <a:endParaRPr sz="1400">
                  <a:solidFill>
                    <a:srgbClr val="333F1A"/>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4403" name="Google Shape;4403;p119"/>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4404" name="Google Shape;4404;p119"/>
              <p:cNvSpPr txBox="1"/>
              <p:nvPr/>
            </p:nvSpPr>
            <p:spPr>
              <a:xfrm>
                <a:off x="685800" y="5029200"/>
                <a:ext cx="1562100" cy="954107"/>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What are the key reports used by the business to make decisions?</a:t>
                </a:r>
                <a:endParaRPr/>
              </a:p>
            </p:txBody>
          </p:sp>
        </p:grpSp>
        <p:sp>
          <p:nvSpPr>
            <p:cNvPr id="4405" name="Google Shape;4405;p119"/>
            <p:cNvSpPr/>
            <p:nvPr/>
          </p:nvSpPr>
          <p:spPr>
            <a:xfrm>
              <a:off x="23241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Infrastructure</a:t>
              </a:r>
              <a:endParaRPr b="1" sz="1400">
                <a:solidFill>
                  <a:schemeClr val="lt1"/>
                </a:solidFill>
                <a:latin typeface="Times New Roman"/>
                <a:ea typeface="Times New Roman"/>
                <a:cs typeface="Times New Roman"/>
                <a:sym typeface="Times New Roman"/>
              </a:endParaRPr>
            </a:p>
          </p:txBody>
        </p:sp>
      </p:grpSp>
      <p:grpSp>
        <p:nvGrpSpPr>
          <p:cNvPr id="4406" name="Google Shape;4406;p119"/>
          <p:cNvGrpSpPr/>
          <p:nvPr/>
        </p:nvGrpSpPr>
        <p:grpSpPr>
          <a:xfrm>
            <a:off x="5069840" y="1066800"/>
            <a:ext cx="1676400" cy="5410200"/>
            <a:chOff x="3886200" y="1066800"/>
            <a:chExt cx="1676400" cy="5410200"/>
          </a:xfrm>
        </p:grpSpPr>
        <p:grpSp>
          <p:nvGrpSpPr>
            <p:cNvPr id="4407" name="Google Shape;4407;p119"/>
            <p:cNvGrpSpPr/>
            <p:nvPr/>
          </p:nvGrpSpPr>
          <p:grpSpPr>
            <a:xfrm>
              <a:off x="3945636" y="1752600"/>
              <a:ext cx="1616964" cy="4724400"/>
              <a:chOff x="669036" y="1739900"/>
              <a:chExt cx="1616964" cy="4724400"/>
            </a:xfrm>
          </p:grpSpPr>
          <p:sp>
            <p:nvSpPr>
              <p:cNvPr id="4408" name="Google Shape;4408;p119"/>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SWOT</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Production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Planning</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Clear Objectives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KPIs</a:t>
                </a:r>
                <a:endParaRPr sz="1400">
                  <a:solidFill>
                    <a:srgbClr val="333F1A"/>
                  </a:solidFill>
                  <a:latin typeface="Times New Roman"/>
                  <a:ea typeface="Times New Roman"/>
                  <a:cs typeface="Times New Roman"/>
                  <a:sym typeface="Times New Roman"/>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Controls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Key Processes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Training</a:t>
                </a:r>
                <a:endParaRPr/>
              </a:p>
            </p:txBody>
          </p:sp>
          <p:sp>
            <p:nvSpPr>
              <p:cNvPr id="4409" name="Google Shape;4409;p119"/>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4410" name="Google Shape;4410;p119"/>
              <p:cNvSpPr txBox="1"/>
              <p:nvPr/>
            </p:nvSpPr>
            <p:spPr>
              <a:xfrm>
                <a:off x="685800" y="5029200"/>
                <a:ext cx="1600200" cy="954107"/>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How are the functions integrated?</a:t>
                </a:r>
                <a:endParaRPr/>
              </a:p>
              <a:p>
                <a:pPr indent="0" lvl="0" marL="0" marR="0" rtl="0" algn="l">
                  <a:spcBef>
                    <a:spcPts val="0"/>
                  </a:spcBef>
                  <a:spcAft>
                    <a:spcPts val="0"/>
                  </a:spcAft>
                  <a:buNone/>
                </a:pPr>
                <a:r>
                  <a:t/>
                </a:r>
                <a:endParaRPr sz="1400">
                  <a:solidFill>
                    <a:srgbClr val="333F1A"/>
                  </a:solidFill>
                  <a:latin typeface="Calibri"/>
                  <a:ea typeface="Calibri"/>
                  <a:cs typeface="Calibri"/>
                  <a:sym typeface="Calibri"/>
                </a:endParaRPr>
              </a:p>
            </p:txBody>
          </p:sp>
        </p:grpSp>
        <p:sp>
          <p:nvSpPr>
            <p:cNvPr id="4411" name="Google Shape;4411;p119"/>
            <p:cNvSpPr/>
            <p:nvPr/>
          </p:nvSpPr>
          <p:spPr>
            <a:xfrm>
              <a:off x="38862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Processes</a:t>
              </a:r>
              <a:endParaRPr b="1" sz="1400">
                <a:solidFill>
                  <a:schemeClr val="lt1"/>
                </a:solidFill>
                <a:latin typeface="Times New Roman"/>
                <a:ea typeface="Times New Roman"/>
                <a:cs typeface="Times New Roman"/>
                <a:sym typeface="Times New Roman"/>
              </a:endParaRPr>
            </a:p>
          </p:txBody>
        </p:sp>
      </p:grpSp>
      <p:grpSp>
        <p:nvGrpSpPr>
          <p:cNvPr id="4412" name="Google Shape;4412;p119"/>
          <p:cNvGrpSpPr/>
          <p:nvPr/>
        </p:nvGrpSpPr>
        <p:grpSpPr>
          <a:xfrm>
            <a:off x="7315200" y="1066800"/>
            <a:ext cx="1714500" cy="5410200"/>
            <a:chOff x="5276850" y="1066800"/>
            <a:chExt cx="1714500" cy="5410200"/>
          </a:xfrm>
        </p:grpSpPr>
        <p:grpSp>
          <p:nvGrpSpPr>
            <p:cNvPr id="4413" name="Google Shape;4413;p119"/>
            <p:cNvGrpSpPr/>
            <p:nvPr/>
          </p:nvGrpSpPr>
          <p:grpSpPr>
            <a:xfrm>
              <a:off x="5336286" y="1752600"/>
              <a:ext cx="1655064" cy="4724400"/>
              <a:chOff x="669036" y="1739900"/>
              <a:chExt cx="1655064" cy="4724400"/>
            </a:xfrm>
          </p:grpSpPr>
          <p:sp>
            <p:nvSpPr>
              <p:cNvPr id="4414" name="Google Shape;4414;p119"/>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Data Collection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Customer Systems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Financial Systems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Employee Systems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Other Systems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Reporting</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Linkages</a:t>
                </a:r>
                <a:endParaRPr/>
              </a:p>
            </p:txBody>
          </p:sp>
          <p:sp>
            <p:nvSpPr>
              <p:cNvPr id="4415" name="Google Shape;4415;p119"/>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4416" name="Google Shape;4416;p119"/>
              <p:cNvSpPr txBox="1"/>
              <p:nvPr/>
            </p:nvSpPr>
            <p:spPr>
              <a:xfrm>
                <a:off x="685800" y="5029200"/>
                <a:ext cx="1638300" cy="738664"/>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What are the systems the company uses?</a:t>
                </a:r>
                <a:endParaRPr/>
              </a:p>
            </p:txBody>
          </p:sp>
        </p:grpSp>
        <p:sp>
          <p:nvSpPr>
            <p:cNvPr id="4417" name="Google Shape;4417;p119"/>
            <p:cNvSpPr/>
            <p:nvPr/>
          </p:nvSpPr>
          <p:spPr>
            <a:xfrm>
              <a:off x="527685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Systems</a:t>
              </a:r>
              <a:endParaRPr b="1" sz="1400">
                <a:solidFill>
                  <a:schemeClr val="lt1"/>
                </a:solidFill>
                <a:latin typeface="Times New Roman"/>
                <a:ea typeface="Times New Roman"/>
                <a:cs typeface="Times New Roman"/>
                <a:sym typeface="Times New Roman"/>
              </a:endParaRPr>
            </a:p>
          </p:txBody>
        </p:sp>
      </p:grpSp>
      <p:grpSp>
        <p:nvGrpSpPr>
          <p:cNvPr id="4418" name="Google Shape;4418;p119"/>
          <p:cNvGrpSpPr/>
          <p:nvPr/>
        </p:nvGrpSpPr>
        <p:grpSpPr>
          <a:xfrm>
            <a:off x="609600" y="1066800"/>
            <a:ext cx="1676400" cy="5410200"/>
            <a:chOff x="609600" y="1066800"/>
            <a:chExt cx="1676400" cy="5410200"/>
          </a:xfrm>
        </p:grpSpPr>
        <p:grpSp>
          <p:nvGrpSpPr>
            <p:cNvPr id="4419" name="Google Shape;4419;p119"/>
            <p:cNvGrpSpPr/>
            <p:nvPr/>
          </p:nvGrpSpPr>
          <p:grpSpPr>
            <a:xfrm>
              <a:off x="669036" y="1752600"/>
              <a:ext cx="1616964" cy="4724400"/>
              <a:chOff x="669036" y="1739900"/>
              <a:chExt cx="1616964" cy="4724400"/>
            </a:xfrm>
          </p:grpSpPr>
          <p:sp>
            <p:nvSpPr>
              <p:cNvPr id="4420" name="Google Shape;4420;p119"/>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Operational Challenges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Scalability</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Operational Efficiency</a:t>
                </a:r>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4421" name="Google Shape;4421;p119"/>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4422" name="Google Shape;4422;p119"/>
              <p:cNvSpPr txBox="1"/>
              <p:nvPr/>
            </p:nvSpPr>
            <p:spPr>
              <a:xfrm>
                <a:off x="685800" y="5029200"/>
                <a:ext cx="1600200" cy="954107"/>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Where are the bottlenecks or chokepoints in the operation?</a:t>
                </a:r>
                <a:endParaRPr/>
              </a:p>
            </p:txBody>
          </p:sp>
        </p:grpSp>
        <p:sp>
          <p:nvSpPr>
            <p:cNvPr id="4423" name="Google Shape;4423;p119"/>
            <p:cNvSpPr/>
            <p:nvPr/>
          </p:nvSpPr>
          <p:spPr>
            <a:xfrm>
              <a:off x="6096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General Operations</a:t>
              </a:r>
              <a:endParaRPr b="1" sz="1400">
                <a:solidFill>
                  <a:schemeClr val="lt1"/>
                </a:solidFill>
                <a:latin typeface="Times New Roman"/>
                <a:ea typeface="Times New Roman"/>
                <a:cs typeface="Times New Roman"/>
                <a:sym typeface="Times New Roman"/>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7" name="Shape 4427"/>
        <p:cNvGrpSpPr/>
        <p:nvPr/>
      </p:nvGrpSpPr>
      <p:grpSpPr>
        <a:xfrm>
          <a:off x="0" y="0"/>
          <a:ext cx="0" cy="0"/>
          <a:chOff x="0" y="0"/>
          <a:chExt cx="0" cy="0"/>
        </a:xfrm>
      </p:grpSpPr>
      <p:sp>
        <p:nvSpPr>
          <p:cNvPr id="4428" name="Google Shape;4428;p120"/>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Operations Lens ≈ Systems ≈ Data Collection</a:t>
            </a:r>
            <a:endParaRPr/>
          </a:p>
        </p:txBody>
      </p:sp>
      <p:sp>
        <p:nvSpPr>
          <p:cNvPr id="4429" name="Google Shape;4429;p120"/>
          <p:cNvSpPr txBox="1"/>
          <p:nvPr>
            <p:ph idx="1" type="body"/>
          </p:nvPr>
        </p:nvSpPr>
        <p:spPr>
          <a:xfrm>
            <a:off x="5486400" y="1600200"/>
            <a:ext cx="35052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2400"/>
              <a:buChar char="•"/>
            </a:pPr>
            <a:r>
              <a:rPr lang="en-US" sz="2400"/>
              <a:t>?</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sz="3959"/>
              <a:t>Creating ACCOUNTABILITY, OWNERSHIP, &amp; EMPOWERMENT is Job FIVE!</a:t>
            </a:r>
            <a:endParaRPr sz="3959"/>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4" name="Shape 4434"/>
        <p:cNvGrpSpPr/>
        <p:nvPr/>
      </p:nvGrpSpPr>
      <p:grpSpPr>
        <a:xfrm>
          <a:off x="0" y="0"/>
          <a:ext cx="0" cy="0"/>
          <a:chOff x="0" y="0"/>
          <a:chExt cx="0" cy="0"/>
        </a:xfrm>
      </p:grpSpPr>
      <p:grpSp>
        <p:nvGrpSpPr>
          <p:cNvPr id="4435" name="Google Shape;4435;p121"/>
          <p:cNvGrpSpPr/>
          <p:nvPr/>
        </p:nvGrpSpPr>
        <p:grpSpPr>
          <a:xfrm>
            <a:off x="838200" y="1012825"/>
            <a:ext cx="4341813" cy="4995863"/>
            <a:chOff x="236989" y="1017768"/>
            <a:chExt cx="4342267" cy="4995685"/>
          </a:xfrm>
        </p:grpSpPr>
        <p:sp>
          <p:nvSpPr>
            <p:cNvPr id="4436" name="Google Shape;4436;p121"/>
            <p:cNvSpPr/>
            <p:nvPr/>
          </p:nvSpPr>
          <p:spPr>
            <a:xfrm>
              <a:off x="236989" y="1017768"/>
              <a:ext cx="4342267" cy="499568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7" name="Google Shape;4437;p121"/>
            <p:cNvGrpSpPr/>
            <p:nvPr/>
          </p:nvGrpSpPr>
          <p:grpSpPr>
            <a:xfrm>
              <a:off x="481490" y="1147938"/>
              <a:ext cx="2394201" cy="647677"/>
              <a:chOff x="1717480" y="2374418"/>
              <a:chExt cx="3040673" cy="822562"/>
            </a:xfrm>
          </p:grpSpPr>
          <p:grpSp>
            <p:nvGrpSpPr>
              <p:cNvPr id="4438" name="Google Shape;4438;p121"/>
              <p:cNvGrpSpPr/>
              <p:nvPr/>
            </p:nvGrpSpPr>
            <p:grpSpPr>
              <a:xfrm>
                <a:off x="1717480" y="2374418"/>
                <a:ext cx="3040673" cy="822562"/>
                <a:chOff x="1717480" y="2374418"/>
                <a:chExt cx="3040673" cy="822562"/>
              </a:xfrm>
            </p:grpSpPr>
            <p:sp>
              <p:nvSpPr>
                <p:cNvPr id="4439" name="Google Shape;4439;p121"/>
                <p:cNvSpPr/>
                <p:nvPr/>
              </p:nvSpPr>
              <p:spPr>
                <a:xfrm>
                  <a:off x="1723530" y="2374418"/>
                  <a:ext cx="3034623" cy="8225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Execution</a:t>
                  </a:r>
                  <a:endParaRPr/>
                </a:p>
              </p:txBody>
            </p:sp>
            <p:sp>
              <p:nvSpPr>
                <p:cNvPr id="4440" name="Google Shape;4440;p121"/>
                <p:cNvSpPr/>
                <p:nvPr/>
              </p:nvSpPr>
              <p:spPr>
                <a:xfrm>
                  <a:off x="1717480" y="2374418"/>
                  <a:ext cx="822675" cy="8225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121"/>
              <p:cNvGrpSpPr/>
              <p:nvPr/>
            </p:nvGrpSpPr>
            <p:grpSpPr>
              <a:xfrm>
                <a:off x="1835838" y="2530721"/>
                <a:ext cx="598064" cy="532324"/>
                <a:chOff x="1806206" y="2502148"/>
                <a:chExt cx="598064" cy="532324"/>
              </a:xfrm>
            </p:grpSpPr>
            <p:sp>
              <p:nvSpPr>
                <p:cNvPr id="4442" name="Google Shape;4442;p12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12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444" name="Google Shape;4444;p121"/>
          <p:cNvSpPr txBox="1"/>
          <p:nvPr>
            <p:ph idx="2" type="body"/>
          </p:nvPr>
        </p:nvSpPr>
        <p:spPr>
          <a:xfrm>
            <a:off x="855663" y="1989138"/>
            <a:ext cx="4244975" cy="3954462"/>
          </a:xfrm>
          <a:prstGeom prst="rect">
            <a:avLst/>
          </a:prstGeom>
          <a:noFill/>
          <a:ln>
            <a:noFill/>
          </a:ln>
        </p:spPr>
        <p:txBody>
          <a:bodyPr anchorCtr="0" anchor="t" bIns="45700" lIns="91425" spcFirstLastPara="1" rIns="91425" wrap="square" tIns="45700">
            <a:noAutofit/>
          </a:bodyPr>
          <a:lstStyle/>
          <a:p>
            <a:pPr indent="-182563" lvl="0" marL="182563" rtl="0" algn="l">
              <a:spcBef>
                <a:spcPts val="0"/>
              </a:spcBef>
              <a:spcAft>
                <a:spcPts val="0"/>
              </a:spcAft>
              <a:buClr>
                <a:srgbClr val="333F1A"/>
              </a:buClr>
              <a:buSzPts val="1100"/>
              <a:buChar char="•"/>
            </a:pPr>
            <a:r>
              <a:rPr lang="en-US" sz="1100">
                <a:latin typeface="Calibri"/>
                <a:ea typeface="Calibri"/>
                <a:cs typeface="Calibri"/>
                <a:sym typeface="Calibri"/>
              </a:rPr>
              <a:t>Execution is the </a:t>
            </a:r>
            <a:r>
              <a:rPr lang="en-US" sz="1100">
                <a:solidFill>
                  <a:srgbClr val="77933C"/>
                </a:solidFill>
                <a:latin typeface="Calibri"/>
                <a:ea typeface="Calibri"/>
                <a:cs typeface="Calibri"/>
                <a:sym typeface="Calibri"/>
              </a:rPr>
              <a:t>ACTION &amp; MEASURMENT </a:t>
            </a:r>
            <a:r>
              <a:rPr lang="en-US" sz="1100">
                <a:latin typeface="Calibri"/>
                <a:ea typeface="Calibri"/>
                <a:cs typeface="Calibri"/>
                <a:sym typeface="Calibri"/>
              </a:rPr>
              <a:t>of the Strategy and Operations Lenses.  </a:t>
            </a:r>
            <a:endParaRPr/>
          </a:p>
          <a:p>
            <a:pPr indent="-182563" lvl="0" marL="182563" rtl="0" algn="l">
              <a:spcBef>
                <a:spcPts val="400"/>
              </a:spcBef>
              <a:spcAft>
                <a:spcPts val="0"/>
              </a:spcAft>
              <a:buClr>
                <a:srgbClr val="333F1A"/>
              </a:buClr>
              <a:buSzPts val="1100"/>
              <a:buChar char="•"/>
            </a:pPr>
            <a:r>
              <a:rPr lang="en-US" sz="1100">
                <a:latin typeface="Calibri"/>
                <a:ea typeface="Calibri"/>
                <a:cs typeface="Calibri"/>
                <a:sym typeface="Calibri"/>
              </a:rPr>
              <a:t>Execution is the doing of the plan and the measurement of is it working or not.</a:t>
            </a:r>
            <a:endParaRPr/>
          </a:p>
          <a:p>
            <a:pPr indent="-115887" lvl="1" marL="515938" rtl="0" algn="l">
              <a:spcBef>
                <a:spcPts val="400"/>
              </a:spcBef>
              <a:spcAft>
                <a:spcPts val="0"/>
              </a:spcAft>
              <a:buClr>
                <a:srgbClr val="333F1A"/>
              </a:buClr>
              <a:buSzPts val="900"/>
              <a:buFont typeface="Noto Sans Symbols"/>
              <a:buChar char="✔"/>
            </a:pPr>
            <a:r>
              <a:rPr lang="en-US" sz="900">
                <a:latin typeface="Calibri"/>
                <a:ea typeface="Calibri"/>
                <a:cs typeface="Calibri"/>
                <a:sym typeface="Calibri"/>
              </a:rPr>
              <a:t>Is the company getting things done?  What works and what does not?  What needs to change?</a:t>
            </a:r>
            <a:endParaRPr/>
          </a:p>
          <a:p>
            <a:pPr indent="-115887" lvl="1" marL="515938" rtl="0" algn="l">
              <a:spcBef>
                <a:spcPts val="400"/>
              </a:spcBef>
              <a:spcAft>
                <a:spcPts val="0"/>
              </a:spcAft>
              <a:buClr>
                <a:srgbClr val="333F1A"/>
              </a:buClr>
              <a:buSzPts val="900"/>
              <a:buFont typeface="Noto Sans Symbols"/>
              <a:buChar char="✔"/>
            </a:pPr>
            <a:r>
              <a:rPr lang="en-US" sz="900">
                <a:latin typeface="Calibri"/>
                <a:ea typeface="Calibri"/>
                <a:cs typeface="Calibri"/>
                <a:sym typeface="Calibri"/>
              </a:rPr>
              <a:t>Are the sales people selling the product in a consistent manner? </a:t>
            </a:r>
            <a:endParaRPr/>
          </a:p>
          <a:p>
            <a:pPr indent="-115887" lvl="1" marL="515938" rtl="0" algn="l">
              <a:spcBef>
                <a:spcPts val="400"/>
              </a:spcBef>
              <a:spcAft>
                <a:spcPts val="0"/>
              </a:spcAft>
              <a:buClr>
                <a:srgbClr val="333F1A"/>
              </a:buClr>
              <a:buSzPts val="900"/>
              <a:buFont typeface="Noto Sans Symbols"/>
              <a:buChar char="✔"/>
            </a:pPr>
            <a:r>
              <a:rPr lang="en-US" sz="900">
                <a:latin typeface="Calibri"/>
                <a:ea typeface="Calibri"/>
                <a:cs typeface="Calibri"/>
                <a:sym typeface="Calibri"/>
              </a:rPr>
              <a:t>What are the KPI’s and what is the outcome?</a:t>
            </a:r>
            <a:endParaRPr/>
          </a:p>
          <a:p>
            <a:pPr indent="-115887" lvl="1" marL="515938" rtl="0" algn="l">
              <a:spcBef>
                <a:spcPts val="400"/>
              </a:spcBef>
              <a:spcAft>
                <a:spcPts val="0"/>
              </a:spcAft>
              <a:buClr>
                <a:srgbClr val="333F1A"/>
              </a:buClr>
              <a:buSzPts val="900"/>
              <a:buFont typeface="Noto Sans Symbols"/>
              <a:buChar char="✔"/>
            </a:pPr>
            <a:r>
              <a:rPr lang="en-US" sz="900">
                <a:latin typeface="Calibri"/>
                <a:ea typeface="Calibri"/>
                <a:cs typeface="Calibri"/>
                <a:sym typeface="Calibri"/>
              </a:rPr>
              <a:t>How is the company doing at executing the desired strategy, and operating plans? </a:t>
            </a:r>
            <a:endParaRPr/>
          </a:p>
          <a:p>
            <a:pPr indent="-182563" lvl="0" marL="182563" rtl="0" algn="l">
              <a:spcBef>
                <a:spcPts val="400"/>
              </a:spcBef>
              <a:spcAft>
                <a:spcPts val="0"/>
              </a:spcAft>
              <a:buClr>
                <a:srgbClr val="333F1A"/>
              </a:buClr>
              <a:buSzPts val="1100"/>
              <a:buChar char="•"/>
            </a:pPr>
            <a:r>
              <a:rPr lang="en-US" sz="1100">
                <a:latin typeface="Calibri"/>
                <a:ea typeface="Calibri"/>
                <a:cs typeface="Calibri"/>
                <a:sym typeface="Calibri"/>
              </a:rPr>
              <a:t>The Execution Lens reveals how the Strategy and Operations are performing.</a:t>
            </a:r>
            <a:endParaRPr/>
          </a:p>
          <a:p>
            <a:pPr indent="-182563" lvl="0" marL="182563" rtl="0" algn="l">
              <a:spcBef>
                <a:spcPts val="400"/>
              </a:spcBef>
              <a:spcAft>
                <a:spcPts val="0"/>
              </a:spcAft>
              <a:buClr>
                <a:srgbClr val="333F1A"/>
              </a:buClr>
              <a:buSzPts val="1100"/>
              <a:buChar char="•"/>
            </a:pPr>
            <a:r>
              <a:rPr lang="en-US" sz="1100">
                <a:latin typeface="Calibri"/>
                <a:ea typeface="Calibri"/>
                <a:cs typeface="Calibri"/>
                <a:sym typeface="Calibri"/>
              </a:rPr>
              <a:t>You may </a:t>
            </a:r>
            <a:r>
              <a:rPr lang="en-US" sz="1100">
                <a:solidFill>
                  <a:srgbClr val="77933C"/>
                </a:solidFill>
                <a:latin typeface="Calibri"/>
                <a:ea typeface="Calibri"/>
                <a:cs typeface="Calibri"/>
                <a:sym typeface="Calibri"/>
              </a:rPr>
              <a:t>tweak your strategy </a:t>
            </a:r>
            <a:r>
              <a:rPr lang="en-US" sz="1100">
                <a:latin typeface="Calibri"/>
                <a:ea typeface="Calibri"/>
                <a:cs typeface="Calibri"/>
                <a:sym typeface="Calibri"/>
              </a:rPr>
              <a:t>and operations, but only based on the </a:t>
            </a:r>
            <a:r>
              <a:rPr lang="en-US" sz="1100">
                <a:solidFill>
                  <a:srgbClr val="77933C"/>
                </a:solidFill>
                <a:latin typeface="Calibri"/>
                <a:ea typeface="Calibri"/>
                <a:cs typeface="Calibri"/>
                <a:sym typeface="Calibri"/>
              </a:rPr>
              <a:t>measurement of your execution</a:t>
            </a:r>
            <a:r>
              <a:rPr lang="en-US" sz="1100">
                <a:latin typeface="Calibri"/>
                <a:ea typeface="Calibri"/>
                <a:cs typeface="Calibri"/>
                <a:sym typeface="Calibri"/>
              </a:rPr>
              <a:t>.</a:t>
            </a:r>
            <a:endParaRPr/>
          </a:p>
          <a:p>
            <a:pPr indent="-182563" lvl="0" marL="182563" rtl="0" algn="l">
              <a:spcBef>
                <a:spcPts val="400"/>
              </a:spcBef>
              <a:spcAft>
                <a:spcPts val="0"/>
              </a:spcAft>
              <a:buClr>
                <a:srgbClr val="333F1A"/>
              </a:buClr>
              <a:buSzPts val="1100"/>
              <a:buChar char="•"/>
            </a:pPr>
            <a:r>
              <a:rPr lang="en-US" sz="1100">
                <a:latin typeface="Calibri"/>
                <a:ea typeface="Calibri"/>
                <a:cs typeface="Calibri"/>
                <a:sym typeface="Calibri"/>
              </a:rPr>
              <a:t>Successful </a:t>
            </a:r>
            <a:r>
              <a:rPr lang="en-US" sz="1100">
                <a:solidFill>
                  <a:srgbClr val="77933C"/>
                </a:solidFill>
                <a:latin typeface="Calibri"/>
                <a:ea typeface="Calibri"/>
                <a:cs typeface="Calibri"/>
                <a:sym typeface="Calibri"/>
              </a:rPr>
              <a:t>Action &amp; Measurement </a:t>
            </a:r>
            <a:r>
              <a:rPr lang="en-US" sz="1100">
                <a:latin typeface="Calibri"/>
                <a:ea typeface="Calibri"/>
                <a:cs typeface="Calibri"/>
                <a:sym typeface="Calibri"/>
              </a:rPr>
              <a:t>in this lens will lead to a </a:t>
            </a:r>
            <a:r>
              <a:rPr lang="en-US" sz="1100">
                <a:solidFill>
                  <a:srgbClr val="77933C"/>
                </a:solidFill>
                <a:latin typeface="Calibri"/>
                <a:ea typeface="Calibri"/>
                <a:cs typeface="Calibri"/>
                <a:sym typeface="Calibri"/>
              </a:rPr>
              <a:t>continual assessment </a:t>
            </a:r>
            <a:r>
              <a:rPr lang="en-US" sz="1100">
                <a:latin typeface="Calibri"/>
                <a:ea typeface="Calibri"/>
                <a:cs typeface="Calibri"/>
                <a:sym typeface="Calibri"/>
              </a:rPr>
              <a:t>of the Market, People, and Financial lenses, which will then </a:t>
            </a:r>
            <a:r>
              <a:rPr lang="en-US" sz="1100">
                <a:solidFill>
                  <a:srgbClr val="77933C"/>
                </a:solidFill>
                <a:latin typeface="Calibri"/>
                <a:ea typeface="Calibri"/>
                <a:cs typeface="Calibri"/>
                <a:sym typeface="Calibri"/>
              </a:rPr>
              <a:t>foster improvements </a:t>
            </a:r>
            <a:r>
              <a:rPr lang="en-US" sz="1100">
                <a:latin typeface="Calibri"/>
                <a:ea typeface="Calibri"/>
                <a:cs typeface="Calibri"/>
                <a:sym typeface="Calibri"/>
              </a:rPr>
              <a:t>in the Strategy and Operations lenses.</a:t>
            </a:r>
            <a:endParaRPr/>
          </a:p>
          <a:p>
            <a:pPr indent="-182563" lvl="0" marL="182563" rtl="0" algn="l">
              <a:spcBef>
                <a:spcPts val="400"/>
              </a:spcBef>
              <a:spcAft>
                <a:spcPts val="0"/>
              </a:spcAft>
              <a:buClr>
                <a:srgbClr val="333F1A"/>
              </a:buClr>
              <a:buSzPts val="1100"/>
              <a:buChar char="•"/>
            </a:pPr>
            <a:r>
              <a:rPr lang="en-US" sz="1100">
                <a:latin typeface="Calibri"/>
                <a:ea typeface="Calibri"/>
                <a:cs typeface="Calibri"/>
                <a:sym typeface="Calibri"/>
              </a:rPr>
              <a:t>Ideas are everywhere, execution is where the </a:t>
            </a:r>
            <a:r>
              <a:rPr lang="en-US" sz="1100">
                <a:solidFill>
                  <a:srgbClr val="77933C"/>
                </a:solidFill>
                <a:latin typeface="Calibri"/>
                <a:ea typeface="Calibri"/>
                <a:cs typeface="Calibri"/>
                <a:sym typeface="Calibri"/>
              </a:rPr>
              <a:t>rubber meets the road</a:t>
            </a:r>
            <a:r>
              <a:rPr lang="en-US" sz="1100">
                <a:latin typeface="Calibri"/>
                <a:ea typeface="Calibri"/>
                <a:cs typeface="Calibri"/>
                <a:sym typeface="Calibri"/>
              </a:rPr>
              <a:t>!</a:t>
            </a:r>
            <a:endParaRPr/>
          </a:p>
          <a:p>
            <a:pPr indent="-112713" lvl="0" marL="182563" rtl="0" algn="l">
              <a:spcBef>
                <a:spcPts val="400"/>
              </a:spcBef>
              <a:spcAft>
                <a:spcPts val="0"/>
              </a:spcAft>
              <a:buClr>
                <a:srgbClr val="333F1A"/>
              </a:buClr>
              <a:buSzPts val="1100"/>
              <a:buNone/>
            </a:pPr>
            <a:r>
              <a:t/>
            </a:r>
            <a:endParaRPr sz="1100">
              <a:latin typeface="Calibri"/>
              <a:ea typeface="Calibri"/>
              <a:cs typeface="Calibri"/>
              <a:sym typeface="Calibri"/>
            </a:endParaRPr>
          </a:p>
        </p:txBody>
      </p:sp>
      <p:sp>
        <p:nvSpPr>
          <p:cNvPr id="4445" name="Google Shape;4445;p121"/>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Execution Lens</a:t>
            </a:r>
            <a:endParaRPr i="1"/>
          </a:p>
        </p:txBody>
      </p:sp>
      <p:grpSp>
        <p:nvGrpSpPr>
          <p:cNvPr id="4446" name="Google Shape;4446;p121"/>
          <p:cNvGrpSpPr/>
          <p:nvPr/>
        </p:nvGrpSpPr>
        <p:grpSpPr>
          <a:xfrm>
            <a:off x="5455702" y="783725"/>
            <a:ext cx="2669660" cy="2739438"/>
            <a:chOff x="287469" y="1128858"/>
            <a:chExt cx="3328976" cy="3415407"/>
          </a:xfrm>
        </p:grpSpPr>
        <p:grpSp>
          <p:nvGrpSpPr>
            <p:cNvPr id="4447" name="Google Shape;4447;p121"/>
            <p:cNvGrpSpPr/>
            <p:nvPr/>
          </p:nvGrpSpPr>
          <p:grpSpPr>
            <a:xfrm>
              <a:off x="721813" y="2103576"/>
              <a:ext cx="2513887" cy="1457324"/>
              <a:chOff x="2593869" y="4166761"/>
              <a:chExt cx="1245059" cy="721772"/>
            </a:xfrm>
          </p:grpSpPr>
          <p:grpSp>
            <p:nvGrpSpPr>
              <p:cNvPr id="4448" name="Google Shape;4448;p121"/>
              <p:cNvGrpSpPr/>
              <p:nvPr/>
            </p:nvGrpSpPr>
            <p:grpSpPr>
              <a:xfrm>
                <a:off x="3049822" y="4261159"/>
                <a:ext cx="732066" cy="198174"/>
                <a:chOff x="1717748" y="2375002"/>
                <a:chExt cx="3040063" cy="822960"/>
              </a:xfrm>
            </p:grpSpPr>
            <p:grpSp>
              <p:nvGrpSpPr>
                <p:cNvPr id="4449" name="Google Shape;4449;p121"/>
                <p:cNvGrpSpPr/>
                <p:nvPr/>
              </p:nvGrpSpPr>
              <p:grpSpPr>
                <a:xfrm>
                  <a:off x="1717748" y="2375002"/>
                  <a:ext cx="3040063" cy="822960"/>
                  <a:chOff x="1717748" y="2375002"/>
                  <a:chExt cx="3040063" cy="822960"/>
                </a:xfrm>
              </p:grpSpPr>
              <p:sp>
                <p:nvSpPr>
                  <p:cNvPr id="4450" name="Google Shape;4450;p12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Times New Roman"/>
                        <a:ea typeface="Times New Roman"/>
                        <a:cs typeface="Times New Roman"/>
                        <a:sym typeface="Times New Roman"/>
                      </a:rPr>
                      <a:t>Operations</a:t>
                    </a:r>
                    <a:endParaRPr b="1" sz="1200">
                      <a:solidFill>
                        <a:schemeClr val="lt1"/>
                      </a:solidFill>
                      <a:latin typeface="Calibri"/>
                      <a:ea typeface="Calibri"/>
                      <a:cs typeface="Calibri"/>
                      <a:sym typeface="Calibri"/>
                    </a:endParaRPr>
                  </a:p>
                </p:txBody>
              </p:sp>
              <p:sp>
                <p:nvSpPr>
                  <p:cNvPr id="4451" name="Google Shape;4451;p12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121"/>
                <p:cNvGrpSpPr/>
                <p:nvPr/>
              </p:nvGrpSpPr>
              <p:grpSpPr>
                <a:xfrm>
                  <a:off x="1835838" y="2530721"/>
                  <a:ext cx="598064" cy="532324"/>
                  <a:chOff x="1806206" y="2502148"/>
                  <a:chExt cx="598064" cy="532324"/>
                </a:xfrm>
              </p:grpSpPr>
              <p:sp>
                <p:nvSpPr>
                  <p:cNvPr id="4453" name="Google Shape;4453;p12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2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5" name="Google Shape;4455;p121"/>
              <p:cNvGrpSpPr/>
              <p:nvPr/>
            </p:nvGrpSpPr>
            <p:grpSpPr>
              <a:xfrm>
                <a:off x="2895037" y="4166761"/>
                <a:ext cx="732066" cy="198174"/>
                <a:chOff x="1717748" y="2375002"/>
                <a:chExt cx="3040063" cy="822960"/>
              </a:xfrm>
            </p:grpSpPr>
            <p:grpSp>
              <p:nvGrpSpPr>
                <p:cNvPr id="4456" name="Google Shape;4456;p121"/>
                <p:cNvGrpSpPr/>
                <p:nvPr/>
              </p:nvGrpSpPr>
              <p:grpSpPr>
                <a:xfrm>
                  <a:off x="1717748" y="2375002"/>
                  <a:ext cx="3040063" cy="822960"/>
                  <a:chOff x="1717748" y="2375002"/>
                  <a:chExt cx="3040063" cy="822960"/>
                </a:xfrm>
              </p:grpSpPr>
              <p:sp>
                <p:nvSpPr>
                  <p:cNvPr id="4457" name="Google Shape;4457;p12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Times New Roman"/>
                        <a:ea typeface="Times New Roman"/>
                        <a:cs typeface="Times New Roman"/>
                        <a:sym typeface="Times New Roman"/>
                      </a:rPr>
                      <a:t>Strategy</a:t>
                    </a:r>
                    <a:endParaRPr b="1" sz="1200">
                      <a:solidFill>
                        <a:schemeClr val="lt1"/>
                      </a:solidFill>
                      <a:latin typeface="Calibri"/>
                      <a:ea typeface="Calibri"/>
                      <a:cs typeface="Calibri"/>
                      <a:sym typeface="Calibri"/>
                    </a:endParaRPr>
                  </a:p>
                </p:txBody>
              </p:sp>
              <p:sp>
                <p:nvSpPr>
                  <p:cNvPr id="4458" name="Google Shape;4458;p12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9" name="Google Shape;4459;p121"/>
                <p:cNvGrpSpPr/>
                <p:nvPr/>
              </p:nvGrpSpPr>
              <p:grpSpPr>
                <a:xfrm>
                  <a:off x="1835838" y="2530721"/>
                  <a:ext cx="598064" cy="532324"/>
                  <a:chOff x="1806206" y="2502148"/>
                  <a:chExt cx="598064" cy="532324"/>
                </a:xfrm>
              </p:grpSpPr>
              <p:sp>
                <p:nvSpPr>
                  <p:cNvPr id="4460" name="Google Shape;4460;p12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2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2" name="Google Shape;4462;p121"/>
              <p:cNvGrpSpPr/>
              <p:nvPr/>
            </p:nvGrpSpPr>
            <p:grpSpPr>
              <a:xfrm>
                <a:off x="2711061" y="4193202"/>
                <a:ext cx="734524" cy="198174"/>
                <a:chOff x="1717748" y="2375002"/>
                <a:chExt cx="3135731" cy="822960"/>
              </a:xfrm>
            </p:grpSpPr>
            <p:grpSp>
              <p:nvGrpSpPr>
                <p:cNvPr id="4463" name="Google Shape;4463;p121"/>
                <p:cNvGrpSpPr/>
                <p:nvPr/>
              </p:nvGrpSpPr>
              <p:grpSpPr>
                <a:xfrm>
                  <a:off x="1717748" y="2375002"/>
                  <a:ext cx="3135731" cy="822960"/>
                  <a:chOff x="1717748" y="2375002"/>
                  <a:chExt cx="3135731" cy="822960"/>
                </a:xfrm>
              </p:grpSpPr>
              <p:sp>
                <p:nvSpPr>
                  <p:cNvPr id="4464" name="Google Shape;4464;p121"/>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Times New Roman"/>
                        <a:ea typeface="Times New Roman"/>
                        <a:cs typeface="Times New Roman"/>
                        <a:sym typeface="Times New Roman"/>
                      </a:rPr>
                      <a:t>Financial</a:t>
                    </a:r>
                    <a:endParaRPr b="1" sz="1200">
                      <a:solidFill>
                        <a:schemeClr val="lt1"/>
                      </a:solidFill>
                      <a:latin typeface="Calibri"/>
                      <a:ea typeface="Calibri"/>
                      <a:cs typeface="Calibri"/>
                      <a:sym typeface="Calibri"/>
                    </a:endParaRPr>
                  </a:p>
                </p:txBody>
              </p:sp>
              <p:sp>
                <p:nvSpPr>
                  <p:cNvPr id="4465" name="Google Shape;4465;p12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121"/>
                <p:cNvGrpSpPr/>
                <p:nvPr/>
              </p:nvGrpSpPr>
              <p:grpSpPr>
                <a:xfrm>
                  <a:off x="1835838" y="2530721"/>
                  <a:ext cx="598064" cy="532324"/>
                  <a:chOff x="1806206" y="2502148"/>
                  <a:chExt cx="598064" cy="532324"/>
                </a:xfrm>
              </p:grpSpPr>
              <p:sp>
                <p:nvSpPr>
                  <p:cNvPr id="4467" name="Google Shape;4467;p12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12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9" name="Google Shape;4469;p121"/>
              <p:cNvGrpSpPr/>
              <p:nvPr/>
            </p:nvGrpSpPr>
            <p:grpSpPr>
              <a:xfrm>
                <a:off x="2595021" y="4333340"/>
                <a:ext cx="735109" cy="198174"/>
                <a:chOff x="1717748" y="2375002"/>
                <a:chExt cx="3052699" cy="822960"/>
              </a:xfrm>
            </p:grpSpPr>
            <p:grpSp>
              <p:nvGrpSpPr>
                <p:cNvPr id="4470" name="Google Shape;4470;p121"/>
                <p:cNvGrpSpPr/>
                <p:nvPr/>
              </p:nvGrpSpPr>
              <p:grpSpPr>
                <a:xfrm>
                  <a:off x="1717748" y="2375002"/>
                  <a:ext cx="3052699" cy="822960"/>
                  <a:chOff x="1717748" y="2375002"/>
                  <a:chExt cx="3052699" cy="822960"/>
                </a:xfrm>
              </p:grpSpPr>
              <p:sp>
                <p:nvSpPr>
                  <p:cNvPr id="4471" name="Google Shape;4471;p121"/>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Times New Roman"/>
                        <a:ea typeface="Times New Roman"/>
                        <a:cs typeface="Times New Roman"/>
                        <a:sym typeface="Times New Roman"/>
                      </a:rPr>
                      <a:t>People</a:t>
                    </a:r>
                    <a:endParaRPr b="1" sz="1200">
                      <a:solidFill>
                        <a:schemeClr val="lt1"/>
                      </a:solidFill>
                      <a:latin typeface="Calibri"/>
                      <a:ea typeface="Calibri"/>
                      <a:cs typeface="Calibri"/>
                      <a:sym typeface="Calibri"/>
                    </a:endParaRPr>
                  </a:p>
                </p:txBody>
              </p:sp>
              <p:sp>
                <p:nvSpPr>
                  <p:cNvPr id="4472" name="Google Shape;4472;p12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3" name="Google Shape;4473;p121"/>
                <p:cNvGrpSpPr/>
                <p:nvPr/>
              </p:nvGrpSpPr>
              <p:grpSpPr>
                <a:xfrm>
                  <a:off x="1835838" y="2530721"/>
                  <a:ext cx="598064" cy="532324"/>
                  <a:chOff x="1806206" y="2502148"/>
                  <a:chExt cx="598064" cy="532324"/>
                </a:xfrm>
              </p:grpSpPr>
              <p:sp>
                <p:nvSpPr>
                  <p:cNvPr id="4474" name="Google Shape;4474;p12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2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6" name="Google Shape;4476;p121"/>
              <p:cNvGrpSpPr/>
              <p:nvPr/>
            </p:nvGrpSpPr>
            <p:grpSpPr>
              <a:xfrm>
                <a:off x="2593869" y="4521548"/>
                <a:ext cx="732066" cy="198174"/>
                <a:chOff x="1717748" y="2375002"/>
                <a:chExt cx="3040063" cy="822960"/>
              </a:xfrm>
            </p:grpSpPr>
            <p:grpSp>
              <p:nvGrpSpPr>
                <p:cNvPr id="4477" name="Google Shape;4477;p121"/>
                <p:cNvGrpSpPr/>
                <p:nvPr/>
              </p:nvGrpSpPr>
              <p:grpSpPr>
                <a:xfrm>
                  <a:off x="1717748" y="2375002"/>
                  <a:ext cx="3040063" cy="822960"/>
                  <a:chOff x="1717748" y="2375002"/>
                  <a:chExt cx="3040063" cy="822960"/>
                </a:xfrm>
              </p:grpSpPr>
              <p:sp>
                <p:nvSpPr>
                  <p:cNvPr id="4478" name="Google Shape;4478;p12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Times New Roman"/>
                        <a:ea typeface="Times New Roman"/>
                        <a:cs typeface="Times New Roman"/>
                        <a:sym typeface="Times New Roman"/>
                      </a:rPr>
                      <a:t>Market</a:t>
                    </a:r>
                    <a:endParaRPr b="1" sz="1200">
                      <a:solidFill>
                        <a:schemeClr val="lt1"/>
                      </a:solidFill>
                      <a:latin typeface="Calibri"/>
                      <a:ea typeface="Calibri"/>
                      <a:cs typeface="Calibri"/>
                      <a:sym typeface="Calibri"/>
                    </a:endParaRPr>
                  </a:p>
                </p:txBody>
              </p:sp>
              <p:sp>
                <p:nvSpPr>
                  <p:cNvPr id="4479" name="Google Shape;4479;p12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0" name="Google Shape;4480;p121"/>
                <p:cNvGrpSpPr/>
                <p:nvPr/>
              </p:nvGrpSpPr>
              <p:grpSpPr>
                <a:xfrm>
                  <a:off x="1835838" y="2530721"/>
                  <a:ext cx="598064" cy="532324"/>
                  <a:chOff x="1806206" y="2502148"/>
                  <a:chExt cx="598064" cy="532324"/>
                </a:xfrm>
              </p:grpSpPr>
              <p:sp>
                <p:nvSpPr>
                  <p:cNvPr id="4481" name="Google Shape;4481;p12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2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3" name="Google Shape;4483;p121"/>
              <p:cNvGrpSpPr/>
              <p:nvPr/>
            </p:nvGrpSpPr>
            <p:grpSpPr>
              <a:xfrm>
                <a:off x="2714462" y="4656532"/>
                <a:ext cx="732066" cy="198174"/>
                <a:chOff x="1717748" y="2375002"/>
                <a:chExt cx="3040063" cy="822960"/>
              </a:xfrm>
            </p:grpSpPr>
            <p:grpSp>
              <p:nvGrpSpPr>
                <p:cNvPr id="4484" name="Google Shape;4484;p121"/>
                <p:cNvGrpSpPr/>
                <p:nvPr/>
              </p:nvGrpSpPr>
              <p:grpSpPr>
                <a:xfrm>
                  <a:off x="1717748" y="2375002"/>
                  <a:ext cx="3040063" cy="822960"/>
                  <a:chOff x="1717748" y="2375002"/>
                  <a:chExt cx="3040063" cy="822960"/>
                </a:xfrm>
              </p:grpSpPr>
              <p:sp>
                <p:nvSpPr>
                  <p:cNvPr id="4485" name="Google Shape;4485;p12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Times New Roman"/>
                        <a:ea typeface="Times New Roman"/>
                        <a:cs typeface="Times New Roman"/>
                        <a:sym typeface="Times New Roman"/>
                      </a:rPr>
                      <a:t>Entity</a:t>
                    </a:r>
                    <a:endParaRPr/>
                  </a:p>
                  <a:p>
                    <a:pPr indent="0" lvl="0" marL="0" marR="0" rtl="0" algn="r">
                      <a:spcBef>
                        <a:spcPts val="0"/>
                      </a:spcBef>
                      <a:spcAft>
                        <a:spcPts val="0"/>
                      </a:spcAft>
                      <a:buNone/>
                    </a:pPr>
                    <a:r>
                      <a:t/>
                    </a:r>
                    <a:endParaRPr b="1" sz="1200">
                      <a:solidFill>
                        <a:schemeClr val="lt1"/>
                      </a:solidFill>
                      <a:latin typeface="Calibri"/>
                      <a:ea typeface="Calibri"/>
                      <a:cs typeface="Calibri"/>
                      <a:sym typeface="Calibri"/>
                    </a:endParaRPr>
                  </a:p>
                </p:txBody>
              </p:sp>
              <p:sp>
                <p:nvSpPr>
                  <p:cNvPr id="4486" name="Google Shape;4486;p12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7" name="Google Shape;4487;p121"/>
                <p:cNvGrpSpPr/>
                <p:nvPr/>
              </p:nvGrpSpPr>
              <p:grpSpPr>
                <a:xfrm>
                  <a:off x="1835838" y="2530721"/>
                  <a:ext cx="598064" cy="532324"/>
                  <a:chOff x="1806206" y="2502148"/>
                  <a:chExt cx="598064" cy="532324"/>
                </a:xfrm>
              </p:grpSpPr>
              <p:sp>
                <p:nvSpPr>
                  <p:cNvPr id="4488" name="Google Shape;4488;p12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2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0" name="Google Shape;4490;p121"/>
              <p:cNvGrpSpPr/>
              <p:nvPr/>
            </p:nvGrpSpPr>
            <p:grpSpPr>
              <a:xfrm>
                <a:off x="2891872" y="4690359"/>
                <a:ext cx="732066" cy="198174"/>
                <a:chOff x="1717748" y="2375002"/>
                <a:chExt cx="3040063" cy="822960"/>
              </a:xfrm>
            </p:grpSpPr>
            <p:grpSp>
              <p:nvGrpSpPr>
                <p:cNvPr id="4491" name="Google Shape;4491;p121"/>
                <p:cNvGrpSpPr/>
                <p:nvPr/>
              </p:nvGrpSpPr>
              <p:grpSpPr>
                <a:xfrm>
                  <a:off x="1717748" y="2375002"/>
                  <a:ext cx="3040063" cy="822960"/>
                  <a:chOff x="1717748" y="2375002"/>
                  <a:chExt cx="3040063" cy="822960"/>
                </a:xfrm>
              </p:grpSpPr>
              <p:sp>
                <p:nvSpPr>
                  <p:cNvPr id="4492" name="Google Shape;4492;p12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Times New Roman"/>
                        <a:ea typeface="Times New Roman"/>
                        <a:cs typeface="Times New Roman"/>
                        <a:sym typeface="Times New Roman"/>
                      </a:rPr>
                      <a:t>Governance</a:t>
                    </a:r>
                    <a:endParaRPr b="1" sz="1200">
                      <a:solidFill>
                        <a:schemeClr val="lt1"/>
                      </a:solidFill>
                      <a:latin typeface="Calibri"/>
                      <a:ea typeface="Calibri"/>
                      <a:cs typeface="Calibri"/>
                      <a:sym typeface="Calibri"/>
                    </a:endParaRPr>
                  </a:p>
                </p:txBody>
              </p:sp>
              <p:sp>
                <p:nvSpPr>
                  <p:cNvPr id="4493" name="Google Shape;4493;p12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4" name="Google Shape;4494;p121"/>
                <p:cNvGrpSpPr/>
                <p:nvPr/>
              </p:nvGrpSpPr>
              <p:grpSpPr>
                <a:xfrm>
                  <a:off x="1835838" y="2530721"/>
                  <a:ext cx="598064" cy="532324"/>
                  <a:chOff x="1806206" y="2502148"/>
                  <a:chExt cx="598064" cy="532324"/>
                </a:xfrm>
              </p:grpSpPr>
              <p:sp>
                <p:nvSpPr>
                  <p:cNvPr id="4495" name="Google Shape;4495;p12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2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97" name="Google Shape;4497;p121"/>
              <p:cNvGrpSpPr/>
              <p:nvPr/>
            </p:nvGrpSpPr>
            <p:grpSpPr>
              <a:xfrm>
                <a:off x="3056140" y="4602572"/>
                <a:ext cx="732066" cy="198174"/>
                <a:chOff x="1717748" y="2375002"/>
                <a:chExt cx="3040063" cy="822960"/>
              </a:xfrm>
            </p:grpSpPr>
            <p:grpSp>
              <p:nvGrpSpPr>
                <p:cNvPr id="4498" name="Google Shape;4498;p121"/>
                <p:cNvGrpSpPr/>
                <p:nvPr/>
              </p:nvGrpSpPr>
              <p:grpSpPr>
                <a:xfrm>
                  <a:off x="1717748" y="2375002"/>
                  <a:ext cx="3040063" cy="822960"/>
                  <a:chOff x="1717748" y="2375002"/>
                  <a:chExt cx="3040063" cy="822960"/>
                </a:xfrm>
              </p:grpSpPr>
              <p:sp>
                <p:nvSpPr>
                  <p:cNvPr id="4499" name="Google Shape;4499;p12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Times New Roman"/>
                        <a:ea typeface="Times New Roman"/>
                        <a:cs typeface="Times New Roman"/>
                        <a:sym typeface="Times New Roman"/>
                      </a:rPr>
                      <a:t>Expectation</a:t>
                    </a:r>
                    <a:endParaRPr b="1" sz="1200">
                      <a:solidFill>
                        <a:schemeClr val="lt1"/>
                      </a:solidFill>
                      <a:latin typeface="Calibri"/>
                      <a:ea typeface="Calibri"/>
                      <a:cs typeface="Calibri"/>
                      <a:sym typeface="Calibri"/>
                    </a:endParaRPr>
                  </a:p>
                </p:txBody>
              </p:sp>
              <p:sp>
                <p:nvSpPr>
                  <p:cNvPr id="4500" name="Google Shape;4500;p12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121"/>
                <p:cNvGrpSpPr/>
                <p:nvPr/>
              </p:nvGrpSpPr>
              <p:grpSpPr>
                <a:xfrm>
                  <a:off x="1835838" y="2530721"/>
                  <a:ext cx="598064" cy="532324"/>
                  <a:chOff x="1806206" y="2502148"/>
                  <a:chExt cx="598064" cy="532324"/>
                </a:xfrm>
              </p:grpSpPr>
              <p:sp>
                <p:nvSpPr>
                  <p:cNvPr id="4502" name="Google Shape;4502;p12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2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04" name="Google Shape;4504;p121"/>
              <p:cNvGrpSpPr/>
              <p:nvPr/>
            </p:nvGrpSpPr>
            <p:grpSpPr>
              <a:xfrm>
                <a:off x="3106554" y="4411667"/>
                <a:ext cx="732374" cy="205854"/>
                <a:chOff x="1717207" y="2343218"/>
                <a:chExt cx="3041343" cy="854851"/>
              </a:xfrm>
            </p:grpSpPr>
            <p:grpSp>
              <p:nvGrpSpPr>
                <p:cNvPr id="4505" name="Google Shape;4505;p121"/>
                <p:cNvGrpSpPr/>
                <p:nvPr/>
              </p:nvGrpSpPr>
              <p:grpSpPr>
                <a:xfrm>
                  <a:off x="1717207" y="2343218"/>
                  <a:ext cx="3041343" cy="854851"/>
                  <a:chOff x="1717207" y="2343218"/>
                  <a:chExt cx="3041343" cy="854851"/>
                </a:xfrm>
              </p:grpSpPr>
              <p:sp>
                <p:nvSpPr>
                  <p:cNvPr id="4506" name="Google Shape;4506;p121"/>
                  <p:cNvSpPr/>
                  <p:nvPr/>
                </p:nvSpPr>
                <p:spPr>
                  <a:xfrm>
                    <a:off x="1725350" y="2343218"/>
                    <a:ext cx="3033200" cy="854851"/>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Times New Roman"/>
                        <a:ea typeface="Times New Roman"/>
                        <a:cs typeface="Times New Roman"/>
                        <a:sym typeface="Times New Roman"/>
                      </a:rPr>
                      <a:t>Execution</a:t>
                    </a:r>
                    <a:endParaRPr b="1" sz="1200">
                      <a:solidFill>
                        <a:schemeClr val="lt1"/>
                      </a:solidFill>
                      <a:latin typeface="Calibri"/>
                      <a:ea typeface="Calibri"/>
                      <a:cs typeface="Calibri"/>
                      <a:sym typeface="Calibri"/>
                    </a:endParaRPr>
                  </a:p>
                </p:txBody>
              </p:sp>
              <p:sp>
                <p:nvSpPr>
                  <p:cNvPr id="4507" name="Google Shape;4507;p121"/>
                  <p:cNvSpPr/>
                  <p:nvPr/>
                </p:nvSpPr>
                <p:spPr>
                  <a:xfrm>
                    <a:off x="1717207" y="2343218"/>
                    <a:ext cx="826495" cy="854851"/>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121"/>
                <p:cNvGrpSpPr/>
                <p:nvPr/>
              </p:nvGrpSpPr>
              <p:grpSpPr>
                <a:xfrm>
                  <a:off x="1835838" y="2530721"/>
                  <a:ext cx="598064" cy="532324"/>
                  <a:chOff x="1806206" y="2502148"/>
                  <a:chExt cx="598064" cy="532324"/>
                </a:xfrm>
              </p:grpSpPr>
              <p:sp>
                <p:nvSpPr>
                  <p:cNvPr id="4509" name="Google Shape;4509;p12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2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11" name="Google Shape;4511;p121"/>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grpSp>
      <p:grpSp>
        <p:nvGrpSpPr>
          <p:cNvPr id="4512" name="Google Shape;4512;p121"/>
          <p:cNvGrpSpPr/>
          <p:nvPr/>
        </p:nvGrpSpPr>
        <p:grpSpPr>
          <a:xfrm>
            <a:off x="5559810" y="3254229"/>
            <a:ext cx="2688456" cy="2687931"/>
            <a:chOff x="6373" y="597198"/>
            <a:chExt cx="3571805" cy="3571108"/>
          </a:xfrm>
        </p:grpSpPr>
        <p:grpSp>
          <p:nvGrpSpPr>
            <p:cNvPr id="4513" name="Google Shape;4513;p121"/>
            <p:cNvGrpSpPr/>
            <p:nvPr/>
          </p:nvGrpSpPr>
          <p:grpSpPr>
            <a:xfrm>
              <a:off x="616626" y="1718992"/>
              <a:ext cx="2350423" cy="1362497"/>
              <a:chOff x="2593869" y="4166761"/>
              <a:chExt cx="1245115" cy="721772"/>
            </a:xfrm>
          </p:grpSpPr>
          <p:grpSp>
            <p:nvGrpSpPr>
              <p:cNvPr id="4514" name="Google Shape;4514;p121"/>
              <p:cNvGrpSpPr/>
              <p:nvPr/>
            </p:nvGrpSpPr>
            <p:grpSpPr>
              <a:xfrm>
                <a:off x="3049822" y="4261159"/>
                <a:ext cx="732066" cy="198174"/>
                <a:chOff x="1717748" y="2375002"/>
                <a:chExt cx="3040063" cy="822960"/>
              </a:xfrm>
            </p:grpSpPr>
            <p:grpSp>
              <p:nvGrpSpPr>
                <p:cNvPr id="4515" name="Google Shape;4515;p121"/>
                <p:cNvGrpSpPr/>
                <p:nvPr/>
              </p:nvGrpSpPr>
              <p:grpSpPr>
                <a:xfrm>
                  <a:off x="1717748" y="2375002"/>
                  <a:ext cx="3040063" cy="822960"/>
                  <a:chOff x="1717748" y="2375002"/>
                  <a:chExt cx="3040063" cy="822960"/>
                </a:xfrm>
              </p:grpSpPr>
              <p:sp>
                <p:nvSpPr>
                  <p:cNvPr id="4516" name="Google Shape;4516;p12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4517" name="Google Shape;4517;p12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121"/>
                <p:cNvGrpSpPr/>
                <p:nvPr/>
              </p:nvGrpSpPr>
              <p:grpSpPr>
                <a:xfrm>
                  <a:off x="1835838" y="2530721"/>
                  <a:ext cx="598064" cy="532324"/>
                  <a:chOff x="1806206" y="2502148"/>
                  <a:chExt cx="598064" cy="532324"/>
                </a:xfrm>
              </p:grpSpPr>
              <p:sp>
                <p:nvSpPr>
                  <p:cNvPr id="4519" name="Google Shape;4519;p12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2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1" name="Google Shape;4521;p121"/>
              <p:cNvGrpSpPr/>
              <p:nvPr/>
            </p:nvGrpSpPr>
            <p:grpSpPr>
              <a:xfrm>
                <a:off x="2895037" y="4166761"/>
                <a:ext cx="732066" cy="198174"/>
                <a:chOff x="1717748" y="2375002"/>
                <a:chExt cx="3040063" cy="822960"/>
              </a:xfrm>
            </p:grpSpPr>
            <p:grpSp>
              <p:nvGrpSpPr>
                <p:cNvPr id="4522" name="Google Shape;4522;p121"/>
                <p:cNvGrpSpPr/>
                <p:nvPr/>
              </p:nvGrpSpPr>
              <p:grpSpPr>
                <a:xfrm>
                  <a:off x="1717748" y="2375002"/>
                  <a:ext cx="3040063" cy="822960"/>
                  <a:chOff x="1717748" y="2375002"/>
                  <a:chExt cx="3040063" cy="822960"/>
                </a:xfrm>
              </p:grpSpPr>
              <p:sp>
                <p:nvSpPr>
                  <p:cNvPr id="4523" name="Google Shape;4523;p12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Governance</a:t>
                    </a:r>
                    <a:endParaRPr/>
                  </a:p>
                </p:txBody>
              </p:sp>
              <p:sp>
                <p:nvSpPr>
                  <p:cNvPr id="4524" name="Google Shape;4524;p12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121"/>
                <p:cNvGrpSpPr/>
                <p:nvPr/>
              </p:nvGrpSpPr>
              <p:grpSpPr>
                <a:xfrm>
                  <a:off x="1835838" y="2530721"/>
                  <a:ext cx="598064" cy="532324"/>
                  <a:chOff x="1806206" y="2502148"/>
                  <a:chExt cx="598064" cy="532324"/>
                </a:xfrm>
              </p:grpSpPr>
              <p:sp>
                <p:nvSpPr>
                  <p:cNvPr id="4526" name="Google Shape;4526;p12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2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8" name="Google Shape;4528;p121"/>
              <p:cNvGrpSpPr/>
              <p:nvPr/>
            </p:nvGrpSpPr>
            <p:grpSpPr>
              <a:xfrm>
                <a:off x="2711061" y="4193202"/>
                <a:ext cx="734524" cy="198174"/>
                <a:chOff x="1717748" y="2375002"/>
                <a:chExt cx="3135731" cy="822960"/>
              </a:xfrm>
            </p:grpSpPr>
            <p:grpSp>
              <p:nvGrpSpPr>
                <p:cNvPr id="4529" name="Google Shape;4529;p121"/>
                <p:cNvGrpSpPr/>
                <p:nvPr/>
              </p:nvGrpSpPr>
              <p:grpSpPr>
                <a:xfrm>
                  <a:off x="1717748" y="2375002"/>
                  <a:ext cx="3135731" cy="822960"/>
                  <a:chOff x="1717748" y="2375002"/>
                  <a:chExt cx="3135731" cy="822960"/>
                </a:xfrm>
              </p:grpSpPr>
              <p:sp>
                <p:nvSpPr>
                  <p:cNvPr id="4530" name="Google Shape;4530;p121"/>
                  <p:cNvSpPr/>
                  <p:nvPr/>
                </p:nvSpPr>
                <p:spPr>
                  <a:xfrm>
                    <a:off x="1724066" y="2375002"/>
                    <a:ext cx="312941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Expectation</a:t>
                    </a:r>
                    <a:endParaRPr/>
                  </a:p>
                </p:txBody>
              </p:sp>
              <p:sp>
                <p:nvSpPr>
                  <p:cNvPr id="4531" name="Google Shape;4531;p12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2" name="Google Shape;4532;p121"/>
                <p:cNvGrpSpPr/>
                <p:nvPr/>
              </p:nvGrpSpPr>
              <p:grpSpPr>
                <a:xfrm>
                  <a:off x="1835838" y="2530721"/>
                  <a:ext cx="598064" cy="532324"/>
                  <a:chOff x="1806206" y="2502148"/>
                  <a:chExt cx="598064" cy="532324"/>
                </a:xfrm>
              </p:grpSpPr>
              <p:sp>
                <p:nvSpPr>
                  <p:cNvPr id="4533" name="Google Shape;4533;p12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2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35" name="Google Shape;4535;p121"/>
              <p:cNvGrpSpPr/>
              <p:nvPr/>
            </p:nvGrpSpPr>
            <p:grpSpPr>
              <a:xfrm>
                <a:off x="2595021" y="4333340"/>
                <a:ext cx="735109" cy="198174"/>
                <a:chOff x="1717748" y="2375002"/>
                <a:chExt cx="3052699" cy="822960"/>
              </a:xfrm>
            </p:grpSpPr>
            <p:grpSp>
              <p:nvGrpSpPr>
                <p:cNvPr id="4536" name="Google Shape;4536;p121"/>
                <p:cNvGrpSpPr/>
                <p:nvPr/>
              </p:nvGrpSpPr>
              <p:grpSpPr>
                <a:xfrm>
                  <a:off x="1717748" y="2375002"/>
                  <a:ext cx="3052699" cy="822960"/>
                  <a:chOff x="1717748" y="2375002"/>
                  <a:chExt cx="3052699" cy="822960"/>
                </a:xfrm>
              </p:grpSpPr>
              <p:sp>
                <p:nvSpPr>
                  <p:cNvPr id="4537" name="Google Shape;4537;p121"/>
                  <p:cNvSpPr/>
                  <p:nvPr/>
                </p:nvSpPr>
                <p:spPr>
                  <a:xfrm>
                    <a:off x="1724067" y="2375002"/>
                    <a:ext cx="3046380"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Execution</a:t>
                    </a:r>
                    <a:endParaRPr/>
                  </a:p>
                </p:txBody>
              </p:sp>
              <p:sp>
                <p:nvSpPr>
                  <p:cNvPr id="4538" name="Google Shape;4538;p12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121"/>
                <p:cNvGrpSpPr/>
                <p:nvPr/>
              </p:nvGrpSpPr>
              <p:grpSpPr>
                <a:xfrm>
                  <a:off x="1835838" y="2530721"/>
                  <a:ext cx="598064" cy="532324"/>
                  <a:chOff x="1806206" y="2502148"/>
                  <a:chExt cx="598064" cy="532324"/>
                </a:xfrm>
              </p:grpSpPr>
              <p:sp>
                <p:nvSpPr>
                  <p:cNvPr id="4540" name="Google Shape;4540;p12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2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2" name="Google Shape;4542;p121"/>
              <p:cNvGrpSpPr/>
              <p:nvPr/>
            </p:nvGrpSpPr>
            <p:grpSpPr>
              <a:xfrm>
                <a:off x="2593869" y="4521548"/>
                <a:ext cx="732066" cy="198174"/>
                <a:chOff x="1717748" y="2375002"/>
                <a:chExt cx="3040063" cy="822960"/>
              </a:xfrm>
            </p:grpSpPr>
            <p:grpSp>
              <p:nvGrpSpPr>
                <p:cNvPr id="4543" name="Google Shape;4543;p121"/>
                <p:cNvGrpSpPr/>
                <p:nvPr/>
              </p:nvGrpSpPr>
              <p:grpSpPr>
                <a:xfrm>
                  <a:off x="1717748" y="2375002"/>
                  <a:ext cx="3040063" cy="822960"/>
                  <a:chOff x="1717748" y="2375002"/>
                  <a:chExt cx="3040063" cy="822960"/>
                </a:xfrm>
              </p:grpSpPr>
              <p:sp>
                <p:nvSpPr>
                  <p:cNvPr id="4544" name="Google Shape;4544;p12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Operations</a:t>
                    </a:r>
                    <a:endParaRPr/>
                  </a:p>
                </p:txBody>
              </p:sp>
              <p:sp>
                <p:nvSpPr>
                  <p:cNvPr id="4545" name="Google Shape;4545;p12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121"/>
                <p:cNvGrpSpPr/>
                <p:nvPr/>
              </p:nvGrpSpPr>
              <p:grpSpPr>
                <a:xfrm>
                  <a:off x="1835838" y="2530721"/>
                  <a:ext cx="598064" cy="532324"/>
                  <a:chOff x="1806206" y="2502148"/>
                  <a:chExt cx="598064" cy="532324"/>
                </a:xfrm>
              </p:grpSpPr>
              <p:sp>
                <p:nvSpPr>
                  <p:cNvPr id="4547" name="Google Shape;4547;p12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12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9" name="Google Shape;4549;p121"/>
              <p:cNvGrpSpPr/>
              <p:nvPr/>
            </p:nvGrpSpPr>
            <p:grpSpPr>
              <a:xfrm>
                <a:off x="2714462" y="4656532"/>
                <a:ext cx="732066" cy="198174"/>
                <a:chOff x="1717748" y="2375002"/>
                <a:chExt cx="3040063" cy="822960"/>
              </a:xfrm>
            </p:grpSpPr>
            <p:grpSp>
              <p:nvGrpSpPr>
                <p:cNvPr id="4550" name="Google Shape;4550;p121"/>
                <p:cNvGrpSpPr/>
                <p:nvPr/>
              </p:nvGrpSpPr>
              <p:grpSpPr>
                <a:xfrm>
                  <a:off x="1717748" y="2375002"/>
                  <a:ext cx="3040063" cy="822960"/>
                  <a:chOff x="1717748" y="2375002"/>
                  <a:chExt cx="3040063" cy="822960"/>
                </a:xfrm>
              </p:grpSpPr>
              <p:sp>
                <p:nvSpPr>
                  <p:cNvPr id="4551" name="Google Shape;4551;p12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Strategy</a:t>
                    </a:r>
                    <a:endParaRPr/>
                  </a:p>
                </p:txBody>
              </p:sp>
              <p:sp>
                <p:nvSpPr>
                  <p:cNvPr id="4552" name="Google Shape;4552;p12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121"/>
                <p:cNvGrpSpPr/>
                <p:nvPr/>
              </p:nvGrpSpPr>
              <p:grpSpPr>
                <a:xfrm>
                  <a:off x="1835838" y="2530721"/>
                  <a:ext cx="598064" cy="532324"/>
                  <a:chOff x="1806206" y="2502148"/>
                  <a:chExt cx="598064" cy="532324"/>
                </a:xfrm>
              </p:grpSpPr>
              <p:sp>
                <p:nvSpPr>
                  <p:cNvPr id="4554" name="Google Shape;4554;p12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12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6" name="Google Shape;4556;p121"/>
              <p:cNvGrpSpPr/>
              <p:nvPr/>
            </p:nvGrpSpPr>
            <p:grpSpPr>
              <a:xfrm>
                <a:off x="2891872" y="4690359"/>
                <a:ext cx="732066" cy="198174"/>
                <a:chOff x="1717748" y="2375002"/>
                <a:chExt cx="3040063" cy="822960"/>
              </a:xfrm>
            </p:grpSpPr>
            <p:grpSp>
              <p:nvGrpSpPr>
                <p:cNvPr id="4557" name="Google Shape;4557;p121"/>
                <p:cNvGrpSpPr/>
                <p:nvPr/>
              </p:nvGrpSpPr>
              <p:grpSpPr>
                <a:xfrm>
                  <a:off x="1717748" y="2375002"/>
                  <a:ext cx="3040063" cy="822960"/>
                  <a:chOff x="1717748" y="2375002"/>
                  <a:chExt cx="3040063" cy="822960"/>
                </a:xfrm>
              </p:grpSpPr>
              <p:sp>
                <p:nvSpPr>
                  <p:cNvPr id="4558" name="Google Shape;4558;p12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Financial</a:t>
                    </a:r>
                    <a:endParaRPr/>
                  </a:p>
                </p:txBody>
              </p:sp>
              <p:sp>
                <p:nvSpPr>
                  <p:cNvPr id="4559" name="Google Shape;4559;p12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121"/>
                <p:cNvGrpSpPr/>
                <p:nvPr/>
              </p:nvGrpSpPr>
              <p:grpSpPr>
                <a:xfrm>
                  <a:off x="1835838" y="2530721"/>
                  <a:ext cx="598064" cy="532324"/>
                  <a:chOff x="1806206" y="2502148"/>
                  <a:chExt cx="598064" cy="532324"/>
                </a:xfrm>
              </p:grpSpPr>
              <p:sp>
                <p:nvSpPr>
                  <p:cNvPr id="4561" name="Google Shape;4561;p12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12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3" name="Google Shape;4563;p121"/>
              <p:cNvGrpSpPr/>
              <p:nvPr/>
            </p:nvGrpSpPr>
            <p:grpSpPr>
              <a:xfrm>
                <a:off x="3056140" y="4602572"/>
                <a:ext cx="732066" cy="198174"/>
                <a:chOff x="1717748" y="2375002"/>
                <a:chExt cx="3040063" cy="822960"/>
              </a:xfrm>
            </p:grpSpPr>
            <p:grpSp>
              <p:nvGrpSpPr>
                <p:cNvPr id="4564" name="Google Shape;4564;p121"/>
                <p:cNvGrpSpPr/>
                <p:nvPr/>
              </p:nvGrpSpPr>
              <p:grpSpPr>
                <a:xfrm>
                  <a:off x="1717748" y="2375002"/>
                  <a:ext cx="3040063" cy="822960"/>
                  <a:chOff x="1717748" y="2375002"/>
                  <a:chExt cx="3040063" cy="822960"/>
                </a:xfrm>
              </p:grpSpPr>
              <p:sp>
                <p:nvSpPr>
                  <p:cNvPr id="4565" name="Google Shape;4565;p12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People</a:t>
                    </a:r>
                    <a:endParaRPr/>
                  </a:p>
                </p:txBody>
              </p:sp>
              <p:sp>
                <p:nvSpPr>
                  <p:cNvPr id="4566" name="Google Shape;4566;p12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7" name="Google Shape;4567;p121"/>
                <p:cNvGrpSpPr/>
                <p:nvPr/>
              </p:nvGrpSpPr>
              <p:grpSpPr>
                <a:xfrm>
                  <a:off x="1835838" y="2530721"/>
                  <a:ext cx="598064" cy="532324"/>
                  <a:chOff x="1806206" y="2502148"/>
                  <a:chExt cx="598064" cy="532324"/>
                </a:xfrm>
              </p:grpSpPr>
              <p:sp>
                <p:nvSpPr>
                  <p:cNvPr id="4568" name="Google Shape;4568;p12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2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70" name="Google Shape;4570;p121"/>
              <p:cNvGrpSpPr/>
              <p:nvPr/>
            </p:nvGrpSpPr>
            <p:grpSpPr>
              <a:xfrm>
                <a:off x="3109400" y="4419503"/>
                <a:ext cx="729584" cy="197760"/>
                <a:chOff x="1729030" y="2375759"/>
                <a:chExt cx="3029760" cy="821241"/>
              </a:xfrm>
            </p:grpSpPr>
            <p:grpSp>
              <p:nvGrpSpPr>
                <p:cNvPr id="4571" name="Google Shape;4571;p121"/>
                <p:cNvGrpSpPr/>
                <p:nvPr/>
              </p:nvGrpSpPr>
              <p:grpSpPr>
                <a:xfrm>
                  <a:off x="1729030" y="2375759"/>
                  <a:ext cx="3029760" cy="821241"/>
                  <a:chOff x="1729030" y="2375759"/>
                  <a:chExt cx="3029760" cy="821241"/>
                </a:xfrm>
              </p:grpSpPr>
              <p:sp>
                <p:nvSpPr>
                  <p:cNvPr id="4572" name="Google Shape;4572;p121"/>
                  <p:cNvSpPr/>
                  <p:nvPr/>
                </p:nvSpPr>
                <p:spPr>
                  <a:xfrm>
                    <a:off x="1738310" y="2375759"/>
                    <a:ext cx="3020480" cy="821241"/>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Market</a:t>
                    </a:r>
                    <a:endParaRPr/>
                  </a:p>
                </p:txBody>
              </p:sp>
              <p:sp>
                <p:nvSpPr>
                  <p:cNvPr id="4573" name="Google Shape;4573;p121"/>
                  <p:cNvSpPr/>
                  <p:nvPr/>
                </p:nvSpPr>
                <p:spPr>
                  <a:xfrm>
                    <a:off x="1729030" y="2375759"/>
                    <a:ext cx="816597" cy="821241"/>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121"/>
                <p:cNvGrpSpPr/>
                <p:nvPr/>
              </p:nvGrpSpPr>
              <p:grpSpPr>
                <a:xfrm>
                  <a:off x="1835838" y="2530721"/>
                  <a:ext cx="598064" cy="532324"/>
                  <a:chOff x="1806206" y="2502148"/>
                  <a:chExt cx="598064" cy="532324"/>
                </a:xfrm>
              </p:grpSpPr>
              <p:sp>
                <p:nvSpPr>
                  <p:cNvPr id="4575" name="Google Shape;4575;p12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12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77" name="Google Shape;4577;p121"/>
            <p:cNvSpPr/>
            <p:nvPr/>
          </p:nvSpPr>
          <p:spPr>
            <a:xfrm rot="-747586">
              <a:off x="353865" y="960159"/>
              <a:ext cx="2834640" cy="2834640"/>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
          <p:nvSpPr>
            <p:cNvPr id="4578" name="Google Shape;4578;p121"/>
            <p:cNvSpPr/>
            <p:nvPr/>
          </p:nvSpPr>
          <p:spPr>
            <a:xfrm rot="-9180653">
              <a:off x="493066" y="1078269"/>
              <a:ext cx="2596310" cy="2598420"/>
            </a:xfrm>
            <a:prstGeom prst="pie">
              <a:avLst>
                <a:gd fmla="val 438327" name="adj1"/>
                <a:gd fmla="val 7695225" name="adj2"/>
              </a:avLst>
            </a:prstGeom>
            <a:solidFill>
              <a:srgbClr val="C3D6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21"/>
            <p:cNvSpPr/>
            <p:nvPr/>
          </p:nvSpPr>
          <p:spPr>
            <a:xfrm rot="5044295">
              <a:off x="485685" y="1087759"/>
              <a:ext cx="2598420" cy="2596312"/>
            </a:xfrm>
            <a:prstGeom prst="pie">
              <a:avLst>
                <a:gd fmla="val 704191" name="adj1"/>
                <a:gd fmla="val 7865894"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21"/>
            <p:cNvSpPr/>
            <p:nvPr/>
          </p:nvSpPr>
          <p:spPr>
            <a:xfrm rot="-1888876">
              <a:off x="493066" y="1084597"/>
              <a:ext cx="2598420" cy="2596310"/>
            </a:xfrm>
            <a:prstGeom prst="pie">
              <a:avLst>
                <a:gd fmla="val 417459" name="adj1"/>
                <a:gd fmla="val 7642339" name="adj2"/>
              </a:avLst>
            </a:prstGeom>
            <a:solidFill>
              <a:srgbClr val="C3D69B">
                <a:alpha val="69803"/>
              </a:srgbClr>
            </a:solidFill>
            <a:ln cap="flat" cmpd="sng" w="38100">
              <a:solidFill>
                <a:srgbClr val="333F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581" name="Google Shape;4581;p121"/>
            <p:cNvSpPr txBox="1"/>
            <p:nvPr/>
          </p:nvSpPr>
          <p:spPr>
            <a:xfrm rot="7508506">
              <a:off x="1566602" y="2470280"/>
              <a:ext cx="1828595" cy="6938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Assess &amp; Understand</a:t>
              </a:r>
              <a:endParaRPr/>
            </a:p>
          </p:txBody>
        </p:sp>
        <p:sp>
          <p:nvSpPr>
            <p:cNvPr id="4582" name="Google Shape;4582;p121"/>
            <p:cNvSpPr txBox="1"/>
            <p:nvPr/>
          </p:nvSpPr>
          <p:spPr>
            <a:xfrm rot="-7259013">
              <a:off x="222047" y="2410170"/>
              <a:ext cx="1828595" cy="40916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Build &amp; Align</a:t>
              </a:r>
              <a:endParaRPr/>
            </a:p>
          </p:txBody>
        </p:sp>
        <p:sp>
          <p:nvSpPr>
            <p:cNvPr id="4583" name="Google Shape;4583;p121"/>
            <p:cNvSpPr txBox="1"/>
            <p:nvPr/>
          </p:nvSpPr>
          <p:spPr>
            <a:xfrm>
              <a:off x="914888" y="1523291"/>
              <a:ext cx="1904523" cy="69600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Communicate &amp; Ensure</a:t>
              </a:r>
              <a:endParaRPr/>
            </a:p>
          </p:txBody>
        </p:sp>
      </p:gr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7" name="Shape 4587"/>
        <p:cNvGrpSpPr/>
        <p:nvPr/>
      </p:nvGrpSpPr>
      <p:grpSpPr>
        <a:xfrm>
          <a:off x="0" y="0"/>
          <a:ext cx="0" cy="0"/>
          <a:chOff x="0" y="0"/>
          <a:chExt cx="0" cy="0"/>
        </a:xfrm>
      </p:grpSpPr>
      <p:sp>
        <p:nvSpPr>
          <p:cNvPr id="4588" name="Google Shape;4588;p122"/>
          <p:cNvSpPr txBox="1"/>
          <p:nvPr/>
        </p:nvSpPr>
        <p:spPr>
          <a:xfrm>
            <a:off x="5323840" y="1676400"/>
            <a:ext cx="3810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Century"/>
                <a:ea typeface="Century"/>
                <a:cs typeface="Century"/>
                <a:sym typeface="Century"/>
              </a:rPr>
              <a:t>Measurement</a:t>
            </a:r>
            <a:endParaRPr b="1" sz="3600">
              <a:solidFill>
                <a:schemeClr val="dk1"/>
              </a:solidFill>
              <a:latin typeface="Century"/>
              <a:ea typeface="Century"/>
              <a:cs typeface="Century"/>
              <a:sym typeface="Century"/>
            </a:endParaRPr>
          </a:p>
        </p:txBody>
      </p:sp>
      <p:sp>
        <p:nvSpPr>
          <p:cNvPr id="4589" name="Google Shape;4589;p122"/>
          <p:cNvSpPr txBox="1"/>
          <p:nvPr/>
        </p:nvSpPr>
        <p:spPr>
          <a:xfrm>
            <a:off x="2590800" y="3429000"/>
            <a:ext cx="39624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Arial"/>
                <a:ea typeface="Arial"/>
                <a:cs typeface="Arial"/>
                <a:sym typeface="Arial"/>
              </a:rPr>
              <a:t>Performance</a:t>
            </a:r>
            <a:endParaRPr b="1" sz="3600">
              <a:solidFill>
                <a:schemeClr val="dk1"/>
              </a:solidFill>
              <a:latin typeface="Arial"/>
              <a:ea typeface="Arial"/>
              <a:cs typeface="Arial"/>
              <a:sym typeface="Arial"/>
            </a:endParaRPr>
          </a:p>
        </p:txBody>
      </p:sp>
      <p:grpSp>
        <p:nvGrpSpPr>
          <p:cNvPr id="4590" name="Google Shape;4590;p122"/>
          <p:cNvGrpSpPr/>
          <p:nvPr/>
        </p:nvGrpSpPr>
        <p:grpSpPr>
          <a:xfrm>
            <a:off x="-10160" y="152400"/>
            <a:ext cx="4124960" cy="2971800"/>
            <a:chOff x="3124200" y="4724400"/>
            <a:chExt cx="2895600" cy="1905000"/>
          </a:xfrm>
        </p:grpSpPr>
        <p:sp>
          <p:nvSpPr>
            <p:cNvPr id="4591" name="Google Shape;4591;p122"/>
            <p:cNvSpPr/>
            <p:nvPr/>
          </p:nvSpPr>
          <p:spPr>
            <a:xfrm>
              <a:off x="3124200" y="4724400"/>
              <a:ext cx="2895600" cy="19050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92" name="Google Shape;4592;p122"/>
            <p:cNvPicPr preferRelativeResize="0"/>
            <p:nvPr/>
          </p:nvPicPr>
          <p:blipFill rotWithShape="1">
            <a:blip r:embed="rId3">
              <a:alphaModFix/>
            </a:blip>
            <a:srcRect b="0" l="0" r="0" t="0"/>
            <a:stretch/>
          </p:blipFill>
          <p:spPr>
            <a:xfrm>
              <a:off x="5257800" y="4800600"/>
              <a:ext cx="533400" cy="822325"/>
            </a:xfrm>
            <a:prstGeom prst="rect">
              <a:avLst/>
            </a:prstGeom>
            <a:noFill/>
            <a:ln>
              <a:noFill/>
            </a:ln>
          </p:spPr>
        </p:pic>
        <p:sp>
          <p:nvSpPr>
            <p:cNvPr id="4593" name="Google Shape;4593;p122"/>
            <p:cNvSpPr/>
            <p:nvPr/>
          </p:nvSpPr>
          <p:spPr>
            <a:xfrm>
              <a:off x="3281363" y="4843463"/>
              <a:ext cx="1814512" cy="4619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Execution</a:t>
              </a:r>
              <a:endParaRPr/>
            </a:p>
          </p:txBody>
        </p:sp>
        <p:sp>
          <p:nvSpPr>
            <p:cNvPr id="4594" name="Google Shape;4594;p122"/>
            <p:cNvSpPr/>
            <p:nvPr/>
          </p:nvSpPr>
          <p:spPr>
            <a:xfrm>
              <a:off x="3276600" y="4843463"/>
              <a:ext cx="492125" cy="4619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22"/>
            <p:cNvSpPr/>
            <p:nvPr/>
          </p:nvSpPr>
          <p:spPr>
            <a:xfrm>
              <a:off x="3347269" y="4930875"/>
              <a:ext cx="238680" cy="220340"/>
            </a:xfrm>
            <a:prstGeom prst="donut">
              <a:avLst>
                <a:gd fmla="val 10162" name="adj"/>
              </a:avLst>
            </a:prstGeom>
            <a:solidFill>
              <a:srgbClr val="4F61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22"/>
            <p:cNvSpPr/>
            <p:nvPr/>
          </p:nvSpPr>
          <p:spPr>
            <a:xfrm rot="7760906">
              <a:off x="3579665" y="5065247"/>
              <a:ext cx="70356" cy="172117"/>
            </a:xfrm>
            <a:prstGeom prst="round2SameRect">
              <a:avLst>
                <a:gd fmla="val 45474" name="adj1"/>
                <a:gd fmla="val 0" name="adj2"/>
              </a:avLst>
            </a:prstGeom>
            <a:solidFill>
              <a:srgbClr val="4F62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122"/>
            <p:cNvSpPr txBox="1"/>
            <p:nvPr/>
          </p:nvSpPr>
          <p:spPr>
            <a:xfrm>
              <a:off x="3124200" y="5410200"/>
              <a:ext cx="2133600" cy="1066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800">
                  <a:solidFill>
                    <a:srgbClr val="333F1A"/>
                  </a:solidFill>
                  <a:latin typeface="Calibri"/>
                  <a:ea typeface="Calibri"/>
                  <a:cs typeface="Calibri"/>
                  <a:sym typeface="Calibri"/>
                </a:rPr>
                <a:t>The action or doing, and measurement of the strategy and operations</a:t>
              </a:r>
              <a:endParaRPr/>
            </a:p>
          </p:txBody>
        </p:sp>
        <p:pic>
          <p:nvPicPr>
            <p:cNvPr descr="http://hbr.org/products/8826-PBK-ENG/thumbnail/thumbnail.gif" id="4598" name="Google Shape;4598;p122"/>
            <p:cNvPicPr preferRelativeResize="0"/>
            <p:nvPr/>
          </p:nvPicPr>
          <p:blipFill rotWithShape="1">
            <a:blip r:embed="rId4">
              <a:alphaModFix/>
            </a:blip>
            <a:srcRect b="0" l="0" r="0" t="0"/>
            <a:stretch/>
          </p:blipFill>
          <p:spPr>
            <a:xfrm>
              <a:off x="5257800" y="5715000"/>
              <a:ext cx="533400" cy="762000"/>
            </a:xfrm>
            <a:prstGeom prst="rect">
              <a:avLst/>
            </a:prstGeom>
            <a:noFill/>
            <a:ln>
              <a:noFill/>
            </a:ln>
          </p:spPr>
        </p:pic>
      </p:grpSp>
      <p:sp>
        <p:nvSpPr>
          <p:cNvPr id="4599" name="Google Shape;4599;p122"/>
          <p:cNvSpPr txBox="1"/>
          <p:nvPr/>
        </p:nvSpPr>
        <p:spPr>
          <a:xfrm>
            <a:off x="152400" y="5346412"/>
            <a:ext cx="9448800"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rgbClr val="4F6228"/>
                </a:solidFill>
                <a:latin typeface="Calibri"/>
                <a:ea typeface="Calibri"/>
                <a:cs typeface="Calibri"/>
                <a:sym typeface="Calibri"/>
              </a:rPr>
              <a:t>Building Measurements for GROWTH – what profits?</a:t>
            </a:r>
            <a:endParaRPr b="1" i="1" sz="3200">
              <a:solidFill>
                <a:srgbClr val="4F622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9"/>
                                        </p:tgtEl>
                                        <p:attrNameLst>
                                          <p:attrName>style.visibility</p:attrName>
                                        </p:attrNameLst>
                                      </p:cBhvr>
                                      <p:to>
                                        <p:strVal val="visible"/>
                                      </p:to>
                                    </p:set>
                                    <p:animEffect filter="fade" transition="in">
                                      <p:cBhvr>
                                        <p:cTn dur="500"/>
                                        <p:tgtEl>
                                          <p:spTgt spid="45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3" name="Shape 4603"/>
        <p:cNvGrpSpPr/>
        <p:nvPr/>
      </p:nvGrpSpPr>
      <p:grpSpPr>
        <a:xfrm>
          <a:off x="0" y="0"/>
          <a:ext cx="0" cy="0"/>
          <a:chOff x="0" y="0"/>
          <a:chExt cx="0" cy="0"/>
        </a:xfrm>
      </p:grpSpPr>
      <p:sp>
        <p:nvSpPr>
          <p:cNvPr id="4604" name="Google Shape;4604;p123"/>
          <p:cNvSpPr/>
          <p:nvPr/>
        </p:nvSpPr>
        <p:spPr>
          <a:xfrm>
            <a:off x="4170184" y="1473200"/>
            <a:ext cx="4973816" cy="1957543"/>
          </a:xfrm>
          <a:prstGeom prst="homePlate">
            <a:avLst>
              <a:gd fmla="val 15848" name="adj"/>
            </a:avLst>
          </a:prstGeom>
          <a:solidFill>
            <a:srgbClr val="D6E3B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23"/>
          <p:cNvSpPr txBox="1"/>
          <p:nvPr/>
        </p:nvSpPr>
        <p:spPr>
          <a:xfrm>
            <a:off x="4564469" y="1449545"/>
            <a:ext cx="455871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Performance</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800">
                <a:solidFill>
                  <a:srgbClr val="333F1A"/>
                </a:solidFill>
                <a:latin typeface="Calibri"/>
                <a:ea typeface="Calibri"/>
                <a:cs typeface="Calibri"/>
                <a:sym typeface="Calibri"/>
              </a:rPr>
              <a:t>What has been the performance of the KPI’s?</a:t>
            </a:r>
            <a:endParaRPr/>
          </a:p>
        </p:txBody>
      </p:sp>
      <p:sp>
        <p:nvSpPr>
          <p:cNvPr id="4606" name="Google Shape;4606;p123"/>
          <p:cNvSpPr/>
          <p:nvPr/>
        </p:nvSpPr>
        <p:spPr>
          <a:xfrm>
            <a:off x="1" y="1471457"/>
            <a:ext cx="4618541" cy="1957543"/>
          </a:xfrm>
          <a:prstGeom prst="homePlate">
            <a:avLst>
              <a:gd fmla="val 15848" name="adj"/>
            </a:avLst>
          </a:prstGeom>
          <a:solidFill>
            <a:srgbClr val="EAF1DD"/>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23"/>
          <p:cNvSpPr/>
          <p:nvPr/>
        </p:nvSpPr>
        <p:spPr>
          <a:xfrm rot="-5400000">
            <a:off x="-404813" y="4092773"/>
            <a:ext cx="2730500" cy="822325"/>
          </a:xfrm>
          <a:prstGeom prst="homePlate">
            <a:avLst>
              <a:gd fmla="val 103804" name="adj"/>
            </a:avLst>
          </a:prstGeom>
          <a:solidFill>
            <a:srgbClr val="C2D59B">
              <a:alpha val="3098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23"/>
          <p:cNvSpPr txBox="1"/>
          <p:nvPr>
            <p:ph type="title"/>
          </p:nvPr>
        </p:nvSpPr>
        <p:spPr>
          <a:xfrm>
            <a:off x="0" y="1588"/>
            <a:ext cx="9144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ASSESS &amp; UNDERSTAND the Execution Lens</a:t>
            </a:r>
            <a:endParaRPr sz="3600"/>
          </a:p>
        </p:txBody>
      </p:sp>
      <p:grpSp>
        <p:nvGrpSpPr>
          <p:cNvPr id="4609" name="Google Shape;4609;p123"/>
          <p:cNvGrpSpPr/>
          <p:nvPr/>
        </p:nvGrpSpPr>
        <p:grpSpPr>
          <a:xfrm>
            <a:off x="16890" y="4572000"/>
            <a:ext cx="2199028" cy="1981200"/>
            <a:chOff x="0" y="2870200"/>
            <a:chExt cx="4038600" cy="3638550"/>
          </a:xfrm>
        </p:grpSpPr>
        <p:pic>
          <p:nvPicPr>
            <p:cNvPr descr="database-integration-1.jpg" id="4610" name="Google Shape;4610;p123"/>
            <p:cNvPicPr preferRelativeResize="0"/>
            <p:nvPr/>
          </p:nvPicPr>
          <p:blipFill rotWithShape="1">
            <a:blip r:embed="rId3">
              <a:alphaModFix/>
            </a:blip>
            <a:srcRect b="0" l="0" r="0" t="0"/>
            <a:stretch/>
          </p:blipFill>
          <p:spPr>
            <a:xfrm>
              <a:off x="0" y="3479800"/>
              <a:ext cx="4038600" cy="3028950"/>
            </a:xfrm>
            <a:prstGeom prst="rect">
              <a:avLst/>
            </a:prstGeom>
            <a:noFill/>
            <a:ln>
              <a:noFill/>
            </a:ln>
          </p:spPr>
        </p:pic>
        <p:pic>
          <p:nvPicPr>
            <p:cNvPr descr="Wheel_For_White_bg02.png" id="4611" name="Google Shape;4611;p123"/>
            <p:cNvPicPr preferRelativeResize="0"/>
            <p:nvPr/>
          </p:nvPicPr>
          <p:blipFill rotWithShape="1">
            <a:blip r:embed="rId4">
              <a:alphaModFix/>
            </a:blip>
            <a:srcRect b="0" l="0" r="0" t="0"/>
            <a:stretch/>
          </p:blipFill>
          <p:spPr>
            <a:xfrm>
              <a:off x="1041400" y="2870200"/>
              <a:ext cx="1405701" cy="1405701"/>
            </a:xfrm>
            <a:prstGeom prst="rect">
              <a:avLst/>
            </a:prstGeom>
            <a:noFill/>
            <a:ln>
              <a:noFill/>
            </a:ln>
          </p:spPr>
        </p:pic>
      </p:grpSp>
      <p:sp>
        <p:nvSpPr>
          <p:cNvPr id="4612" name="Google Shape;4612;p123"/>
          <p:cNvSpPr txBox="1"/>
          <p:nvPr/>
        </p:nvSpPr>
        <p:spPr>
          <a:xfrm>
            <a:off x="76200" y="1447812"/>
            <a:ext cx="428981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Measurement</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800">
                <a:solidFill>
                  <a:srgbClr val="333F1A"/>
                </a:solidFill>
                <a:latin typeface="Calibri"/>
                <a:ea typeface="Calibri"/>
                <a:cs typeface="Calibri"/>
                <a:sym typeface="Calibri"/>
              </a:rPr>
              <a:t>Are the target growth rates set high enough?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2"/>
                                        </p:tgtEl>
                                        <p:attrNameLst>
                                          <p:attrName>style.visibility</p:attrName>
                                        </p:attrNameLst>
                                      </p:cBhvr>
                                      <p:to>
                                        <p:strVal val="visible"/>
                                      </p:to>
                                    </p:set>
                                    <p:animEffect filter="fade" transition="in">
                                      <p:cBhvr>
                                        <p:cTn dur="1000"/>
                                        <p:tgtEl>
                                          <p:spTgt spid="4612"/>
                                        </p:tgtEl>
                                      </p:cBhvr>
                                    </p:animEffect>
                                  </p:childTnLst>
                                </p:cTn>
                              </p:par>
                              <p:par>
                                <p:cTn fill="hold" nodeType="withEffect" presetClass="entr" presetID="10" presetSubtype="0">
                                  <p:stCondLst>
                                    <p:cond delay="0"/>
                                  </p:stCondLst>
                                  <p:childTnLst>
                                    <p:set>
                                      <p:cBhvr>
                                        <p:cTn dur="1" fill="hold">
                                          <p:stCondLst>
                                            <p:cond delay="0"/>
                                          </p:stCondLst>
                                        </p:cTn>
                                        <p:tgtEl>
                                          <p:spTgt spid="4606"/>
                                        </p:tgtEl>
                                        <p:attrNameLst>
                                          <p:attrName>style.visibility</p:attrName>
                                        </p:attrNameLst>
                                      </p:cBhvr>
                                      <p:to>
                                        <p:strVal val="visible"/>
                                      </p:to>
                                    </p:set>
                                    <p:animEffect filter="fade" transition="in">
                                      <p:cBhvr>
                                        <p:cTn dur="1000"/>
                                        <p:tgtEl>
                                          <p:spTgt spid="46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4"/>
                                        </p:tgtEl>
                                        <p:attrNameLst>
                                          <p:attrName>style.visibility</p:attrName>
                                        </p:attrNameLst>
                                      </p:cBhvr>
                                      <p:to>
                                        <p:strVal val="visible"/>
                                      </p:to>
                                    </p:set>
                                    <p:animEffect filter="fade" transition="in">
                                      <p:cBhvr>
                                        <p:cTn dur="1000"/>
                                        <p:tgtEl>
                                          <p:spTgt spid="4604"/>
                                        </p:tgtEl>
                                      </p:cBhvr>
                                    </p:animEffect>
                                  </p:childTnLst>
                                </p:cTn>
                              </p:par>
                              <p:par>
                                <p:cTn fill="hold" nodeType="withEffect" presetClass="entr" presetID="10" presetSubtype="0">
                                  <p:stCondLst>
                                    <p:cond delay="0"/>
                                  </p:stCondLst>
                                  <p:childTnLst>
                                    <p:set>
                                      <p:cBhvr>
                                        <p:cTn dur="1" fill="hold">
                                          <p:stCondLst>
                                            <p:cond delay="0"/>
                                          </p:stCondLst>
                                        </p:cTn>
                                        <p:tgtEl>
                                          <p:spTgt spid="4605"/>
                                        </p:tgtEl>
                                        <p:attrNameLst>
                                          <p:attrName>style.visibility</p:attrName>
                                        </p:attrNameLst>
                                      </p:cBhvr>
                                      <p:to>
                                        <p:strVal val="visible"/>
                                      </p:to>
                                    </p:set>
                                    <p:animEffect filter="fade" transition="in">
                                      <p:cBhvr>
                                        <p:cTn dur="1000"/>
                                        <p:tgtEl>
                                          <p:spTgt spid="46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6" name="Shape 4616"/>
        <p:cNvGrpSpPr/>
        <p:nvPr/>
      </p:nvGrpSpPr>
      <p:grpSpPr>
        <a:xfrm>
          <a:off x="0" y="0"/>
          <a:ext cx="0" cy="0"/>
          <a:chOff x="0" y="0"/>
          <a:chExt cx="0" cy="0"/>
        </a:xfrm>
      </p:grpSpPr>
      <p:sp>
        <p:nvSpPr>
          <p:cNvPr id="4617" name="Google Shape;4617;p124"/>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Execution Sub-lenses</a:t>
            </a:r>
            <a:endParaRPr/>
          </a:p>
        </p:txBody>
      </p:sp>
      <p:pic>
        <p:nvPicPr>
          <p:cNvPr descr="executionsublens.tiff" id="4618" name="Google Shape;4618;p124"/>
          <p:cNvPicPr preferRelativeResize="0"/>
          <p:nvPr/>
        </p:nvPicPr>
        <p:blipFill rotWithShape="1">
          <a:blip r:embed="rId3">
            <a:alphaModFix/>
          </a:blip>
          <a:srcRect b="0" l="0" r="0" t="0"/>
          <a:stretch/>
        </p:blipFill>
        <p:spPr>
          <a:xfrm>
            <a:off x="3550442" y="1447800"/>
            <a:ext cx="5593557" cy="4114800"/>
          </a:xfrm>
          <a:prstGeom prst="rect">
            <a:avLst/>
          </a:prstGeom>
          <a:noFill/>
          <a:ln>
            <a:noFill/>
          </a:ln>
        </p:spPr>
      </p:pic>
      <p:sp>
        <p:nvSpPr>
          <p:cNvPr id="4619" name="Google Shape;4619;p124"/>
          <p:cNvSpPr txBox="1"/>
          <p:nvPr/>
        </p:nvSpPr>
        <p:spPr>
          <a:xfrm>
            <a:off x="76200" y="1524000"/>
            <a:ext cx="3276600"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33F1A"/>
                </a:solidFill>
                <a:latin typeface="Calibri"/>
                <a:ea typeface="Calibri"/>
                <a:cs typeface="Calibri"/>
                <a:sym typeface="Calibri"/>
              </a:rPr>
              <a:t>Baseline Assessment of an Organization</a:t>
            </a:r>
            <a:endParaRPr/>
          </a:p>
          <a:p>
            <a:pPr indent="0" lvl="0" marL="0" marR="0" rtl="0" algn="l">
              <a:spcBef>
                <a:spcPts val="0"/>
              </a:spcBef>
              <a:spcAft>
                <a:spcPts val="0"/>
              </a:spcAft>
              <a:buNone/>
            </a:pPr>
            <a:r>
              <a:t/>
            </a:r>
            <a:endParaRPr sz="2000">
              <a:solidFill>
                <a:srgbClr val="333F1A"/>
              </a:solidFill>
              <a:latin typeface="Calibri"/>
              <a:ea typeface="Calibri"/>
              <a:cs typeface="Calibri"/>
              <a:sym typeface="Calibri"/>
            </a:endParaRPr>
          </a:p>
          <a:p>
            <a:pPr indent="-177800" lvl="0" marL="1778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Can a company execute well, but be red or yellow in other lenses?</a:t>
            </a:r>
            <a:endParaRPr sz="2000">
              <a:solidFill>
                <a:srgbClr val="333F1A"/>
              </a:solidFill>
              <a:latin typeface="Calibri"/>
              <a:ea typeface="Calibri"/>
              <a:cs typeface="Calibri"/>
              <a:sym typeface="Calibri"/>
            </a:endParaRPr>
          </a:p>
        </p:txBody>
      </p:sp>
      <p:sp>
        <p:nvSpPr>
          <p:cNvPr id="4620" name="Google Shape;4620;p124"/>
          <p:cNvSpPr txBox="1"/>
          <p:nvPr/>
        </p:nvSpPr>
        <p:spPr>
          <a:xfrm>
            <a:off x="76200" y="3733800"/>
            <a:ext cx="3276600" cy="1631216"/>
          </a:xfrm>
          <a:prstGeom prst="rect">
            <a:avLst/>
          </a:prstGeom>
          <a:noFill/>
          <a:ln>
            <a:noFill/>
          </a:ln>
        </p:spPr>
        <p:txBody>
          <a:bodyPr anchorCtr="0" anchor="t" bIns="45700" lIns="91425" spcFirstLastPara="1" rIns="91425" wrap="square" tIns="45700">
            <a:spAutoFit/>
          </a:bodyPr>
          <a:lstStyle/>
          <a:p>
            <a:pPr indent="-177800" lvl="0" marL="1778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They could be measuring the wrong things </a:t>
            </a:r>
            <a:endParaRPr/>
          </a:p>
          <a:p>
            <a:pPr indent="-177800" lvl="0" marL="1778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OR they could be on their way to greens in other lenses…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0">
                                            <p:txEl>
                                              <p:pRg end="0" st="0"/>
                                            </p:txEl>
                                          </p:spTgt>
                                        </p:tgtEl>
                                        <p:attrNameLst>
                                          <p:attrName>style.visibility</p:attrName>
                                        </p:attrNameLst>
                                      </p:cBhvr>
                                      <p:to>
                                        <p:strVal val="visible"/>
                                      </p:to>
                                    </p:set>
                                    <p:animEffect filter="fade" transition="in">
                                      <p:cBhvr>
                                        <p:cTn dur="500"/>
                                        <p:tgtEl>
                                          <p:spTgt spid="46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0">
                                            <p:txEl>
                                              <p:pRg end="1" st="1"/>
                                            </p:txEl>
                                          </p:spTgt>
                                        </p:tgtEl>
                                        <p:attrNameLst>
                                          <p:attrName>style.visibility</p:attrName>
                                        </p:attrNameLst>
                                      </p:cBhvr>
                                      <p:to>
                                        <p:strVal val="visible"/>
                                      </p:to>
                                    </p:set>
                                    <p:animEffect filter="fade" transition="in">
                                      <p:cBhvr>
                                        <p:cTn dur="500"/>
                                        <p:tgtEl>
                                          <p:spTgt spid="462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5" name="Shape 4625"/>
        <p:cNvGrpSpPr/>
        <p:nvPr/>
      </p:nvGrpSpPr>
      <p:grpSpPr>
        <a:xfrm>
          <a:off x="0" y="0"/>
          <a:ext cx="0" cy="0"/>
          <a:chOff x="0" y="0"/>
          <a:chExt cx="0" cy="0"/>
        </a:xfrm>
      </p:grpSpPr>
      <p:sp>
        <p:nvSpPr>
          <p:cNvPr id="4626" name="Google Shape;4626;p125"/>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Bringing 3 Lenses Together</a:t>
            </a:r>
            <a:endParaRPr/>
          </a:p>
        </p:txBody>
      </p:sp>
      <p:sp>
        <p:nvSpPr>
          <p:cNvPr id="4627" name="Google Shape;4627;p125"/>
          <p:cNvSpPr/>
          <p:nvPr/>
        </p:nvSpPr>
        <p:spPr>
          <a:xfrm>
            <a:off x="155575" y="1371600"/>
            <a:ext cx="8812213" cy="2513013"/>
          </a:xfrm>
          <a:prstGeom prst="roundRect">
            <a:avLst>
              <a:gd fmla="val 47873" name="adj"/>
            </a:avLst>
          </a:prstGeom>
          <a:gradFill>
            <a:gsLst>
              <a:gs pos="0">
                <a:srgbClr val="EAF1DD"/>
              </a:gs>
              <a:gs pos="23000">
                <a:srgbClr val="76923C"/>
              </a:gs>
              <a:gs pos="76000">
                <a:srgbClr val="76923C"/>
              </a:gs>
              <a:gs pos="100000">
                <a:srgbClr val="D6E3BC"/>
              </a:gs>
            </a:gsLst>
            <a:lin ang="0" scaled="0"/>
          </a:gradFill>
          <a:ln cap="flat" cmpd="sng" w="38100">
            <a:solidFill>
              <a:srgbClr val="D6E3BC"/>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25"/>
          <p:cNvSpPr/>
          <p:nvPr/>
        </p:nvSpPr>
        <p:spPr>
          <a:xfrm>
            <a:off x="3473826" y="1509058"/>
            <a:ext cx="2286000" cy="2286000"/>
          </a:xfrm>
          <a:prstGeom prst="ellipse">
            <a:avLst/>
          </a:prstGeom>
          <a:solidFill>
            <a:srgbClr val="D6E3BC"/>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9" name="Google Shape;4629;p125"/>
          <p:cNvGrpSpPr/>
          <p:nvPr/>
        </p:nvGrpSpPr>
        <p:grpSpPr>
          <a:xfrm>
            <a:off x="958850" y="3235325"/>
            <a:ext cx="1041400" cy="282575"/>
            <a:chOff x="1717748" y="2375002"/>
            <a:chExt cx="3040063" cy="822960"/>
          </a:xfrm>
        </p:grpSpPr>
        <p:grpSp>
          <p:nvGrpSpPr>
            <p:cNvPr id="4630" name="Google Shape;4630;p125"/>
            <p:cNvGrpSpPr/>
            <p:nvPr/>
          </p:nvGrpSpPr>
          <p:grpSpPr>
            <a:xfrm>
              <a:off x="1717748" y="2375002"/>
              <a:ext cx="3040063" cy="822960"/>
              <a:chOff x="1717748" y="2375002"/>
              <a:chExt cx="3040063" cy="822960"/>
            </a:xfrm>
          </p:grpSpPr>
          <p:sp>
            <p:nvSpPr>
              <p:cNvPr id="4631" name="Google Shape;4631;p125"/>
              <p:cNvSpPr/>
              <p:nvPr/>
            </p:nvSpPr>
            <p:spPr>
              <a:xfrm>
                <a:off x="1722384" y="2375002"/>
                <a:ext cx="3035427"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Financial</a:t>
                </a:r>
                <a:endParaRPr/>
              </a:p>
            </p:txBody>
          </p:sp>
          <p:sp>
            <p:nvSpPr>
              <p:cNvPr id="4632" name="Google Shape;4632;p125"/>
              <p:cNvSpPr/>
              <p:nvPr/>
            </p:nvSpPr>
            <p:spPr>
              <a:xfrm>
                <a:off x="1717748" y="2375002"/>
                <a:ext cx="824895"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125"/>
            <p:cNvGrpSpPr/>
            <p:nvPr/>
          </p:nvGrpSpPr>
          <p:grpSpPr>
            <a:xfrm>
              <a:off x="1835838" y="2530721"/>
              <a:ext cx="598064" cy="532324"/>
              <a:chOff x="1806206" y="2502148"/>
              <a:chExt cx="598064" cy="532324"/>
            </a:xfrm>
          </p:grpSpPr>
          <p:sp>
            <p:nvSpPr>
              <p:cNvPr id="4634" name="Google Shape;4634;p12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2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6" name="Google Shape;4636;p125"/>
          <p:cNvGrpSpPr/>
          <p:nvPr/>
        </p:nvGrpSpPr>
        <p:grpSpPr>
          <a:xfrm>
            <a:off x="3337060" y="1160643"/>
            <a:ext cx="2719119" cy="2761890"/>
            <a:chOff x="3303721" y="1362256"/>
            <a:chExt cx="2719120" cy="2761890"/>
          </a:xfrm>
        </p:grpSpPr>
        <p:sp>
          <p:nvSpPr>
            <p:cNvPr id="4637" name="Google Shape;4637;p125"/>
            <p:cNvSpPr/>
            <p:nvPr/>
          </p:nvSpPr>
          <p:spPr>
            <a:xfrm rot="-9496044">
              <a:off x="3632200" y="1687513"/>
              <a:ext cx="1884363" cy="2054225"/>
            </a:xfrm>
            <a:custGeom>
              <a:rect b="b" l="l" r="r" t="t"/>
              <a:pathLst>
                <a:path extrusionOk="0" h="120000" w="120000">
                  <a:moveTo>
                    <a:pt x="43535" y="12073"/>
                  </a:moveTo>
                  <a:lnTo>
                    <a:pt x="43535" y="12073"/>
                  </a:lnTo>
                  <a:cubicBezTo>
                    <a:pt x="57190" y="7224"/>
                    <a:pt x="72242" y="8633"/>
                    <a:pt x="84796" y="15936"/>
                  </a:cubicBezTo>
                  <a:cubicBezTo>
                    <a:pt x="97351" y="23238"/>
                    <a:pt x="106174" y="35716"/>
                    <a:pt x="108983" y="50141"/>
                  </a:cubicBezTo>
                  <a:lnTo>
                    <a:pt x="118738" y="51130"/>
                  </a:lnTo>
                  <a:lnTo>
                    <a:pt x="104338" y="64496"/>
                  </a:lnTo>
                  <a:lnTo>
                    <a:pt x="88030" y="48016"/>
                  </a:lnTo>
                  <a:lnTo>
                    <a:pt x="97727" y="48999"/>
                  </a:lnTo>
                  <a:lnTo>
                    <a:pt x="97727" y="48999"/>
                  </a:lnTo>
                  <a:cubicBezTo>
                    <a:pt x="94801" y="38061"/>
                    <a:pt x="87649" y="28886"/>
                    <a:pt x="77985" y="23672"/>
                  </a:cubicBezTo>
                  <a:cubicBezTo>
                    <a:pt x="68322" y="18458"/>
                    <a:pt x="57016" y="17673"/>
                    <a:pt x="46776" y="21507"/>
                  </a:cubicBezTo>
                  <a:close/>
                </a:path>
              </a:pathLst>
            </a:custGeom>
            <a:solidFill>
              <a:srgbClr val="F79646">
                <a:alpha val="4000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125"/>
            <p:cNvSpPr/>
            <p:nvPr/>
          </p:nvSpPr>
          <p:spPr>
            <a:xfrm rot="5095312">
              <a:off x="3652839" y="1728788"/>
              <a:ext cx="1839912" cy="2103438"/>
            </a:xfrm>
            <a:custGeom>
              <a:rect b="b" l="l" r="r" t="t"/>
              <a:pathLst>
                <a:path extrusionOk="0" h="120000" w="120000">
                  <a:moveTo>
                    <a:pt x="39449" y="13342"/>
                  </a:moveTo>
                  <a:lnTo>
                    <a:pt x="39449" y="13342"/>
                  </a:lnTo>
                  <a:cubicBezTo>
                    <a:pt x="53414" y="6877"/>
                    <a:pt x="69500" y="7342"/>
                    <a:pt x="83087" y="14605"/>
                  </a:cubicBezTo>
                  <a:cubicBezTo>
                    <a:pt x="96673" y="21869"/>
                    <a:pt x="106255" y="35125"/>
                    <a:pt x="109078" y="50565"/>
                  </a:cubicBezTo>
                  <a:lnTo>
                    <a:pt x="118869" y="51512"/>
                  </a:lnTo>
                  <a:lnTo>
                    <a:pt x="104362" y="64289"/>
                  </a:lnTo>
                  <a:lnTo>
                    <a:pt x="88161" y="48543"/>
                  </a:lnTo>
                  <a:lnTo>
                    <a:pt x="97910" y="49485"/>
                  </a:lnTo>
                  <a:lnTo>
                    <a:pt x="97910" y="49485"/>
                  </a:lnTo>
                  <a:cubicBezTo>
                    <a:pt x="94979" y="37460"/>
                    <a:pt x="87181" y="27451"/>
                    <a:pt x="76635" y="22174"/>
                  </a:cubicBezTo>
                  <a:cubicBezTo>
                    <a:pt x="66089" y="16898"/>
                    <a:pt x="53888" y="16901"/>
                    <a:pt x="43344" y="22185"/>
                  </a:cubicBezTo>
                  <a:close/>
                </a:path>
              </a:pathLst>
            </a:custGeom>
            <a:solidFill>
              <a:srgbClr val="F79646">
                <a:alpha val="4000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125"/>
            <p:cNvSpPr/>
            <p:nvPr/>
          </p:nvSpPr>
          <p:spPr>
            <a:xfrm rot="-2084649">
              <a:off x="3721100" y="1716088"/>
              <a:ext cx="1884363" cy="2054225"/>
            </a:xfrm>
            <a:custGeom>
              <a:rect b="b" l="l" r="r" t="t"/>
              <a:pathLst>
                <a:path extrusionOk="0" h="120000" w="120000">
                  <a:moveTo>
                    <a:pt x="35964" y="15502"/>
                  </a:moveTo>
                  <a:lnTo>
                    <a:pt x="35964" y="15502"/>
                  </a:lnTo>
                  <a:cubicBezTo>
                    <a:pt x="49917" y="7712"/>
                    <a:pt x="66688" y="7152"/>
                    <a:pt x="81114" y="13995"/>
                  </a:cubicBezTo>
                  <a:cubicBezTo>
                    <a:pt x="95540" y="20839"/>
                    <a:pt x="105892" y="34265"/>
                    <a:pt x="108983" y="50141"/>
                  </a:cubicBezTo>
                  <a:lnTo>
                    <a:pt x="118738" y="51130"/>
                  </a:lnTo>
                  <a:lnTo>
                    <a:pt x="104338" y="64496"/>
                  </a:lnTo>
                  <a:lnTo>
                    <a:pt x="88030" y="48016"/>
                  </a:lnTo>
                  <a:lnTo>
                    <a:pt x="97727" y="48999"/>
                  </a:lnTo>
                  <a:lnTo>
                    <a:pt x="97727" y="48999"/>
                  </a:lnTo>
                  <a:cubicBezTo>
                    <a:pt x="94490" y="36898"/>
                    <a:pt x="86103" y="27022"/>
                    <a:pt x="74982" y="22216"/>
                  </a:cubicBezTo>
                  <a:cubicBezTo>
                    <a:pt x="63862" y="17410"/>
                    <a:pt x="51243" y="18208"/>
                    <a:pt x="40759" y="24380"/>
                  </a:cubicBezTo>
                  <a:close/>
                </a:path>
              </a:pathLst>
            </a:custGeom>
            <a:solidFill>
              <a:srgbClr val="F79646">
                <a:alpha val="4000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0" name="Google Shape;4640;p125"/>
          <p:cNvGrpSpPr/>
          <p:nvPr/>
        </p:nvGrpSpPr>
        <p:grpSpPr>
          <a:xfrm>
            <a:off x="3359150" y="2754313"/>
            <a:ext cx="1044575" cy="282575"/>
            <a:chOff x="1717748" y="2375002"/>
            <a:chExt cx="3052699" cy="822960"/>
          </a:xfrm>
        </p:grpSpPr>
        <p:grpSp>
          <p:nvGrpSpPr>
            <p:cNvPr id="4641" name="Google Shape;4641;p125"/>
            <p:cNvGrpSpPr/>
            <p:nvPr/>
          </p:nvGrpSpPr>
          <p:grpSpPr>
            <a:xfrm>
              <a:off x="1717748" y="2375002"/>
              <a:ext cx="3052699" cy="822960"/>
              <a:chOff x="1717748" y="2375002"/>
              <a:chExt cx="3052699" cy="822960"/>
            </a:xfrm>
          </p:grpSpPr>
          <p:sp>
            <p:nvSpPr>
              <p:cNvPr id="4642" name="Google Shape;4642;p125"/>
              <p:cNvSpPr/>
              <p:nvPr/>
            </p:nvSpPr>
            <p:spPr>
              <a:xfrm>
                <a:off x="1722389" y="2375002"/>
                <a:ext cx="3048058"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Execution</a:t>
                </a:r>
                <a:endParaRPr/>
              </a:p>
            </p:txBody>
          </p:sp>
          <p:sp>
            <p:nvSpPr>
              <p:cNvPr id="4643" name="Google Shape;4643;p125"/>
              <p:cNvSpPr/>
              <p:nvPr/>
            </p:nvSpPr>
            <p:spPr>
              <a:xfrm>
                <a:off x="1717748" y="2375002"/>
                <a:ext cx="821168"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4" name="Google Shape;4644;p125"/>
            <p:cNvGrpSpPr/>
            <p:nvPr/>
          </p:nvGrpSpPr>
          <p:grpSpPr>
            <a:xfrm>
              <a:off x="1835838" y="2530721"/>
              <a:ext cx="598064" cy="532324"/>
              <a:chOff x="1806206" y="2502148"/>
              <a:chExt cx="598064" cy="532324"/>
            </a:xfrm>
          </p:grpSpPr>
          <p:sp>
            <p:nvSpPr>
              <p:cNvPr id="4645" name="Google Shape;4645;p12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12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7" name="Google Shape;4647;p125"/>
          <p:cNvGrpSpPr/>
          <p:nvPr/>
        </p:nvGrpSpPr>
        <p:grpSpPr>
          <a:xfrm>
            <a:off x="4044950" y="1741488"/>
            <a:ext cx="1041400" cy="280987"/>
            <a:chOff x="1717748" y="2375002"/>
            <a:chExt cx="3040063" cy="822960"/>
          </a:xfrm>
        </p:grpSpPr>
        <p:grpSp>
          <p:nvGrpSpPr>
            <p:cNvPr id="4648" name="Google Shape;4648;p125"/>
            <p:cNvGrpSpPr/>
            <p:nvPr/>
          </p:nvGrpSpPr>
          <p:grpSpPr>
            <a:xfrm>
              <a:off x="1717748" y="2375002"/>
              <a:ext cx="3040063" cy="822960"/>
              <a:chOff x="1717748" y="2375002"/>
              <a:chExt cx="3040063" cy="822960"/>
            </a:xfrm>
          </p:grpSpPr>
          <p:sp>
            <p:nvSpPr>
              <p:cNvPr id="4649" name="Google Shape;4649;p125"/>
              <p:cNvSpPr/>
              <p:nvPr/>
            </p:nvSpPr>
            <p:spPr>
              <a:xfrm>
                <a:off x="1722384" y="2375002"/>
                <a:ext cx="3035427"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Strategy</a:t>
                </a:r>
                <a:endParaRPr/>
              </a:p>
            </p:txBody>
          </p:sp>
          <p:sp>
            <p:nvSpPr>
              <p:cNvPr id="4650" name="Google Shape;4650;p125"/>
              <p:cNvSpPr/>
              <p:nvPr/>
            </p:nvSpPr>
            <p:spPr>
              <a:xfrm>
                <a:off x="1717748" y="2375002"/>
                <a:ext cx="824895"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1" name="Google Shape;4651;p125"/>
            <p:cNvGrpSpPr/>
            <p:nvPr/>
          </p:nvGrpSpPr>
          <p:grpSpPr>
            <a:xfrm>
              <a:off x="1835838" y="2530721"/>
              <a:ext cx="598064" cy="532324"/>
              <a:chOff x="1806206" y="2502148"/>
              <a:chExt cx="598064" cy="532324"/>
            </a:xfrm>
          </p:grpSpPr>
          <p:sp>
            <p:nvSpPr>
              <p:cNvPr id="4652" name="Google Shape;4652;p12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2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4" name="Google Shape;4654;p125"/>
          <p:cNvGrpSpPr/>
          <p:nvPr/>
        </p:nvGrpSpPr>
        <p:grpSpPr>
          <a:xfrm>
            <a:off x="4832350" y="2908300"/>
            <a:ext cx="1041400" cy="280988"/>
            <a:chOff x="1717748" y="2375002"/>
            <a:chExt cx="3040063" cy="822960"/>
          </a:xfrm>
        </p:grpSpPr>
        <p:grpSp>
          <p:nvGrpSpPr>
            <p:cNvPr id="4655" name="Google Shape;4655;p125"/>
            <p:cNvGrpSpPr/>
            <p:nvPr/>
          </p:nvGrpSpPr>
          <p:grpSpPr>
            <a:xfrm>
              <a:off x="1717748" y="2375002"/>
              <a:ext cx="3040063" cy="822960"/>
              <a:chOff x="1717748" y="2375002"/>
              <a:chExt cx="3040063" cy="822960"/>
            </a:xfrm>
          </p:grpSpPr>
          <p:sp>
            <p:nvSpPr>
              <p:cNvPr id="4656" name="Google Shape;4656;p125"/>
              <p:cNvSpPr/>
              <p:nvPr/>
            </p:nvSpPr>
            <p:spPr>
              <a:xfrm>
                <a:off x="1722384" y="2375002"/>
                <a:ext cx="3035427"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Operations</a:t>
                </a:r>
                <a:endParaRPr/>
              </a:p>
            </p:txBody>
          </p:sp>
          <p:sp>
            <p:nvSpPr>
              <p:cNvPr id="4657" name="Google Shape;4657;p125"/>
              <p:cNvSpPr/>
              <p:nvPr/>
            </p:nvSpPr>
            <p:spPr>
              <a:xfrm>
                <a:off x="1717748" y="2375002"/>
                <a:ext cx="824895"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125"/>
            <p:cNvGrpSpPr/>
            <p:nvPr/>
          </p:nvGrpSpPr>
          <p:grpSpPr>
            <a:xfrm>
              <a:off x="1835838" y="2530721"/>
              <a:ext cx="598064" cy="532324"/>
              <a:chOff x="1806206" y="2502148"/>
              <a:chExt cx="598064" cy="532324"/>
            </a:xfrm>
          </p:grpSpPr>
          <p:sp>
            <p:nvSpPr>
              <p:cNvPr id="4659" name="Google Shape;4659;p12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2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1" name="Google Shape;4661;p125"/>
          <p:cNvGrpSpPr/>
          <p:nvPr/>
        </p:nvGrpSpPr>
        <p:grpSpPr>
          <a:xfrm>
            <a:off x="7207250" y="3235325"/>
            <a:ext cx="1041400" cy="282575"/>
            <a:chOff x="1717748" y="2375002"/>
            <a:chExt cx="3040063" cy="822960"/>
          </a:xfrm>
        </p:grpSpPr>
        <p:grpSp>
          <p:nvGrpSpPr>
            <p:cNvPr id="4662" name="Google Shape;4662;p125"/>
            <p:cNvGrpSpPr/>
            <p:nvPr/>
          </p:nvGrpSpPr>
          <p:grpSpPr>
            <a:xfrm>
              <a:off x="1717748" y="2375002"/>
              <a:ext cx="3040063" cy="822960"/>
              <a:chOff x="1717748" y="2375002"/>
              <a:chExt cx="3040063" cy="822960"/>
            </a:xfrm>
          </p:grpSpPr>
          <p:sp>
            <p:nvSpPr>
              <p:cNvPr id="4663" name="Google Shape;4663;p125"/>
              <p:cNvSpPr/>
              <p:nvPr/>
            </p:nvSpPr>
            <p:spPr>
              <a:xfrm>
                <a:off x="1722384" y="2375002"/>
                <a:ext cx="3035427"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Entity</a:t>
                </a:r>
                <a:endParaRPr/>
              </a:p>
            </p:txBody>
          </p:sp>
          <p:sp>
            <p:nvSpPr>
              <p:cNvPr id="4664" name="Google Shape;4664;p125"/>
              <p:cNvSpPr/>
              <p:nvPr/>
            </p:nvSpPr>
            <p:spPr>
              <a:xfrm>
                <a:off x="1717748" y="2375002"/>
                <a:ext cx="824895"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5" name="Google Shape;4665;p125"/>
            <p:cNvGrpSpPr/>
            <p:nvPr/>
          </p:nvGrpSpPr>
          <p:grpSpPr>
            <a:xfrm>
              <a:off x="1835838" y="2530721"/>
              <a:ext cx="598064" cy="532324"/>
              <a:chOff x="1806206" y="2502148"/>
              <a:chExt cx="598064" cy="532324"/>
            </a:xfrm>
          </p:grpSpPr>
          <p:sp>
            <p:nvSpPr>
              <p:cNvPr id="4666" name="Google Shape;4666;p12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12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68" name="Google Shape;4668;p125"/>
          <p:cNvGrpSpPr/>
          <p:nvPr/>
        </p:nvGrpSpPr>
        <p:grpSpPr>
          <a:xfrm>
            <a:off x="5759450" y="2393950"/>
            <a:ext cx="1371600" cy="547688"/>
            <a:chOff x="5715000" y="2362200"/>
            <a:chExt cx="1371600" cy="548640"/>
          </a:xfrm>
        </p:grpSpPr>
        <p:sp>
          <p:nvSpPr>
            <p:cNvPr id="4669" name="Google Shape;4669;p125"/>
            <p:cNvSpPr/>
            <p:nvPr/>
          </p:nvSpPr>
          <p:spPr>
            <a:xfrm>
              <a:off x="5715000" y="2362200"/>
              <a:ext cx="1371600" cy="548640"/>
            </a:xfrm>
            <a:prstGeom prst="leftRightArrow">
              <a:avLst>
                <a:gd fmla="val 71787" name="adj1"/>
                <a:gd fmla="val 50000" name="adj2"/>
              </a:avLst>
            </a:prstGeom>
            <a:solidFill>
              <a:srgbClr val="D6E3BC"/>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25"/>
            <p:cNvSpPr txBox="1"/>
            <p:nvPr/>
          </p:nvSpPr>
          <p:spPr>
            <a:xfrm>
              <a:off x="5884863" y="2421040"/>
              <a:ext cx="1031875" cy="430960"/>
            </a:xfrm>
            <a:prstGeom prst="rect">
              <a:avLst/>
            </a:prstGeom>
            <a:noFill/>
            <a:ln>
              <a:noFill/>
            </a:ln>
            <a:effectLst>
              <a:outerShdw blurRad="50800" dir="2700000" dist="38100">
                <a:srgbClr val="000000">
                  <a:alpha val="42745"/>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rgbClr val="4F6128"/>
                  </a:solidFill>
                  <a:latin typeface="Calibri"/>
                  <a:ea typeface="Calibri"/>
                  <a:cs typeface="Calibri"/>
                  <a:sym typeface="Calibri"/>
                </a:rPr>
                <a:t>Continually</a:t>
              </a:r>
              <a:endParaRPr/>
            </a:p>
            <a:p>
              <a:pPr indent="0" lvl="0" marL="0" marR="0" rtl="0" algn="ctr">
                <a:spcBef>
                  <a:spcPts val="0"/>
                </a:spcBef>
                <a:spcAft>
                  <a:spcPts val="0"/>
                </a:spcAft>
                <a:buNone/>
              </a:pPr>
              <a:r>
                <a:rPr b="1" lang="en-US" sz="1050">
                  <a:solidFill>
                    <a:srgbClr val="4F6128"/>
                  </a:solidFill>
                  <a:latin typeface="Calibri"/>
                  <a:ea typeface="Calibri"/>
                  <a:cs typeface="Calibri"/>
                  <a:sym typeface="Calibri"/>
                </a:rPr>
                <a:t>Assess &amp; Align</a:t>
              </a:r>
              <a:endParaRPr/>
            </a:p>
          </p:txBody>
        </p:sp>
      </p:grpSp>
      <p:grpSp>
        <p:nvGrpSpPr>
          <p:cNvPr id="4671" name="Google Shape;4671;p125"/>
          <p:cNvGrpSpPr/>
          <p:nvPr/>
        </p:nvGrpSpPr>
        <p:grpSpPr>
          <a:xfrm>
            <a:off x="2087563" y="2408238"/>
            <a:ext cx="1371600" cy="549275"/>
            <a:chOff x="5715000" y="2362200"/>
            <a:chExt cx="1371600" cy="548640"/>
          </a:xfrm>
        </p:grpSpPr>
        <p:sp>
          <p:nvSpPr>
            <p:cNvPr id="4672" name="Google Shape;4672;p125"/>
            <p:cNvSpPr/>
            <p:nvPr/>
          </p:nvSpPr>
          <p:spPr>
            <a:xfrm>
              <a:off x="5715000" y="2362200"/>
              <a:ext cx="1371600" cy="548640"/>
            </a:xfrm>
            <a:prstGeom prst="leftRightArrow">
              <a:avLst>
                <a:gd fmla="val 71787" name="adj1"/>
                <a:gd fmla="val 50000" name="adj2"/>
              </a:avLst>
            </a:prstGeom>
            <a:solidFill>
              <a:srgbClr val="D6E3BC"/>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25"/>
            <p:cNvSpPr txBox="1"/>
            <p:nvPr/>
          </p:nvSpPr>
          <p:spPr>
            <a:xfrm>
              <a:off x="5884862" y="2420869"/>
              <a:ext cx="1031875" cy="431301"/>
            </a:xfrm>
            <a:prstGeom prst="rect">
              <a:avLst/>
            </a:prstGeom>
            <a:noFill/>
            <a:ln>
              <a:noFill/>
            </a:ln>
            <a:effectLst>
              <a:outerShdw blurRad="50800" dir="2700000" dist="38100">
                <a:srgbClr val="000000">
                  <a:alpha val="42745"/>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rgbClr val="4F6128"/>
                  </a:solidFill>
                  <a:latin typeface="Calibri"/>
                  <a:ea typeface="Calibri"/>
                  <a:cs typeface="Calibri"/>
                  <a:sym typeface="Calibri"/>
                </a:rPr>
                <a:t>Continually</a:t>
              </a:r>
              <a:endParaRPr/>
            </a:p>
            <a:p>
              <a:pPr indent="0" lvl="0" marL="0" marR="0" rtl="0" algn="ctr">
                <a:spcBef>
                  <a:spcPts val="0"/>
                </a:spcBef>
                <a:spcAft>
                  <a:spcPts val="0"/>
                </a:spcAft>
                <a:buNone/>
              </a:pPr>
              <a:r>
                <a:rPr b="1" lang="en-US" sz="1050">
                  <a:solidFill>
                    <a:srgbClr val="4F6128"/>
                  </a:solidFill>
                  <a:latin typeface="Calibri"/>
                  <a:ea typeface="Calibri"/>
                  <a:cs typeface="Calibri"/>
                  <a:sym typeface="Calibri"/>
                </a:rPr>
                <a:t>Assess &amp; Align</a:t>
              </a:r>
              <a:endParaRPr/>
            </a:p>
          </p:txBody>
        </p:sp>
      </p:grpSp>
      <p:sp>
        <p:nvSpPr>
          <p:cNvPr id="4674" name="Google Shape;4674;p125"/>
          <p:cNvSpPr/>
          <p:nvPr/>
        </p:nvSpPr>
        <p:spPr>
          <a:xfrm>
            <a:off x="1292225" y="2778125"/>
            <a:ext cx="468313" cy="476250"/>
          </a:xfrm>
          <a:prstGeom prst="downArrow">
            <a:avLst>
              <a:gd fmla="val 65954" name="adj1"/>
              <a:gd fmla="val 50000" name="adj2"/>
            </a:avLst>
          </a:prstGeom>
          <a:solidFill>
            <a:srgbClr val="D7E4BD"/>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5" name="Google Shape;4675;p125"/>
          <p:cNvGrpSpPr/>
          <p:nvPr/>
        </p:nvGrpSpPr>
        <p:grpSpPr>
          <a:xfrm>
            <a:off x="958850" y="2511425"/>
            <a:ext cx="1041400" cy="282575"/>
            <a:chOff x="1717748" y="2375002"/>
            <a:chExt cx="3040063" cy="822960"/>
          </a:xfrm>
        </p:grpSpPr>
        <p:grpSp>
          <p:nvGrpSpPr>
            <p:cNvPr id="4676" name="Google Shape;4676;p125"/>
            <p:cNvGrpSpPr/>
            <p:nvPr/>
          </p:nvGrpSpPr>
          <p:grpSpPr>
            <a:xfrm>
              <a:off x="1717748" y="2375002"/>
              <a:ext cx="3040063" cy="822960"/>
              <a:chOff x="1717748" y="2375002"/>
              <a:chExt cx="3040063" cy="822960"/>
            </a:xfrm>
          </p:grpSpPr>
          <p:sp>
            <p:nvSpPr>
              <p:cNvPr id="4677" name="Google Shape;4677;p125"/>
              <p:cNvSpPr/>
              <p:nvPr/>
            </p:nvSpPr>
            <p:spPr>
              <a:xfrm>
                <a:off x="1722384" y="2375002"/>
                <a:ext cx="3035427"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People</a:t>
                </a:r>
                <a:endParaRPr/>
              </a:p>
            </p:txBody>
          </p:sp>
          <p:sp>
            <p:nvSpPr>
              <p:cNvPr id="4678" name="Google Shape;4678;p125"/>
              <p:cNvSpPr/>
              <p:nvPr/>
            </p:nvSpPr>
            <p:spPr>
              <a:xfrm>
                <a:off x="1717748" y="2375002"/>
                <a:ext cx="824895"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125"/>
            <p:cNvGrpSpPr/>
            <p:nvPr/>
          </p:nvGrpSpPr>
          <p:grpSpPr>
            <a:xfrm>
              <a:off x="1835838" y="2530721"/>
              <a:ext cx="598064" cy="532324"/>
              <a:chOff x="1806206" y="2502148"/>
              <a:chExt cx="598064" cy="532324"/>
            </a:xfrm>
          </p:grpSpPr>
          <p:sp>
            <p:nvSpPr>
              <p:cNvPr id="4680" name="Google Shape;4680;p12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2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82" name="Google Shape;4682;p125"/>
          <p:cNvSpPr/>
          <p:nvPr/>
        </p:nvSpPr>
        <p:spPr>
          <a:xfrm>
            <a:off x="1292225" y="2062163"/>
            <a:ext cx="468313" cy="476250"/>
          </a:xfrm>
          <a:prstGeom prst="downArrow">
            <a:avLst>
              <a:gd fmla="val 65954" name="adj1"/>
              <a:gd fmla="val 50000" name="adj2"/>
            </a:avLst>
          </a:prstGeom>
          <a:solidFill>
            <a:srgbClr val="D7E4BD"/>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83" name="Google Shape;4683;p125"/>
          <p:cNvGrpSpPr/>
          <p:nvPr/>
        </p:nvGrpSpPr>
        <p:grpSpPr>
          <a:xfrm>
            <a:off x="960438" y="1787525"/>
            <a:ext cx="1039812" cy="280988"/>
            <a:chOff x="1717748" y="2375002"/>
            <a:chExt cx="3040063" cy="822960"/>
          </a:xfrm>
        </p:grpSpPr>
        <p:grpSp>
          <p:nvGrpSpPr>
            <p:cNvPr id="4684" name="Google Shape;4684;p125"/>
            <p:cNvGrpSpPr/>
            <p:nvPr/>
          </p:nvGrpSpPr>
          <p:grpSpPr>
            <a:xfrm>
              <a:off x="1717748" y="2375002"/>
              <a:ext cx="3040063" cy="822960"/>
              <a:chOff x="1717748" y="2375002"/>
              <a:chExt cx="3040063" cy="822960"/>
            </a:xfrm>
          </p:grpSpPr>
          <p:sp>
            <p:nvSpPr>
              <p:cNvPr id="4685" name="Google Shape;4685;p125"/>
              <p:cNvSpPr/>
              <p:nvPr/>
            </p:nvSpPr>
            <p:spPr>
              <a:xfrm>
                <a:off x="1722388" y="2375002"/>
                <a:ext cx="303542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Market</a:t>
                </a:r>
                <a:endParaRPr/>
              </a:p>
            </p:txBody>
          </p:sp>
          <p:sp>
            <p:nvSpPr>
              <p:cNvPr id="4686" name="Google Shape;4686;p125"/>
              <p:cNvSpPr/>
              <p:nvPr/>
            </p:nvSpPr>
            <p:spPr>
              <a:xfrm>
                <a:off x="1717748" y="2375002"/>
                <a:ext cx="821512"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7" name="Google Shape;4687;p125"/>
            <p:cNvGrpSpPr/>
            <p:nvPr/>
          </p:nvGrpSpPr>
          <p:grpSpPr>
            <a:xfrm>
              <a:off x="1835838" y="2530721"/>
              <a:ext cx="598064" cy="532324"/>
              <a:chOff x="1806206" y="2502148"/>
              <a:chExt cx="598064" cy="532324"/>
            </a:xfrm>
          </p:grpSpPr>
          <p:sp>
            <p:nvSpPr>
              <p:cNvPr id="4688" name="Google Shape;4688;p12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2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90" name="Google Shape;4690;p125"/>
          <p:cNvSpPr/>
          <p:nvPr/>
        </p:nvSpPr>
        <p:spPr>
          <a:xfrm>
            <a:off x="7573963" y="2773363"/>
            <a:ext cx="468312" cy="474662"/>
          </a:xfrm>
          <a:prstGeom prst="downArrow">
            <a:avLst>
              <a:gd fmla="val 65954" name="adj1"/>
              <a:gd fmla="val 50000" name="adj2"/>
            </a:avLst>
          </a:prstGeom>
          <a:solidFill>
            <a:srgbClr val="D7E4BD"/>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1" name="Google Shape;4691;p125"/>
          <p:cNvGrpSpPr/>
          <p:nvPr/>
        </p:nvGrpSpPr>
        <p:grpSpPr>
          <a:xfrm>
            <a:off x="7207250" y="2511425"/>
            <a:ext cx="1041400" cy="282575"/>
            <a:chOff x="1717748" y="2375002"/>
            <a:chExt cx="3040063" cy="822960"/>
          </a:xfrm>
        </p:grpSpPr>
        <p:grpSp>
          <p:nvGrpSpPr>
            <p:cNvPr id="4692" name="Google Shape;4692;p125"/>
            <p:cNvGrpSpPr/>
            <p:nvPr/>
          </p:nvGrpSpPr>
          <p:grpSpPr>
            <a:xfrm>
              <a:off x="1717748" y="2375002"/>
              <a:ext cx="3040063" cy="822960"/>
              <a:chOff x="1717748" y="2375002"/>
              <a:chExt cx="3040063" cy="822960"/>
            </a:xfrm>
          </p:grpSpPr>
          <p:sp>
            <p:nvSpPr>
              <p:cNvPr id="4693" name="Google Shape;4693;p125"/>
              <p:cNvSpPr/>
              <p:nvPr/>
            </p:nvSpPr>
            <p:spPr>
              <a:xfrm>
                <a:off x="1722384" y="2375002"/>
                <a:ext cx="3035427"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Governance</a:t>
                </a:r>
                <a:endParaRPr/>
              </a:p>
            </p:txBody>
          </p:sp>
          <p:sp>
            <p:nvSpPr>
              <p:cNvPr id="4694" name="Google Shape;4694;p125"/>
              <p:cNvSpPr/>
              <p:nvPr/>
            </p:nvSpPr>
            <p:spPr>
              <a:xfrm>
                <a:off x="1717748" y="2375002"/>
                <a:ext cx="824895"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5" name="Google Shape;4695;p125"/>
            <p:cNvGrpSpPr/>
            <p:nvPr/>
          </p:nvGrpSpPr>
          <p:grpSpPr>
            <a:xfrm>
              <a:off x="1835838" y="2530721"/>
              <a:ext cx="598064" cy="532324"/>
              <a:chOff x="1806206" y="2502148"/>
              <a:chExt cx="598064" cy="532324"/>
            </a:xfrm>
          </p:grpSpPr>
          <p:sp>
            <p:nvSpPr>
              <p:cNvPr id="4696" name="Google Shape;4696;p12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2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98" name="Google Shape;4698;p125"/>
          <p:cNvSpPr/>
          <p:nvPr/>
        </p:nvSpPr>
        <p:spPr>
          <a:xfrm>
            <a:off x="7573963" y="2057400"/>
            <a:ext cx="468312" cy="476250"/>
          </a:xfrm>
          <a:prstGeom prst="downArrow">
            <a:avLst>
              <a:gd fmla="val 65954" name="adj1"/>
              <a:gd fmla="val 50000" name="adj2"/>
            </a:avLst>
          </a:prstGeom>
          <a:solidFill>
            <a:srgbClr val="D7E4BD"/>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9" name="Google Shape;4699;p125"/>
          <p:cNvGrpSpPr/>
          <p:nvPr/>
        </p:nvGrpSpPr>
        <p:grpSpPr>
          <a:xfrm>
            <a:off x="7208838" y="1787525"/>
            <a:ext cx="1039812" cy="280988"/>
            <a:chOff x="1717748" y="2375002"/>
            <a:chExt cx="3040063" cy="822960"/>
          </a:xfrm>
        </p:grpSpPr>
        <p:grpSp>
          <p:nvGrpSpPr>
            <p:cNvPr id="4700" name="Google Shape;4700;p125"/>
            <p:cNvGrpSpPr/>
            <p:nvPr/>
          </p:nvGrpSpPr>
          <p:grpSpPr>
            <a:xfrm>
              <a:off x="1717748" y="2375002"/>
              <a:ext cx="3040063" cy="822960"/>
              <a:chOff x="1717748" y="2375002"/>
              <a:chExt cx="3040063" cy="822960"/>
            </a:xfrm>
          </p:grpSpPr>
          <p:sp>
            <p:nvSpPr>
              <p:cNvPr id="4701" name="Google Shape;4701;p125"/>
              <p:cNvSpPr/>
              <p:nvPr/>
            </p:nvSpPr>
            <p:spPr>
              <a:xfrm>
                <a:off x="1722388" y="2375002"/>
                <a:ext cx="303542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Expectation</a:t>
                </a:r>
                <a:endParaRPr/>
              </a:p>
            </p:txBody>
          </p:sp>
          <p:sp>
            <p:nvSpPr>
              <p:cNvPr id="4702" name="Google Shape;4702;p125"/>
              <p:cNvSpPr/>
              <p:nvPr/>
            </p:nvSpPr>
            <p:spPr>
              <a:xfrm>
                <a:off x="1717748" y="2375002"/>
                <a:ext cx="821512"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125"/>
            <p:cNvGrpSpPr/>
            <p:nvPr/>
          </p:nvGrpSpPr>
          <p:grpSpPr>
            <a:xfrm>
              <a:off x="1835838" y="2530721"/>
              <a:ext cx="598064" cy="532324"/>
              <a:chOff x="1806206" y="2502148"/>
              <a:chExt cx="598064" cy="532324"/>
            </a:xfrm>
          </p:grpSpPr>
          <p:sp>
            <p:nvSpPr>
              <p:cNvPr id="4704" name="Google Shape;4704;p12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12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06" name="Google Shape;4706;p125"/>
          <p:cNvSpPr txBox="1"/>
          <p:nvPr/>
        </p:nvSpPr>
        <p:spPr>
          <a:xfrm>
            <a:off x="457200" y="4343400"/>
            <a:ext cx="8229600" cy="838200"/>
          </a:xfrm>
          <a:prstGeom prst="rect">
            <a:avLst/>
          </a:prstGeom>
          <a:noFill/>
          <a:ln>
            <a:noFill/>
          </a:ln>
        </p:spPr>
        <p:txBody>
          <a:bodyPr anchorCtr="0" anchor="t" bIns="45700" lIns="91425" spcFirstLastPara="1" rIns="91425" wrap="square" tIns="45700">
            <a:noAutofit/>
          </a:bodyPr>
          <a:lstStyle/>
          <a:p>
            <a:pPr indent="-292100" lvl="0" marL="292100" marR="0" rtl="0" algn="l">
              <a:lnSpc>
                <a:spcPct val="100000"/>
              </a:lnSpc>
              <a:spcBef>
                <a:spcPts val="0"/>
              </a:spcBef>
              <a:spcAft>
                <a:spcPts val="0"/>
              </a:spcAft>
              <a:buClr>
                <a:srgbClr val="333F1A"/>
              </a:buClr>
              <a:buSzPts val="2400"/>
              <a:buFont typeface="Arial"/>
              <a:buChar char="•"/>
            </a:pPr>
            <a:r>
              <a:rPr b="0" i="0" lang="en-US" sz="2400" u="none" cap="none" strike="noStrike">
                <a:solidFill>
                  <a:srgbClr val="333F1A"/>
                </a:solidFill>
                <a:latin typeface="Calibri"/>
                <a:ea typeface="Calibri"/>
                <a:cs typeface="Calibri"/>
                <a:sym typeface="Calibri"/>
              </a:rPr>
              <a:t>Execution</a:t>
            </a:r>
            <a:r>
              <a:rPr b="0" i="0" lang="en-US" sz="2400" u="none" cap="none" strike="noStrike">
                <a:solidFill>
                  <a:srgbClr val="333F1A"/>
                </a:solidFill>
                <a:latin typeface="Calibri"/>
                <a:ea typeface="Calibri"/>
                <a:cs typeface="Calibri"/>
                <a:sym typeface="Calibri"/>
              </a:rPr>
              <a:t> drives adjustments to the </a:t>
            </a:r>
            <a:r>
              <a:rPr lang="en-US" sz="2400">
                <a:solidFill>
                  <a:srgbClr val="333F1A"/>
                </a:solidFill>
                <a:latin typeface="Calibri"/>
                <a:ea typeface="Calibri"/>
                <a:cs typeface="Calibri"/>
                <a:sym typeface="Calibri"/>
              </a:rPr>
              <a:t>Strategy and Operations</a:t>
            </a:r>
            <a:endParaRPr/>
          </a:p>
          <a:p>
            <a:pPr indent="-292100" lvl="0" marL="292100" marR="0" rtl="0" algn="l">
              <a:lnSpc>
                <a:spcPct val="100000"/>
              </a:lnSpc>
              <a:spcBef>
                <a:spcPts val="480"/>
              </a:spcBef>
              <a:spcAft>
                <a:spcPts val="0"/>
              </a:spcAft>
              <a:buClr>
                <a:srgbClr val="333F1A"/>
              </a:buClr>
              <a:buSzPts val="2400"/>
              <a:buFont typeface="Arial"/>
              <a:buChar char="•"/>
            </a:pPr>
            <a:r>
              <a:rPr b="0" i="0" lang="en-US" sz="2400" u="none" cap="none" strike="noStrike">
                <a:solidFill>
                  <a:srgbClr val="333F1A"/>
                </a:solidFill>
                <a:latin typeface="Calibri"/>
                <a:ea typeface="Calibri"/>
                <a:cs typeface="Calibri"/>
                <a:sym typeface="Calibri"/>
              </a:rPr>
              <a:t>Changes in the other</a:t>
            </a:r>
            <a:r>
              <a:rPr b="0" i="0" lang="en-US" sz="2400" u="none" cap="none" strike="noStrike">
                <a:solidFill>
                  <a:srgbClr val="333F1A"/>
                </a:solidFill>
                <a:latin typeface="Calibri"/>
                <a:ea typeface="Calibri"/>
                <a:cs typeface="Calibri"/>
                <a:sym typeface="Calibri"/>
              </a:rPr>
              <a:t> lenses drives changes to Strategy, Operations, and Execution</a:t>
            </a:r>
            <a:endParaRPr b="0" i="0" sz="2400" u="none" cap="none" strike="noStrike">
              <a:solidFill>
                <a:srgbClr val="333F1A"/>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2000" fill="hold"/>
                                        <p:tgtEl>
                                          <p:spTgt spid="4636"/>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0" name="Shape 4710"/>
        <p:cNvGrpSpPr/>
        <p:nvPr/>
      </p:nvGrpSpPr>
      <p:grpSpPr>
        <a:xfrm>
          <a:off x="0" y="0"/>
          <a:ext cx="0" cy="0"/>
          <a:chOff x="0" y="0"/>
          <a:chExt cx="0" cy="0"/>
        </a:xfrm>
      </p:grpSpPr>
      <p:grpSp>
        <p:nvGrpSpPr>
          <p:cNvPr id="4711" name="Google Shape;4711;p126"/>
          <p:cNvGrpSpPr/>
          <p:nvPr/>
        </p:nvGrpSpPr>
        <p:grpSpPr>
          <a:xfrm>
            <a:off x="577849" y="114300"/>
            <a:ext cx="2393951" cy="647700"/>
            <a:chOff x="1717480" y="2374418"/>
            <a:chExt cx="3040673" cy="822562"/>
          </a:xfrm>
        </p:grpSpPr>
        <p:grpSp>
          <p:nvGrpSpPr>
            <p:cNvPr id="4712" name="Google Shape;4712;p126"/>
            <p:cNvGrpSpPr/>
            <p:nvPr/>
          </p:nvGrpSpPr>
          <p:grpSpPr>
            <a:xfrm>
              <a:off x="1717480" y="2374418"/>
              <a:ext cx="3040673" cy="822562"/>
              <a:chOff x="1717480" y="2374418"/>
              <a:chExt cx="3040673" cy="822562"/>
            </a:xfrm>
          </p:grpSpPr>
          <p:sp>
            <p:nvSpPr>
              <p:cNvPr id="4713" name="Google Shape;4713;p126"/>
              <p:cNvSpPr/>
              <p:nvPr/>
            </p:nvSpPr>
            <p:spPr>
              <a:xfrm>
                <a:off x="1723530" y="2374418"/>
                <a:ext cx="3034623" cy="8225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Execution</a:t>
                </a:r>
                <a:endParaRPr/>
              </a:p>
            </p:txBody>
          </p:sp>
          <p:sp>
            <p:nvSpPr>
              <p:cNvPr id="4714" name="Google Shape;4714;p126"/>
              <p:cNvSpPr/>
              <p:nvPr/>
            </p:nvSpPr>
            <p:spPr>
              <a:xfrm>
                <a:off x="1717480" y="2374418"/>
                <a:ext cx="822675" cy="8225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5" name="Google Shape;4715;p126"/>
            <p:cNvGrpSpPr/>
            <p:nvPr/>
          </p:nvGrpSpPr>
          <p:grpSpPr>
            <a:xfrm>
              <a:off x="1835838" y="2530721"/>
              <a:ext cx="598064" cy="532324"/>
              <a:chOff x="1806206" y="2502148"/>
              <a:chExt cx="598064" cy="532324"/>
            </a:xfrm>
          </p:grpSpPr>
          <p:sp>
            <p:nvSpPr>
              <p:cNvPr id="4716" name="Google Shape;4716;p126"/>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26"/>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8" name="Google Shape;4718;p126"/>
          <p:cNvGrpSpPr/>
          <p:nvPr/>
        </p:nvGrpSpPr>
        <p:grpSpPr>
          <a:xfrm>
            <a:off x="0" y="0"/>
            <a:ext cx="500380" cy="6858000"/>
            <a:chOff x="0" y="0"/>
            <a:chExt cx="500380" cy="6858000"/>
          </a:xfrm>
        </p:grpSpPr>
        <p:sp>
          <p:nvSpPr>
            <p:cNvPr id="4719" name="Google Shape;4719;p126"/>
            <p:cNvSpPr/>
            <p:nvPr/>
          </p:nvSpPr>
          <p:spPr>
            <a:xfrm rot="-5400000">
              <a:off x="-207010" y="207010"/>
              <a:ext cx="9144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Lens</a:t>
              </a:r>
              <a:endParaRPr sz="1800">
                <a:solidFill>
                  <a:srgbClr val="333F1A"/>
                </a:solidFill>
                <a:latin typeface="Times New Roman"/>
                <a:ea typeface="Times New Roman"/>
                <a:cs typeface="Times New Roman"/>
                <a:sym typeface="Times New Roman"/>
              </a:endParaRPr>
            </a:p>
          </p:txBody>
        </p:sp>
        <p:sp>
          <p:nvSpPr>
            <p:cNvPr id="4720" name="Google Shape;4720;p126"/>
            <p:cNvSpPr/>
            <p:nvPr/>
          </p:nvSpPr>
          <p:spPr>
            <a:xfrm rot="-5400000">
              <a:off x="-207010" y="1121410"/>
              <a:ext cx="9144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88888"/>
                </a:lnSpc>
                <a:spcBef>
                  <a:spcPts val="0"/>
                </a:spcBef>
                <a:spcAft>
                  <a:spcPts val="0"/>
                </a:spcAft>
                <a:buNone/>
              </a:pPr>
              <a:r>
                <a:rPr lang="en-US" sz="1800">
                  <a:solidFill>
                    <a:srgbClr val="333F1A"/>
                  </a:solidFill>
                  <a:latin typeface="Times New Roman"/>
                  <a:ea typeface="Times New Roman"/>
                  <a:cs typeface="Times New Roman"/>
                  <a:sym typeface="Times New Roman"/>
                </a:rPr>
                <a:t>Sub- Lens</a:t>
              </a:r>
              <a:endParaRPr sz="1800">
                <a:solidFill>
                  <a:srgbClr val="333F1A"/>
                </a:solidFill>
                <a:latin typeface="Times New Roman"/>
                <a:ea typeface="Times New Roman"/>
                <a:cs typeface="Times New Roman"/>
                <a:sym typeface="Times New Roman"/>
              </a:endParaRPr>
            </a:p>
          </p:txBody>
        </p:sp>
        <p:sp>
          <p:nvSpPr>
            <p:cNvPr id="4721" name="Google Shape;4721;p126"/>
            <p:cNvSpPr/>
            <p:nvPr/>
          </p:nvSpPr>
          <p:spPr>
            <a:xfrm rot="-5400000">
              <a:off x="-1273810" y="3102610"/>
              <a:ext cx="30480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Themes</a:t>
              </a:r>
              <a:endParaRPr sz="1800">
                <a:solidFill>
                  <a:srgbClr val="333F1A"/>
                </a:solidFill>
                <a:latin typeface="Times New Roman"/>
                <a:ea typeface="Times New Roman"/>
                <a:cs typeface="Times New Roman"/>
                <a:sym typeface="Times New Roman"/>
              </a:endParaRPr>
            </a:p>
          </p:txBody>
        </p:sp>
        <p:sp>
          <p:nvSpPr>
            <p:cNvPr id="4722" name="Google Shape;4722;p126"/>
            <p:cNvSpPr/>
            <p:nvPr/>
          </p:nvSpPr>
          <p:spPr>
            <a:xfrm rot="-5400000">
              <a:off x="-740410" y="5617210"/>
              <a:ext cx="19812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Diagnostics</a:t>
              </a:r>
              <a:endParaRPr sz="1800">
                <a:solidFill>
                  <a:srgbClr val="333F1A"/>
                </a:solidFill>
                <a:latin typeface="Times New Roman"/>
                <a:ea typeface="Times New Roman"/>
                <a:cs typeface="Times New Roman"/>
                <a:sym typeface="Times New Roman"/>
              </a:endParaRPr>
            </a:p>
          </p:txBody>
        </p:sp>
      </p:grpSp>
      <p:grpSp>
        <p:nvGrpSpPr>
          <p:cNvPr id="4723" name="Google Shape;4723;p126"/>
          <p:cNvGrpSpPr/>
          <p:nvPr/>
        </p:nvGrpSpPr>
        <p:grpSpPr>
          <a:xfrm>
            <a:off x="5364480" y="1066800"/>
            <a:ext cx="1645920" cy="5410200"/>
            <a:chOff x="2324100" y="1066800"/>
            <a:chExt cx="1645920" cy="5410200"/>
          </a:xfrm>
        </p:grpSpPr>
        <p:grpSp>
          <p:nvGrpSpPr>
            <p:cNvPr id="4724" name="Google Shape;4724;p126"/>
            <p:cNvGrpSpPr/>
            <p:nvPr/>
          </p:nvGrpSpPr>
          <p:grpSpPr>
            <a:xfrm>
              <a:off x="2383536" y="1752600"/>
              <a:ext cx="1578864" cy="4724400"/>
              <a:chOff x="669036" y="1739900"/>
              <a:chExt cx="1578864" cy="4724400"/>
            </a:xfrm>
          </p:grpSpPr>
          <p:sp>
            <p:nvSpPr>
              <p:cNvPr id="4725" name="Google Shape;4725;p126"/>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Strategic Execution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Product Release</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Quality</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Resourcing</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Execution Against Planning</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Growth</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Programs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Financial</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Human Capital</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Market</a:t>
                </a:r>
                <a:endParaRPr/>
              </a:p>
              <a:p>
                <a:pPr indent="-48260" lvl="0" marL="137160" marR="0" rtl="0" algn="l">
                  <a:spcBef>
                    <a:spcPts val="0"/>
                  </a:spcBef>
                  <a:spcAft>
                    <a:spcPts val="0"/>
                  </a:spcAft>
                  <a:buClr>
                    <a:schemeClr val="dk1"/>
                  </a:buClr>
                  <a:buSzPts val="1400"/>
                  <a:buFont typeface="Arial"/>
                  <a:buNone/>
                </a:pPr>
                <a:r>
                  <a:t/>
                </a:r>
                <a:endParaRPr sz="1400">
                  <a:solidFill>
                    <a:srgbClr val="333F1A"/>
                  </a:solidFill>
                  <a:latin typeface="Times New Roman"/>
                  <a:ea typeface="Times New Roman"/>
                  <a:cs typeface="Times New Roman"/>
                  <a:sym typeface="Times New Roman"/>
                </a:endParaRPr>
              </a:p>
              <a:p>
                <a:pPr indent="-48260" lvl="0" marL="137160" marR="0" rtl="0" algn="l">
                  <a:spcBef>
                    <a:spcPts val="0"/>
                  </a:spcBef>
                  <a:spcAft>
                    <a:spcPts val="0"/>
                  </a:spcAft>
                  <a:buClr>
                    <a:schemeClr val="dk1"/>
                  </a:buClr>
                  <a:buSzPts val="1400"/>
                  <a:buFont typeface="Arial"/>
                  <a:buNone/>
                </a:pPr>
                <a:r>
                  <a:t/>
                </a:r>
                <a:endParaRPr sz="1400">
                  <a:solidFill>
                    <a:srgbClr val="333F1A"/>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4726" name="Google Shape;4726;p126"/>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4727" name="Google Shape;4727;p126"/>
              <p:cNvSpPr txBox="1"/>
              <p:nvPr/>
            </p:nvSpPr>
            <p:spPr>
              <a:xfrm>
                <a:off x="685800" y="5029200"/>
                <a:ext cx="1562100" cy="738664"/>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What has been the performance of the KPI’s?</a:t>
                </a:r>
                <a:endParaRPr/>
              </a:p>
            </p:txBody>
          </p:sp>
        </p:grpSp>
        <p:sp>
          <p:nvSpPr>
            <p:cNvPr id="4728" name="Google Shape;4728;p126"/>
            <p:cNvSpPr/>
            <p:nvPr/>
          </p:nvSpPr>
          <p:spPr>
            <a:xfrm>
              <a:off x="23241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Performance</a:t>
              </a:r>
              <a:endParaRPr b="1" sz="1400">
                <a:solidFill>
                  <a:schemeClr val="lt1"/>
                </a:solidFill>
                <a:latin typeface="Times New Roman"/>
                <a:ea typeface="Times New Roman"/>
                <a:cs typeface="Times New Roman"/>
                <a:sym typeface="Times New Roman"/>
              </a:endParaRPr>
            </a:p>
          </p:txBody>
        </p:sp>
      </p:grpSp>
      <p:grpSp>
        <p:nvGrpSpPr>
          <p:cNvPr id="4729" name="Google Shape;4729;p126"/>
          <p:cNvGrpSpPr/>
          <p:nvPr/>
        </p:nvGrpSpPr>
        <p:grpSpPr>
          <a:xfrm>
            <a:off x="2362200" y="1066800"/>
            <a:ext cx="1676400" cy="5410200"/>
            <a:chOff x="609600" y="1066800"/>
            <a:chExt cx="1676400" cy="5410200"/>
          </a:xfrm>
        </p:grpSpPr>
        <p:grpSp>
          <p:nvGrpSpPr>
            <p:cNvPr id="4730" name="Google Shape;4730;p126"/>
            <p:cNvGrpSpPr/>
            <p:nvPr/>
          </p:nvGrpSpPr>
          <p:grpSpPr>
            <a:xfrm>
              <a:off x="669036" y="1752600"/>
              <a:ext cx="1616964" cy="4724400"/>
              <a:chOff x="669036" y="1739900"/>
              <a:chExt cx="1616964" cy="4724400"/>
            </a:xfrm>
          </p:grpSpPr>
          <p:sp>
            <p:nvSpPr>
              <p:cNvPr id="4731" name="Google Shape;4731;p126"/>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KPIs</a:t>
                </a:r>
                <a:endParaRPr sz="1400">
                  <a:solidFill>
                    <a:srgbClr val="333F1A"/>
                  </a:solidFill>
                  <a:latin typeface="Times New Roman"/>
                  <a:ea typeface="Times New Roman"/>
                  <a:cs typeface="Times New Roman"/>
                  <a:sym typeface="Times New Roman"/>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Employee Effort</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Priorities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Profits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Succession Planning</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Customer Feedback</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Goals</a:t>
                </a:r>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4732" name="Google Shape;4732;p126"/>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4733" name="Google Shape;4733;p126"/>
              <p:cNvSpPr txBox="1"/>
              <p:nvPr/>
            </p:nvSpPr>
            <p:spPr>
              <a:xfrm>
                <a:off x="685800" y="5029200"/>
                <a:ext cx="1600200" cy="738664"/>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Are the target growth rates set high enough?</a:t>
                </a:r>
                <a:endParaRPr/>
              </a:p>
            </p:txBody>
          </p:sp>
        </p:grpSp>
        <p:sp>
          <p:nvSpPr>
            <p:cNvPr id="4734" name="Google Shape;4734;p126"/>
            <p:cNvSpPr/>
            <p:nvPr/>
          </p:nvSpPr>
          <p:spPr>
            <a:xfrm>
              <a:off x="6096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Measurement</a:t>
              </a:r>
              <a:endParaRPr b="1" sz="1400">
                <a:solidFill>
                  <a:schemeClr val="lt1"/>
                </a:solidFill>
                <a:latin typeface="Times New Roman"/>
                <a:ea typeface="Times New Roman"/>
                <a:cs typeface="Times New Roman"/>
                <a:sym typeface="Times New Roman"/>
              </a:endParaRPr>
            </a:p>
          </p:txBody>
        </p:sp>
      </p:gr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8" name="Shape 4738"/>
        <p:cNvGrpSpPr/>
        <p:nvPr/>
      </p:nvGrpSpPr>
      <p:grpSpPr>
        <a:xfrm>
          <a:off x="0" y="0"/>
          <a:ext cx="0" cy="0"/>
          <a:chOff x="0" y="0"/>
          <a:chExt cx="0" cy="0"/>
        </a:xfrm>
      </p:grpSpPr>
      <p:sp>
        <p:nvSpPr>
          <p:cNvPr id="4739" name="Google Shape;4739;p12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STRUCTURE</a:t>
            </a:r>
            <a:endParaRPr/>
          </a:p>
        </p:txBody>
      </p:sp>
      <p:pic>
        <p:nvPicPr>
          <p:cNvPr id="4740" name="Google Shape;4740;p127"/>
          <p:cNvPicPr preferRelativeResize="0"/>
          <p:nvPr/>
        </p:nvPicPr>
        <p:blipFill rotWithShape="1">
          <a:blip r:embed="rId3">
            <a:alphaModFix/>
          </a:blip>
          <a:srcRect b="0" l="0" r="0" t="0"/>
          <a:stretch/>
        </p:blipFill>
        <p:spPr>
          <a:xfrm>
            <a:off x="8382000" y="3733800"/>
            <a:ext cx="533400" cy="822325"/>
          </a:xfrm>
          <a:prstGeom prst="rect">
            <a:avLst/>
          </a:prstGeom>
          <a:noFill/>
          <a:ln>
            <a:noFill/>
          </a:ln>
        </p:spPr>
      </p:pic>
      <p:pic>
        <p:nvPicPr>
          <p:cNvPr id="4741" name="Google Shape;4741;p127"/>
          <p:cNvPicPr preferRelativeResize="0"/>
          <p:nvPr/>
        </p:nvPicPr>
        <p:blipFill rotWithShape="1">
          <a:blip r:embed="rId4">
            <a:alphaModFix/>
          </a:blip>
          <a:srcRect b="0" l="0" r="0" t="0"/>
          <a:stretch/>
        </p:blipFill>
        <p:spPr>
          <a:xfrm>
            <a:off x="8382000" y="4800600"/>
            <a:ext cx="533400" cy="822325"/>
          </a:xfrm>
          <a:prstGeom prst="rect">
            <a:avLst/>
          </a:prstGeom>
          <a:noFill/>
          <a:ln>
            <a:noFill/>
          </a:ln>
        </p:spPr>
      </p:pic>
      <p:grpSp>
        <p:nvGrpSpPr>
          <p:cNvPr id="4742" name="Google Shape;4742;p127"/>
          <p:cNvGrpSpPr/>
          <p:nvPr/>
        </p:nvGrpSpPr>
        <p:grpSpPr>
          <a:xfrm>
            <a:off x="6334125" y="876300"/>
            <a:ext cx="1819275" cy="461963"/>
            <a:chOff x="1717748" y="2375002"/>
            <a:chExt cx="3040064" cy="822960"/>
          </a:xfrm>
        </p:grpSpPr>
        <p:grpSp>
          <p:nvGrpSpPr>
            <p:cNvPr id="4743" name="Google Shape;4743;p127"/>
            <p:cNvGrpSpPr/>
            <p:nvPr/>
          </p:nvGrpSpPr>
          <p:grpSpPr>
            <a:xfrm>
              <a:off x="1717748" y="2375002"/>
              <a:ext cx="3040064" cy="822960"/>
              <a:chOff x="1717748" y="2375002"/>
              <a:chExt cx="3040064" cy="822960"/>
            </a:xfrm>
          </p:grpSpPr>
          <p:sp>
            <p:nvSpPr>
              <p:cNvPr id="4744" name="Google Shape;4744;p127"/>
              <p:cNvSpPr/>
              <p:nvPr/>
            </p:nvSpPr>
            <p:spPr>
              <a:xfrm>
                <a:off x="1725707" y="2375002"/>
                <a:ext cx="3032105"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Expectation</a:t>
                </a:r>
                <a:endParaRPr/>
              </a:p>
            </p:txBody>
          </p:sp>
          <p:sp>
            <p:nvSpPr>
              <p:cNvPr id="4745" name="Google Shape;4745;p127"/>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6" name="Google Shape;4746;p127"/>
            <p:cNvGrpSpPr/>
            <p:nvPr/>
          </p:nvGrpSpPr>
          <p:grpSpPr>
            <a:xfrm>
              <a:off x="1835838" y="2530721"/>
              <a:ext cx="598064" cy="532324"/>
              <a:chOff x="1806206" y="2502148"/>
              <a:chExt cx="598064" cy="532324"/>
            </a:xfrm>
          </p:grpSpPr>
          <p:sp>
            <p:nvSpPr>
              <p:cNvPr id="4747" name="Google Shape;4747;p12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12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49" name="Google Shape;4749;p127"/>
          <p:cNvGrpSpPr/>
          <p:nvPr/>
        </p:nvGrpSpPr>
        <p:grpSpPr>
          <a:xfrm>
            <a:off x="6324600" y="2863850"/>
            <a:ext cx="1819275" cy="463550"/>
            <a:chOff x="1717748" y="2375002"/>
            <a:chExt cx="3040063" cy="822960"/>
          </a:xfrm>
        </p:grpSpPr>
        <p:grpSp>
          <p:nvGrpSpPr>
            <p:cNvPr id="4750" name="Google Shape;4750;p127"/>
            <p:cNvGrpSpPr/>
            <p:nvPr/>
          </p:nvGrpSpPr>
          <p:grpSpPr>
            <a:xfrm>
              <a:off x="1717748" y="2375002"/>
              <a:ext cx="3040063" cy="822960"/>
              <a:chOff x="1717748" y="2375002"/>
              <a:chExt cx="3040063" cy="822960"/>
            </a:xfrm>
          </p:grpSpPr>
          <p:sp>
            <p:nvSpPr>
              <p:cNvPr id="4751" name="Google Shape;4751;p127"/>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Governance</a:t>
                </a:r>
                <a:endParaRPr/>
              </a:p>
            </p:txBody>
          </p:sp>
          <p:sp>
            <p:nvSpPr>
              <p:cNvPr id="4752" name="Google Shape;4752;p127"/>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127"/>
            <p:cNvGrpSpPr/>
            <p:nvPr/>
          </p:nvGrpSpPr>
          <p:grpSpPr>
            <a:xfrm>
              <a:off x="1835838" y="2530721"/>
              <a:ext cx="598064" cy="532324"/>
              <a:chOff x="1806206" y="2502148"/>
              <a:chExt cx="598064" cy="532324"/>
            </a:xfrm>
          </p:grpSpPr>
          <p:sp>
            <p:nvSpPr>
              <p:cNvPr id="4754" name="Google Shape;4754;p12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12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6" name="Google Shape;4756;p127"/>
          <p:cNvGrpSpPr/>
          <p:nvPr/>
        </p:nvGrpSpPr>
        <p:grpSpPr>
          <a:xfrm>
            <a:off x="6324600" y="4843463"/>
            <a:ext cx="1819275" cy="461962"/>
            <a:chOff x="1717748" y="2375002"/>
            <a:chExt cx="3040063" cy="822960"/>
          </a:xfrm>
        </p:grpSpPr>
        <p:grpSp>
          <p:nvGrpSpPr>
            <p:cNvPr id="4757" name="Google Shape;4757;p127"/>
            <p:cNvGrpSpPr/>
            <p:nvPr/>
          </p:nvGrpSpPr>
          <p:grpSpPr>
            <a:xfrm>
              <a:off x="1717748" y="2375002"/>
              <a:ext cx="3040063" cy="822960"/>
              <a:chOff x="1717748" y="2375002"/>
              <a:chExt cx="3040063" cy="822960"/>
            </a:xfrm>
          </p:grpSpPr>
          <p:sp>
            <p:nvSpPr>
              <p:cNvPr id="4758" name="Google Shape;4758;p127"/>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Entity</a:t>
                </a:r>
                <a:endParaRPr/>
              </a:p>
            </p:txBody>
          </p:sp>
          <p:sp>
            <p:nvSpPr>
              <p:cNvPr id="4759" name="Google Shape;4759;p127"/>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127"/>
            <p:cNvGrpSpPr/>
            <p:nvPr/>
          </p:nvGrpSpPr>
          <p:grpSpPr>
            <a:xfrm>
              <a:off x="1835838" y="2530721"/>
              <a:ext cx="598064" cy="532324"/>
              <a:chOff x="1806206" y="2502148"/>
              <a:chExt cx="598064" cy="532324"/>
            </a:xfrm>
          </p:grpSpPr>
          <p:sp>
            <p:nvSpPr>
              <p:cNvPr id="4761" name="Google Shape;4761;p12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12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63" name="Google Shape;4763;p127"/>
          <p:cNvSpPr txBox="1"/>
          <p:nvPr/>
        </p:nvSpPr>
        <p:spPr>
          <a:xfrm>
            <a:off x="6248400" y="1447800"/>
            <a:ext cx="2133600" cy="1066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200">
                <a:solidFill>
                  <a:srgbClr val="333F1A"/>
                </a:solidFill>
                <a:latin typeface="Calibri"/>
                <a:ea typeface="Calibri"/>
                <a:cs typeface="Calibri"/>
                <a:sym typeface="Calibri"/>
              </a:rPr>
              <a:t>The setting, managing, and communication of expectations throughout the organization, and with company stakeholders</a:t>
            </a:r>
            <a:endParaRPr/>
          </a:p>
        </p:txBody>
      </p:sp>
      <p:pic>
        <p:nvPicPr>
          <p:cNvPr id="4764" name="Google Shape;4764;p127"/>
          <p:cNvPicPr preferRelativeResize="0"/>
          <p:nvPr/>
        </p:nvPicPr>
        <p:blipFill rotWithShape="1">
          <a:blip r:embed="rId5">
            <a:alphaModFix/>
          </a:blip>
          <a:srcRect b="0" l="0" r="0" t="0"/>
          <a:stretch/>
        </p:blipFill>
        <p:spPr>
          <a:xfrm>
            <a:off x="8382000" y="838200"/>
            <a:ext cx="533400" cy="822325"/>
          </a:xfrm>
          <a:prstGeom prst="rect">
            <a:avLst/>
          </a:prstGeom>
          <a:noFill/>
          <a:ln>
            <a:noFill/>
          </a:ln>
        </p:spPr>
      </p:pic>
      <p:pic>
        <p:nvPicPr>
          <p:cNvPr id="4765" name="Google Shape;4765;p127"/>
          <p:cNvPicPr preferRelativeResize="0"/>
          <p:nvPr/>
        </p:nvPicPr>
        <p:blipFill rotWithShape="1">
          <a:blip r:embed="rId6">
            <a:alphaModFix/>
          </a:blip>
          <a:srcRect b="0" l="0" r="0" t="0"/>
          <a:stretch/>
        </p:blipFill>
        <p:spPr>
          <a:xfrm>
            <a:off x="8382000" y="1752600"/>
            <a:ext cx="571500" cy="822325"/>
          </a:xfrm>
          <a:prstGeom prst="rect">
            <a:avLst/>
          </a:prstGeom>
          <a:noFill/>
          <a:ln>
            <a:noFill/>
          </a:ln>
        </p:spPr>
      </p:pic>
      <p:pic>
        <p:nvPicPr>
          <p:cNvPr descr="http://rgr-static1.tangentlabs.co.uk/images/ar/97804705/9780470560488/100/0/plain/audit-committee-handbook.jpg" id="4766" name="Google Shape;4766;p127"/>
          <p:cNvPicPr preferRelativeResize="0"/>
          <p:nvPr/>
        </p:nvPicPr>
        <p:blipFill rotWithShape="1">
          <a:blip r:embed="rId7">
            <a:alphaModFix/>
          </a:blip>
          <a:srcRect b="0" l="0" r="0" t="0"/>
          <a:stretch/>
        </p:blipFill>
        <p:spPr>
          <a:xfrm>
            <a:off x="8382000" y="2819400"/>
            <a:ext cx="522288" cy="822325"/>
          </a:xfrm>
          <a:prstGeom prst="rect">
            <a:avLst/>
          </a:prstGeom>
          <a:noFill/>
          <a:ln>
            <a:noFill/>
          </a:ln>
        </p:spPr>
      </p:pic>
      <p:sp>
        <p:nvSpPr>
          <p:cNvPr id="4767" name="Google Shape;4767;p127"/>
          <p:cNvSpPr txBox="1"/>
          <p:nvPr/>
        </p:nvSpPr>
        <p:spPr>
          <a:xfrm>
            <a:off x="6172200" y="3429000"/>
            <a:ext cx="2133600" cy="1066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200">
                <a:solidFill>
                  <a:srgbClr val="333F1A"/>
                </a:solidFill>
                <a:latin typeface="Calibri"/>
                <a:ea typeface="Calibri"/>
                <a:cs typeface="Calibri"/>
                <a:sym typeface="Calibri"/>
              </a:rPr>
              <a:t>Ensuring the ethical and compliant operation of the organization</a:t>
            </a:r>
            <a:endParaRPr/>
          </a:p>
        </p:txBody>
      </p:sp>
      <p:sp>
        <p:nvSpPr>
          <p:cNvPr id="4768" name="Google Shape;4768;p127"/>
          <p:cNvSpPr txBox="1"/>
          <p:nvPr/>
        </p:nvSpPr>
        <p:spPr>
          <a:xfrm>
            <a:off x="6172200" y="5410200"/>
            <a:ext cx="2133600" cy="1066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200">
                <a:solidFill>
                  <a:srgbClr val="333F1A"/>
                </a:solidFill>
                <a:latin typeface="Calibri"/>
                <a:ea typeface="Calibri"/>
                <a:cs typeface="Calibri"/>
                <a:sym typeface="Calibri"/>
              </a:rPr>
              <a:t>The type of organization, protection of intellectual property, understanding of legal liabilities</a:t>
            </a:r>
            <a:endParaRPr/>
          </a:p>
        </p:txBody>
      </p:sp>
      <p:pic>
        <p:nvPicPr>
          <p:cNvPr id="4769" name="Google Shape;4769;p127"/>
          <p:cNvPicPr preferRelativeResize="0"/>
          <p:nvPr/>
        </p:nvPicPr>
        <p:blipFill rotWithShape="1">
          <a:blip r:embed="rId8">
            <a:alphaModFix/>
          </a:blip>
          <a:srcRect b="0" l="0" r="0" t="0"/>
          <a:stretch/>
        </p:blipFill>
        <p:spPr>
          <a:xfrm>
            <a:off x="8382000" y="5715000"/>
            <a:ext cx="560388" cy="822325"/>
          </a:xfrm>
          <a:prstGeom prst="rect">
            <a:avLst/>
          </a:prstGeom>
          <a:noFill/>
          <a:ln>
            <a:noFill/>
          </a:ln>
        </p:spPr>
      </p:pic>
      <p:sp>
        <p:nvSpPr>
          <p:cNvPr id="4770" name="Google Shape;4770;p127"/>
          <p:cNvSpPr txBox="1"/>
          <p:nvPr/>
        </p:nvSpPr>
        <p:spPr>
          <a:xfrm>
            <a:off x="6096000" y="-152400"/>
            <a:ext cx="3048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F1A"/>
              </a:buClr>
              <a:buSzPts val="2000"/>
              <a:buFont typeface="Calibri"/>
              <a:buNone/>
            </a:pPr>
            <a:r>
              <a:rPr b="1" i="0" lang="en-US" sz="2000" u="none" cap="none" strike="noStrike">
                <a:solidFill>
                  <a:srgbClr val="333F1A"/>
                </a:solidFill>
                <a:latin typeface="Calibri"/>
                <a:ea typeface="Calibri"/>
                <a:cs typeface="Calibri"/>
                <a:sym typeface="Calibri"/>
              </a:rPr>
              <a:t>STRUCTURE</a:t>
            </a:r>
            <a:endParaRPr b="1" i="0" sz="2000" u="none" cap="none" strike="noStrike">
              <a:solidFill>
                <a:srgbClr val="333F1A"/>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2"/>
                                        </p:tgtEl>
                                        <p:attrNameLst>
                                          <p:attrName>style.visibility</p:attrName>
                                        </p:attrNameLst>
                                      </p:cBhvr>
                                      <p:to>
                                        <p:strVal val="visible"/>
                                      </p:to>
                                    </p:set>
                                    <p:animEffect filter="fade" transition="in">
                                      <p:cBhvr>
                                        <p:cTn dur="500"/>
                                        <p:tgtEl>
                                          <p:spTgt spid="4742"/>
                                        </p:tgtEl>
                                      </p:cBhvr>
                                    </p:animEffect>
                                  </p:childTnLst>
                                </p:cTn>
                              </p:par>
                              <p:par>
                                <p:cTn fill="hold" nodeType="withEffect" presetClass="entr" presetID="10" presetSubtype="0">
                                  <p:stCondLst>
                                    <p:cond delay="0"/>
                                  </p:stCondLst>
                                  <p:childTnLst>
                                    <p:set>
                                      <p:cBhvr>
                                        <p:cTn dur="1" fill="hold">
                                          <p:stCondLst>
                                            <p:cond delay="0"/>
                                          </p:stCondLst>
                                        </p:cTn>
                                        <p:tgtEl>
                                          <p:spTgt spid="4763"/>
                                        </p:tgtEl>
                                        <p:attrNameLst>
                                          <p:attrName>style.visibility</p:attrName>
                                        </p:attrNameLst>
                                      </p:cBhvr>
                                      <p:to>
                                        <p:strVal val="visible"/>
                                      </p:to>
                                    </p:set>
                                    <p:animEffect filter="fade" transition="in">
                                      <p:cBhvr>
                                        <p:cTn dur="500"/>
                                        <p:tgtEl>
                                          <p:spTgt spid="4763"/>
                                        </p:tgtEl>
                                      </p:cBhvr>
                                    </p:animEffect>
                                  </p:childTnLst>
                                </p:cTn>
                              </p:par>
                              <p:par>
                                <p:cTn fill="hold" nodeType="withEffect" presetClass="entr" presetID="10" presetSubtype="0">
                                  <p:stCondLst>
                                    <p:cond delay="0"/>
                                  </p:stCondLst>
                                  <p:childTnLst>
                                    <p:set>
                                      <p:cBhvr>
                                        <p:cTn dur="1" fill="hold">
                                          <p:stCondLst>
                                            <p:cond delay="0"/>
                                          </p:stCondLst>
                                        </p:cTn>
                                        <p:tgtEl>
                                          <p:spTgt spid="4764"/>
                                        </p:tgtEl>
                                        <p:attrNameLst>
                                          <p:attrName>style.visibility</p:attrName>
                                        </p:attrNameLst>
                                      </p:cBhvr>
                                      <p:to>
                                        <p:strVal val="visible"/>
                                      </p:to>
                                    </p:set>
                                    <p:animEffect filter="fade" transition="in">
                                      <p:cBhvr>
                                        <p:cTn dur="500"/>
                                        <p:tgtEl>
                                          <p:spTgt spid="4764"/>
                                        </p:tgtEl>
                                      </p:cBhvr>
                                    </p:animEffect>
                                  </p:childTnLst>
                                </p:cTn>
                              </p:par>
                              <p:par>
                                <p:cTn fill="hold" nodeType="withEffect" presetClass="entr" presetID="10" presetSubtype="0">
                                  <p:stCondLst>
                                    <p:cond delay="0"/>
                                  </p:stCondLst>
                                  <p:childTnLst>
                                    <p:set>
                                      <p:cBhvr>
                                        <p:cTn dur="1" fill="hold">
                                          <p:stCondLst>
                                            <p:cond delay="0"/>
                                          </p:stCondLst>
                                        </p:cTn>
                                        <p:tgtEl>
                                          <p:spTgt spid="4765"/>
                                        </p:tgtEl>
                                        <p:attrNameLst>
                                          <p:attrName>style.visibility</p:attrName>
                                        </p:attrNameLst>
                                      </p:cBhvr>
                                      <p:to>
                                        <p:strVal val="visible"/>
                                      </p:to>
                                    </p:set>
                                    <p:animEffect filter="fade" transition="in">
                                      <p:cBhvr>
                                        <p:cTn dur="500"/>
                                        <p:tgtEl>
                                          <p:spTgt spid="47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0"/>
                                        </p:tgtEl>
                                        <p:attrNameLst>
                                          <p:attrName>style.visibility</p:attrName>
                                        </p:attrNameLst>
                                      </p:cBhvr>
                                      <p:to>
                                        <p:strVal val="visible"/>
                                      </p:to>
                                    </p:set>
                                    <p:animEffect filter="fade" transition="in">
                                      <p:cBhvr>
                                        <p:cTn dur="500"/>
                                        <p:tgtEl>
                                          <p:spTgt spid="4740"/>
                                        </p:tgtEl>
                                      </p:cBhvr>
                                    </p:animEffect>
                                  </p:childTnLst>
                                </p:cTn>
                              </p:par>
                              <p:par>
                                <p:cTn fill="hold" nodeType="withEffect" presetClass="entr" presetID="10" presetSubtype="0">
                                  <p:stCondLst>
                                    <p:cond delay="0"/>
                                  </p:stCondLst>
                                  <p:childTnLst>
                                    <p:set>
                                      <p:cBhvr>
                                        <p:cTn dur="1" fill="hold">
                                          <p:stCondLst>
                                            <p:cond delay="0"/>
                                          </p:stCondLst>
                                        </p:cTn>
                                        <p:tgtEl>
                                          <p:spTgt spid="4749"/>
                                        </p:tgtEl>
                                        <p:attrNameLst>
                                          <p:attrName>style.visibility</p:attrName>
                                        </p:attrNameLst>
                                      </p:cBhvr>
                                      <p:to>
                                        <p:strVal val="visible"/>
                                      </p:to>
                                    </p:set>
                                    <p:animEffect filter="fade" transition="in">
                                      <p:cBhvr>
                                        <p:cTn dur="500"/>
                                        <p:tgtEl>
                                          <p:spTgt spid="4749"/>
                                        </p:tgtEl>
                                      </p:cBhvr>
                                    </p:animEffect>
                                  </p:childTnLst>
                                </p:cTn>
                              </p:par>
                              <p:par>
                                <p:cTn fill="hold" nodeType="withEffect" presetClass="entr" presetID="10" presetSubtype="0">
                                  <p:stCondLst>
                                    <p:cond delay="0"/>
                                  </p:stCondLst>
                                  <p:childTnLst>
                                    <p:set>
                                      <p:cBhvr>
                                        <p:cTn dur="1" fill="hold">
                                          <p:stCondLst>
                                            <p:cond delay="0"/>
                                          </p:stCondLst>
                                        </p:cTn>
                                        <p:tgtEl>
                                          <p:spTgt spid="4766"/>
                                        </p:tgtEl>
                                        <p:attrNameLst>
                                          <p:attrName>style.visibility</p:attrName>
                                        </p:attrNameLst>
                                      </p:cBhvr>
                                      <p:to>
                                        <p:strVal val="visible"/>
                                      </p:to>
                                    </p:set>
                                    <p:animEffect filter="fade" transition="in">
                                      <p:cBhvr>
                                        <p:cTn dur="500"/>
                                        <p:tgtEl>
                                          <p:spTgt spid="4766"/>
                                        </p:tgtEl>
                                      </p:cBhvr>
                                    </p:animEffect>
                                  </p:childTnLst>
                                </p:cTn>
                              </p:par>
                              <p:par>
                                <p:cTn fill="hold" nodeType="withEffect" presetClass="entr" presetID="10" presetSubtype="0">
                                  <p:stCondLst>
                                    <p:cond delay="0"/>
                                  </p:stCondLst>
                                  <p:childTnLst>
                                    <p:set>
                                      <p:cBhvr>
                                        <p:cTn dur="1" fill="hold">
                                          <p:stCondLst>
                                            <p:cond delay="0"/>
                                          </p:stCondLst>
                                        </p:cTn>
                                        <p:tgtEl>
                                          <p:spTgt spid="4767"/>
                                        </p:tgtEl>
                                        <p:attrNameLst>
                                          <p:attrName>style.visibility</p:attrName>
                                        </p:attrNameLst>
                                      </p:cBhvr>
                                      <p:to>
                                        <p:strVal val="visible"/>
                                      </p:to>
                                    </p:set>
                                    <p:animEffect filter="fade" transition="in">
                                      <p:cBhvr>
                                        <p:cTn dur="500"/>
                                        <p:tgtEl>
                                          <p:spTgt spid="4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1"/>
                                        </p:tgtEl>
                                        <p:attrNameLst>
                                          <p:attrName>style.visibility</p:attrName>
                                        </p:attrNameLst>
                                      </p:cBhvr>
                                      <p:to>
                                        <p:strVal val="visible"/>
                                      </p:to>
                                    </p:set>
                                    <p:animEffect filter="fade" transition="in">
                                      <p:cBhvr>
                                        <p:cTn dur="500"/>
                                        <p:tgtEl>
                                          <p:spTgt spid="4741"/>
                                        </p:tgtEl>
                                      </p:cBhvr>
                                    </p:animEffect>
                                  </p:childTnLst>
                                </p:cTn>
                              </p:par>
                              <p:par>
                                <p:cTn fill="hold" nodeType="withEffect" presetClass="entr" presetID="10" presetSubtype="0">
                                  <p:stCondLst>
                                    <p:cond delay="0"/>
                                  </p:stCondLst>
                                  <p:childTnLst>
                                    <p:set>
                                      <p:cBhvr>
                                        <p:cTn dur="1" fill="hold">
                                          <p:stCondLst>
                                            <p:cond delay="0"/>
                                          </p:stCondLst>
                                        </p:cTn>
                                        <p:tgtEl>
                                          <p:spTgt spid="4756"/>
                                        </p:tgtEl>
                                        <p:attrNameLst>
                                          <p:attrName>style.visibility</p:attrName>
                                        </p:attrNameLst>
                                      </p:cBhvr>
                                      <p:to>
                                        <p:strVal val="visible"/>
                                      </p:to>
                                    </p:set>
                                    <p:animEffect filter="fade" transition="in">
                                      <p:cBhvr>
                                        <p:cTn dur="500"/>
                                        <p:tgtEl>
                                          <p:spTgt spid="4756"/>
                                        </p:tgtEl>
                                      </p:cBhvr>
                                    </p:animEffect>
                                  </p:childTnLst>
                                </p:cTn>
                              </p:par>
                              <p:par>
                                <p:cTn fill="hold" nodeType="withEffect" presetClass="entr" presetID="10" presetSubtype="0">
                                  <p:stCondLst>
                                    <p:cond delay="0"/>
                                  </p:stCondLst>
                                  <p:childTnLst>
                                    <p:set>
                                      <p:cBhvr>
                                        <p:cTn dur="1" fill="hold">
                                          <p:stCondLst>
                                            <p:cond delay="0"/>
                                          </p:stCondLst>
                                        </p:cTn>
                                        <p:tgtEl>
                                          <p:spTgt spid="4768"/>
                                        </p:tgtEl>
                                        <p:attrNameLst>
                                          <p:attrName>style.visibility</p:attrName>
                                        </p:attrNameLst>
                                      </p:cBhvr>
                                      <p:to>
                                        <p:strVal val="visible"/>
                                      </p:to>
                                    </p:set>
                                    <p:animEffect filter="fade" transition="in">
                                      <p:cBhvr>
                                        <p:cTn dur="500"/>
                                        <p:tgtEl>
                                          <p:spTgt spid="4768"/>
                                        </p:tgtEl>
                                      </p:cBhvr>
                                    </p:animEffect>
                                  </p:childTnLst>
                                </p:cTn>
                              </p:par>
                              <p:par>
                                <p:cTn fill="hold" nodeType="withEffect" presetClass="entr" presetID="10" presetSubtype="0">
                                  <p:stCondLst>
                                    <p:cond delay="0"/>
                                  </p:stCondLst>
                                  <p:childTnLst>
                                    <p:set>
                                      <p:cBhvr>
                                        <p:cTn dur="1" fill="hold">
                                          <p:stCondLst>
                                            <p:cond delay="0"/>
                                          </p:stCondLst>
                                        </p:cTn>
                                        <p:tgtEl>
                                          <p:spTgt spid="4769"/>
                                        </p:tgtEl>
                                        <p:attrNameLst>
                                          <p:attrName>style.visibility</p:attrName>
                                        </p:attrNameLst>
                                      </p:cBhvr>
                                      <p:to>
                                        <p:strVal val="visible"/>
                                      </p:to>
                                    </p:set>
                                    <p:animEffect filter="fade" transition="in">
                                      <p:cBhvr>
                                        <p:cTn dur="500"/>
                                        <p:tgtEl>
                                          <p:spTgt spid="47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5" name="Shape 4775"/>
        <p:cNvGrpSpPr/>
        <p:nvPr/>
      </p:nvGrpSpPr>
      <p:grpSpPr>
        <a:xfrm>
          <a:off x="0" y="0"/>
          <a:ext cx="0" cy="0"/>
          <a:chOff x="0" y="0"/>
          <a:chExt cx="0" cy="0"/>
        </a:xfrm>
      </p:grpSpPr>
      <p:grpSp>
        <p:nvGrpSpPr>
          <p:cNvPr id="4776" name="Google Shape;4776;p128"/>
          <p:cNvGrpSpPr/>
          <p:nvPr/>
        </p:nvGrpSpPr>
        <p:grpSpPr>
          <a:xfrm>
            <a:off x="838200" y="1012825"/>
            <a:ext cx="4341813" cy="4995863"/>
            <a:chOff x="236989" y="1017768"/>
            <a:chExt cx="4342267" cy="4995685"/>
          </a:xfrm>
        </p:grpSpPr>
        <p:sp>
          <p:nvSpPr>
            <p:cNvPr id="4777" name="Google Shape;4777;p128"/>
            <p:cNvSpPr/>
            <p:nvPr/>
          </p:nvSpPr>
          <p:spPr>
            <a:xfrm>
              <a:off x="236989" y="1017768"/>
              <a:ext cx="4342267" cy="499568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8" name="Google Shape;4778;p128"/>
            <p:cNvGrpSpPr/>
            <p:nvPr/>
          </p:nvGrpSpPr>
          <p:grpSpPr>
            <a:xfrm>
              <a:off x="481490" y="1147938"/>
              <a:ext cx="2394201" cy="647677"/>
              <a:chOff x="1717480" y="2374418"/>
              <a:chExt cx="3040673" cy="822562"/>
            </a:xfrm>
          </p:grpSpPr>
          <p:grpSp>
            <p:nvGrpSpPr>
              <p:cNvPr id="4779" name="Google Shape;4779;p128"/>
              <p:cNvGrpSpPr/>
              <p:nvPr/>
            </p:nvGrpSpPr>
            <p:grpSpPr>
              <a:xfrm>
                <a:off x="1717480" y="2374418"/>
                <a:ext cx="3040673" cy="822562"/>
                <a:chOff x="1717480" y="2374418"/>
                <a:chExt cx="3040673" cy="822562"/>
              </a:xfrm>
            </p:grpSpPr>
            <p:sp>
              <p:nvSpPr>
                <p:cNvPr id="4780" name="Google Shape;4780;p128"/>
                <p:cNvSpPr/>
                <p:nvPr/>
              </p:nvSpPr>
              <p:spPr>
                <a:xfrm>
                  <a:off x="1723530" y="2374418"/>
                  <a:ext cx="3034623" cy="8225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Expectation</a:t>
                  </a:r>
                  <a:endParaRPr/>
                </a:p>
              </p:txBody>
            </p:sp>
            <p:sp>
              <p:nvSpPr>
                <p:cNvPr id="4781" name="Google Shape;4781;p128"/>
                <p:cNvSpPr/>
                <p:nvPr/>
              </p:nvSpPr>
              <p:spPr>
                <a:xfrm>
                  <a:off x="1717480" y="2374418"/>
                  <a:ext cx="822675" cy="8225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128"/>
              <p:cNvGrpSpPr/>
              <p:nvPr/>
            </p:nvGrpSpPr>
            <p:grpSpPr>
              <a:xfrm>
                <a:off x="1835838" y="2530721"/>
                <a:ext cx="598064" cy="532324"/>
                <a:chOff x="1806206" y="2502148"/>
                <a:chExt cx="598064" cy="532324"/>
              </a:xfrm>
            </p:grpSpPr>
            <p:sp>
              <p:nvSpPr>
                <p:cNvPr id="4783" name="Google Shape;4783;p12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12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85" name="Google Shape;4785;p128"/>
          <p:cNvSpPr txBox="1"/>
          <p:nvPr>
            <p:ph idx="2" type="body"/>
          </p:nvPr>
        </p:nvSpPr>
        <p:spPr>
          <a:xfrm>
            <a:off x="855663" y="1989138"/>
            <a:ext cx="4244975" cy="3954462"/>
          </a:xfrm>
          <a:prstGeom prst="rect">
            <a:avLst/>
          </a:prstGeom>
          <a:noFill/>
          <a:ln>
            <a:noFill/>
          </a:ln>
        </p:spPr>
        <p:txBody>
          <a:bodyPr anchorCtr="0" anchor="t" bIns="45700" lIns="91425" spcFirstLastPara="1" rIns="91425" wrap="square" tIns="45700">
            <a:noAutofit/>
          </a:bodyPr>
          <a:lstStyle/>
          <a:p>
            <a:pPr indent="-182563" lvl="0" marL="182563" rtl="0" algn="l">
              <a:spcBef>
                <a:spcPts val="0"/>
              </a:spcBef>
              <a:spcAft>
                <a:spcPts val="0"/>
              </a:spcAft>
              <a:buClr>
                <a:srgbClr val="333F1A"/>
              </a:buClr>
              <a:buSzPts val="1000"/>
              <a:buChar char="•"/>
            </a:pPr>
            <a:r>
              <a:rPr lang="en-US" sz="1000">
                <a:latin typeface="Calibri"/>
                <a:ea typeface="Calibri"/>
                <a:cs typeface="Calibri"/>
                <a:sym typeface="Calibri"/>
              </a:rPr>
              <a:t>Expectations are key to success; the quicker you reach </a:t>
            </a:r>
            <a:r>
              <a:rPr lang="en-US" sz="1000">
                <a:solidFill>
                  <a:srgbClr val="77933C"/>
                </a:solidFill>
                <a:latin typeface="Calibri"/>
                <a:ea typeface="Calibri"/>
                <a:cs typeface="Calibri"/>
                <a:sym typeface="Calibri"/>
              </a:rPr>
              <a:t>it is what it is </a:t>
            </a:r>
            <a:r>
              <a:rPr lang="en-US" sz="1000">
                <a:latin typeface="Calibri"/>
                <a:ea typeface="Calibri"/>
                <a:cs typeface="Calibri"/>
                <a:sym typeface="Calibri"/>
              </a:rPr>
              <a:t>with the </a:t>
            </a:r>
            <a:r>
              <a:rPr lang="en-US" sz="1000">
                <a:solidFill>
                  <a:srgbClr val="77933C"/>
                </a:solidFill>
                <a:latin typeface="Calibri"/>
                <a:ea typeface="Calibri"/>
                <a:cs typeface="Calibri"/>
                <a:sym typeface="Calibri"/>
              </a:rPr>
              <a:t>key stakeholders</a:t>
            </a:r>
            <a:r>
              <a:rPr lang="en-US" sz="1000">
                <a:latin typeface="Calibri"/>
                <a:ea typeface="Calibri"/>
                <a:cs typeface="Calibri"/>
                <a:sym typeface="Calibri"/>
              </a:rPr>
              <a:t>, the better off you are in the short and long run.</a:t>
            </a:r>
            <a:endParaRPr/>
          </a:p>
          <a:p>
            <a:pPr indent="-182563" lvl="0" marL="182563" rtl="0" algn="l">
              <a:spcBef>
                <a:spcPts val="400"/>
              </a:spcBef>
              <a:spcAft>
                <a:spcPts val="0"/>
              </a:spcAft>
              <a:buClr>
                <a:srgbClr val="77933C"/>
              </a:buClr>
              <a:buSzPts val="1000"/>
              <a:buChar char="•"/>
            </a:pPr>
            <a:r>
              <a:rPr lang="en-US" sz="1000">
                <a:solidFill>
                  <a:srgbClr val="77933C"/>
                </a:solidFill>
                <a:latin typeface="Calibri"/>
                <a:ea typeface="Calibri"/>
                <a:cs typeface="Calibri"/>
                <a:sym typeface="Calibri"/>
              </a:rPr>
              <a:t>Expectations are key </a:t>
            </a:r>
            <a:r>
              <a:rPr lang="en-US" sz="1000">
                <a:latin typeface="Calibri"/>
                <a:ea typeface="Calibri"/>
                <a:cs typeface="Calibri"/>
                <a:sym typeface="Calibri"/>
              </a:rPr>
              <a:t>in projecting sales pipelines, role definitions, financial performance, and much more…</a:t>
            </a:r>
            <a:endParaRPr/>
          </a:p>
          <a:p>
            <a:pPr indent="-182563" lvl="0" marL="182563" rtl="0" algn="l">
              <a:spcBef>
                <a:spcPts val="400"/>
              </a:spcBef>
              <a:spcAft>
                <a:spcPts val="0"/>
              </a:spcAft>
              <a:buClr>
                <a:srgbClr val="333F1A"/>
              </a:buClr>
              <a:buSzPts val="1000"/>
              <a:buChar char="•"/>
            </a:pPr>
            <a:r>
              <a:rPr lang="en-US" sz="1000">
                <a:latin typeface="Calibri"/>
                <a:ea typeface="Calibri"/>
                <a:cs typeface="Calibri"/>
                <a:sym typeface="Calibri"/>
              </a:rPr>
              <a:t>If expectations are not set and managed, how can success be gauged?</a:t>
            </a:r>
            <a:endParaRPr/>
          </a:p>
          <a:p>
            <a:pPr indent="-169863" lvl="0" marL="169863" rtl="0" algn="l">
              <a:spcBef>
                <a:spcPts val="600"/>
              </a:spcBef>
              <a:spcAft>
                <a:spcPts val="0"/>
              </a:spcAft>
              <a:buClr>
                <a:srgbClr val="000000"/>
              </a:buClr>
              <a:buSzPts val="1000"/>
              <a:buChar char="•"/>
            </a:pPr>
            <a:r>
              <a:rPr lang="en-US" sz="1000">
                <a:solidFill>
                  <a:srgbClr val="000000"/>
                </a:solidFill>
                <a:latin typeface="Calibri"/>
                <a:ea typeface="Calibri"/>
                <a:cs typeface="Calibri"/>
                <a:sym typeface="Calibri"/>
              </a:rPr>
              <a:t>Prior to taking or once you are in a role, </a:t>
            </a:r>
            <a:r>
              <a:rPr lang="en-US" sz="1000">
                <a:solidFill>
                  <a:srgbClr val="77933C"/>
                </a:solidFill>
                <a:latin typeface="Calibri"/>
                <a:ea typeface="Calibri"/>
                <a:cs typeface="Calibri"/>
                <a:sym typeface="Calibri"/>
              </a:rPr>
              <a:t>reaching common expectations </a:t>
            </a:r>
            <a:r>
              <a:rPr lang="en-US" sz="1000">
                <a:solidFill>
                  <a:srgbClr val="000000"/>
                </a:solidFill>
                <a:latin typeface="Calibri"/>
                <a:ea typeface="Calibri"/>
                <a:cs typeface="Calibri"/>
                <a:sym typeface="Calibri"/>
              </a:rPr>
              <a:t>for the future for all stakeholders is </a:t>
            </a:r>
            <a:r>
              <a:rPr lang="en-US" sz="1000">
                <a:solidFill>
                  <a:srgbClr val="77933C"/>
                </a:solidFill>
                <a:latin typeface="Calibri"/>
                <a:ea typeface="Calibri"/>
                <a:cs typeface="Calibri"/>
                <a:sym typeface="Calibri"/>
              </a:rPr>
              <a:t>a key component of success</a:t>
            </a:r>
            <a:r>
              <a:rPr lang="en-US" sz="1000">
                <a:solidFill>
                  <a:srgbClr val="000000"/>
                </a:solidFill>
                <a:latin typeface="Calibri"/>
                <a:ea typeface="Calibri"/>
                <a:cs typeface="Calibri"/>
                <a:sym typeface="Calibri"/>
              </a:rPr>
              <a:t>.</a:t>
            </a:r>
            <a:endParaRPr/>
          </a:p>
          <a:p>
            <a:pPr indent="-228600" lvl="1" marL="742950" rtl="0" algn="l">
              <a:spcBef>
                <a:spcPts val="200"/>
              </a:spcBef>
              <a:spcAft>
                <a:spcPts val="0"/>
              </a:spcAft>
              <a:buClr>
                <a:srgbClr val="000000"/>
              </a:buClr>
              <a:buSzPts val="1000"/>
              <a:buFont typeface="Noto Sans Symbols"/>
              <a:buChar char="✔"/>
            </a:pPr>
            <a:r>
              <a:rPr lang="en-US" sz="1000">
                <a:solidFill>
                  <a:srgbClr val="000000"/>
                </a:solidFill>
                <a:latin typeface="Calibri"/>
                <a:ea typeface="Calibri"/>
                <a:cs typeface="Calibri"/>
                <a:sym typeface="Calibri"/>
              </a:rPr>
              <a:t>Can all of the key stakeholders reach “it is what it is?”</a:t>
            </a:r>
            <a:endParaRPr/>
          </a:p>
          <a:p>
            <a:pPr indent="-228600" lvl="1" marL="742950" rtl="0" algn="l">
              <a:spcBef>
                <a:spcPts val="200"/>
              </a:spcBef>
              <a:spcAft>
                <a:spcPts val="0"/>
              </a:spcAft>
              <a:buClr>
                <a:srgbClr val="000000"/>
              </a:buClr>
              <a:buSzPts val="1000"/>
              <a:buFont typeface="Noto Sans Symbols"/>
              <a:buChar char="✔"/>
            </a:pPr>
            <a:r>
              <a:rPr lang="en-US" sz="1000">
                <a:solidFill>
                  <a:srgbClr val="000000"/>
                </a:solidFill>
                <a:latin typeface="Calibri"/>
                <a:ea typeface="Calibri"/>
                <a:cs typeface="Calibri"/>
                <a:sym typeface="Calibri"/>
              </a:rPr>
              <a:t>Can </a:t>
            </a:r>
            <a:r>
              <a:rPr lang="en-US" sz="1000">
                <a:solidFill>
                  <a:srgbClr val="77933C"/>
                </a:solidFill>
                <a:latin typeface="Calibri"/>
                <a:ea typeface="Calibri"/>
                <a:cs typeface="Calibri"/>
                <a:sym typeface="Calibri"/>
              </a:rPr>
              <a:t>candid and transparent conversations </a:t>
            </a:r>
            <a:r>
              <a:rPr lang="en-US" sz="1000">
                <a:solidFill>
                  <a:srgbClr val="000000"/>
                </a:solidFill>
                <a:latin typeface="Calibri"/>
                <a:ea typeface="Calibri"/>
                <a:cs typeface="Calibri"/>
                <a:sym typeface="Calibri"/>
              </a:rPr>
              <a:t>be held, or is there tip toeing and avoidance due to tough issues where interest are not aligned?</a:t>
            </a:r>
            <a:endParaRPr/>
          </a:p>
          <a:p>
            <a:pPr indent="-228600" lvl="1" marL="742950" rtl="0" algn="l">
              <a:spcBef>
                <a:spcPts val="200"/>
              </a:spcBef>
              <a:spcAft>
                <a:spcPts val="0"/>
              </a:spcAft>
              <a:buClr>
                <a:srgbClr val="000000"/>
              </a:buClr>
              <a:buSzPts val="1000"/>
              <a:buFont typeface="Noto Sans Symbols"/>
              <a:buChar char="✔"/>
            </a:pPr>
            <a:r>
              <a:rPr lang="en-US" sz="1000">
                <a:solidFill>
                  <a:srgbClr val="000000"/>
                </a:solidFill>
                <a:latin typeface="Calibri"/>
                <a:ea typeface="Calibri"/>
                <a:cs typeface="Calibri"/>
                <a:sym typeface="Calibri"/>
              </a:rPr>
              <a:t>Can common expectations </a:t>
            </a:r>
            <a:r>
              <a:rPr lang="en-US" sz="1000">
                <a:solidFill>
                  <a:srgbClr val="77933C"/>
                </a:solidFill>
                <a:latin typeface="Calibri"/>
                <a:ea typeface="Calibri"/>
                <a:cs typeface="Calibri"/>
                <a:sym typeface="Calibri"/>
              </a:rPr>
              <a:t>can be achieved prior to taking a job</a:t>
            </a:r>
            <a:r>
              <a:rPr lang="en-US" sz="1000">
                <a:solidFill>
                  <a:srgbClr val="000000"/>
                </a:solidFill>
                <a:latin typeface="Calibri"/>
                <a:ea typeface="Calibri"/>
                <a:cs typeface="Calibri"/>
                <a:sym typeface="Calibri"/>
              </a:rPr>
              <a:t>?  If not, what are the risk for you in your new role?  </a:t>
            </a:r>
            <a:endParaRPr/>
          </a:p>
          <a:p>
            <a:pPr indent="-228600" lvl="1" marL="742950" rtl="0" algn="l">
              <a:spcBef>
                <a:spcPts val="200"/>
              </a:spcBef>
              <a:spcAft>
                <a:spcPts val="0"/>
              </a:spcAft>
              <a:buClr>
                <a:srgbClr val="000000"/>
              </a:buClr>
              <a:buSzPts val="1000"/>
              <a:buFont typeface="Noto Sans Symbols"/>
              <a:buChar char="✔"/>
            </a:pPr>
            <a:r>
              <a:rPr lang="en-US" sz="1000">
                <a:solidFill>
                  <a:srgbClr val="000000"/>
                </a:solidFill>
                <a:latin typeface="Calibri"/>
                <a:ea typeface="Calibri"/>
                <a:cs typeface="Calibri"/>
                <a:sym typeface="Calibri"/>
              </a:rPr>
              <a:t>Who will be working against you given their interest do not align?</a:t>
            </a:r>
            <a:endParaRPr/>
          </a:p>
          <a:p>
            <a:pPr indent="-169863" lvl="0" marL="169863" rtl="0" algn="l">
              <a:spcBef>
                <a:spcPts val="200"/>
              </a:spcBef>
              <a:spcAft>
                <a:spcPts val="0"/>
              </a:spcAft>
              <a:buClr>
                <a:srgbClr val="77933C"/>
              </a:buClr>
              <a:buSzPts val="1000"/>
              <a:buChar char="•"/>
            </a:pPr>
            <a:r>
              <a:rPr lang="en-US" sz="1000">
                <a:solidFill>
                  <a:srgbClr val="77933C"/>
                </a:solidFill>
                <a:latin typeface="Calibri"/>
                <a:ea typeface="Calibri"/>
                <a:cs typeface="Calibri"/>
                <a:sym typeface="Calibri"/>
              </a:rPr>
              <a:t>Aligning expectations </a:t>
            </a:r>
            <a:r>
              <a:rPr lang="en-US" sz="1000">
                <a:solidFill>
                  <a:srgbClr val="000000"/>
                </a:solidFill>
                <a:latin typeface="Calibri"/>
                <a:ea typeface="Calibri"/>
                <a:cs typeface="Calibri"/>
                <a:sym typeface="Calibri"/>
              </a:rPr>
              <a:t>around what is success in a </a:t>
            </a:r>
            <a:r>
              <a:rPr lang="en-US" sz="1000">
                <a:solidFill>
                  <a:srgbClr val="77933C"/>
                </a:solidFill>
                <a:latin typeface="Calibri"/>
                <a:ea typeface="Calibri"/>
                <a:cs typeface="Calibri"/>
                <a:sym typeface="Calibri"/>
              </a:rPr>
              <a:t>go to market strategy </a:t>
            </a:r>
            <a:r>
              <a:rPr lang="en-US" sz="1000">
                <a:solidFill>
                  <a:srgbClr val="000000"/>
                </a:solidFill>
                <a:latin typeface="Calibri"/>
                <a:ea typeface="Calibri"/>
                <a:cs typeface="Calibri"/>
                <a:sym typeface="Calibri"/>
              </a:rPr>
              <a:t>is key!  </a:t>
            </a:r>
            <a:endParaRPr/>
          </a:p>
          <a:p>
            <a:pPr indent="-169863" lvl="0" marL="169863" rtl="0" algn="l">
              <a:spcBef>
                <a:spcPts val="200"/>
              </a:spcBef>
              <a:spcAft>
                <a:spcPts val="0"/>
              </a:spcAft>
              <a:buClr>
                <a:srgbClr val="000000"/>
              </a:buClr>
              <a:buSzPts val="1000"/>
              <a:buChar char="•"/>
            </a:pPr>
            <a:r>
              <a:rPr lang="en-US" sz="1000">
                <a:solidFill>
                  <a:srgbClr val="000000"/>
                </a:solidFill>
                <a:latin typeface="Calibri"/>
                <a:ea typeface="Calibri"/>
                <a:cs typeface="Calibri"/>
                <a:sym typeface="Calibri"/>
              </a:rPr>
              <a:t>If there is non-alignment on expectations, the </a:t>
            </a:r>
            <a:r>
              <a:rPr lang="en-US" sz="1000">
                <a:solidFill>
                  <a:srgbClr val="77933C"/>
                </a:solidFill>
                <a:latin typeface="Calibri"/>
                <a:ea typeface="Calibri"/>
                <a:cs typeface="Calibri"/>
                <a:sym typeface="Calibri"/>
              </a:rPr>
              <a:t>cost of capital </a:t>
            </a:r>
            <a:r>
              <a:rPr lang="en-US" sz="1000">
                <a:solidFill>
                  <a:srgbClr val="000000"/>
                </a:solidFill>
                <a:latin typeface="Calibri"/>
                <a:ea typeface="Calibri"/>
                <a:cs typeface="Calibri"/>
                <a:sym typeface="Calibri"/>
              </a:rPr>
              <a:t>for the next round is </a:t>
            </a:r>
            <a:r>
              <a:rPr lang="en-US" sz="1000">
                <a:solidFill>
                  <a:srgbClr val="77933C"/>
                </a:solidFill>
                <a:latin typeface="Calibri"/>
                <a:ea typeface="Calibri"/>
                <a:cs typeface="Calibri"/>
                <a:sym typeface="Calibri"/>
              </a:rPr>
              <a:t>tough to determine</a:t>
            </a:r>
            <a:r>
              <a:rPr lang="en-US" sz="1000">
                <a:solidFill>
                  <a:srgbClr val="000000"/>
                </a:solidFill>
                <a:latin typeface="Calibri"/>
                <a:ea typeface="Calibri"/>
                <a:cs typeface="Calibri"/>
                <a:sym typeface="Calibri"/>
              </a:rPr>
              <a:t>.</a:t>
            </a:r>
            <a:endParaRPr/>
          </a:p>
        </p:txBody>
      </p:sp>
      <p:sp>
        <p:nvSpPr>
          <p:cNvPr id="4786" name="Google Shape;4786;p128"/>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Expectation Lens</a:t>
            </a:r>
            <a:endParaRPr i="1"/>
          </a:p>
        </p:txBody>
      </p:sp>
      <p:grpSp>
        <p:nvGrpSpPr>
          <p:cNvPr id="4787" name="Google Shape;4787;p128"/>
          <p:cNvGrpSpPr/>
          <p:nvPr/>
        </p:nvGrpSpPr>
        <p:grpSpPr>
          <a:xfrm>
            <a:off x="5607224" y="782928"/>
            <a:ext cx="2679354" cy="2748969"/>
            <a:chOff x="287469" y="1128858"/>
            <a:chExt cx="3328976" cy="3415407"/>
          </a:xfrm>
        </p:grpSpPr>
        <p:grpSp>
          <p:nvGrpSpPr>
            <p:cNvPr id="4788" name="Google Shape;4788;p128"/>
            <p:cNvGrpSpPr/>
            <p:nvPr/>
          </p:nvGrpSpPr>
          <p:grpSpPr>
            <a:xfrm>
              <a:off x="721813" y="2103576"/>
              <a:ext cx="2514174" cy="1457324"/>
              <a:chOff x="2593869" y="4166761"/>
              <a:chExt cx="1245201" cy="721772"/>
            </a:xfrm>
          </p:grpSpPr>
          <p:grpSp>
            <p:nvGrpSpPr>
              <p:cNvPr id="4789" name="Google Shape;4789;p128"/>
              <p:cNvGrpSpPr/>
              <p:nvPr/>
            </p:nvGrpSpPr>
            <p:grpSpPr>
              <a:xfrm>
                <a:off x="3049822" y="4261159"/>
                <a:ext cx="732066" cy="198174"/>
                <a:chOff x="1717748" y="2375002"/>
                <a:chExt cx="3040063" cy="822960"/>
              </a:xfrm>
            </p:grpSpPr>
            <p:grpSp>
              <p:nvGrpSpPr>
                <p:cNvPr id="4790" name="Google Shape;4790;p128"/>
                <p:cNvGrpSpPr/>
                <p:nvPr/>
              </p:nvGrpSpPr>
              <p:grpSpPr>
                <a:xfrm>
                  <a:off x="1717748" y="2375002"/>
                  <a:ext cx="3040063" cy="822960"/>
                  <a:chOff x="1717748" y="2375002"/>
                  <a:chExt cx="3040063" cy="822960"/>
                </a:xfrm>
              </p:grpSpPr>
              <p:sp>
                <p:nvSpPr>
                  <p:cNvPr id="4791" name="Google Shape;4791;p12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Execution</a:t>
                    </a:r>
                    <a:endParaRPr b="1" sz="1300">
                      <a:solidFill>
                        <a:schemeClr val="lt1"/>
                      </a:solidFill>
                      <a:latin typeface="Calibri"/>
                      <a:ea typeface="Calibri"/>
                      <a:cs typeface="Calibri"/>
                      <a:sym typeface="Calibri"/>
                    </a:endParaRPr>
                  </a:p>
                </p:txBody>
              </p:sp>
              <p:sp>
                <p:nvSpPr>
                  <p:cNvPr id="4792" name="Google Shape;4792;p12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3" name="Google Shape;4793;p128"/>
                <p:cNvGrpSpPr/>
                <p:nvPr/>
              </p:nvGrpSpPr>
              <p:grpSpPr>
                <a:xfrm>
                  <a:off x="1835838" y="2530721"/>
                  <a:ext cx="598064" cy="532324"/>
                  <a:chOff x="1806206" y="2502148"/>
                  <a:chExt cx="598064" cy="532324"/>
                </a:xfrm>
              </p:grpSpPr>
              <p:sp>
                <p:nvSpPr>
                  <p:cNvPr id="4794" name="Google Shape;4794;p12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12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6" name="Google Shape;4796;p128"/>
              <p:cNvGrpSpPr/>
              <p:nvPr/>
            </p:nvGrpSpPr>
            <p:grpSpPr>
              <a:xfrm>
                <a:off x="2895037" y="4166761"/>
                <a:ext cx="732066" cy="198174"/>
                <a:chOff x="1717748" y="2375002"/>
                <a:chExt cx="3040063" cy="822960"/>
              </a:xfrm>
            </p:grpSpPr>
            <p:grpSp>
              <p:nvGrpSpPr>
                <p:cNvPr id="4797" name="Google Shape;4797;p128"/>
                <p:cNvGrpSpPr/>
                <p:nvPr/>
              </p:nvGrpSpPr>
              <p:grpSpPr>
                <a:xfrm>
                  <a:off x="1717748" y="2375002"/>
                  <a:ext cx="3040063" cy="822960"/>
                  <a:chOff x="1717748" y="2375002"/>
                  <a:chExt cx="3040063" cy="822960"/>
                </a:xfrm>
              </p:grpSpPr>
              <p:sp>
                <p:nvSpPr>
                  <p:cNvPr id="4798" name="Google Shape;4798;p12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Operations</a:t>
                    </a:r>
                    <a:endParaRPr b="1" sz="1300">
                      <a:solidFill>
                        <a:schemeClr val="lt1"/>
                      </a:solidFill>
                      <a:latin typeface="Calibri"/>
                      <a:ea typeface="Calibri"/>
                      <a:cs typeface="Calibri"/>
                      <a:sym typeface="Calibri"/>
                    </a:endParaRPr>
                  </a:p>
                </p:txBody>
              </p:sp>
              <p:sp>
                <p:nvSpPr>
                  <p:cNvPr id="4799" name="Google Shape;4799;p12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128"/>
                <p:cNvGrpSpPr/>
                <p:nvPr/>
              </p:nvGrpSpPr>
              <p:grpSpPr>
                <a:xfrm>
                  <a:off x="1835838" y="2530721"/>
                  <a:ext cx="598064" cy="532324"/>
                  <a:chOff x="1806206" y="2502148"/>
                  <a:chExt cx="598064" cy="532324"/>
                </a:xfrm>
              </p:grpSpPr>
              <p:sp>
                <p:nvSpPr>
                  <p:cNvPr id="4801" name="Google Shape;4801;p12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12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03" name="Google Shape;4803;p128"/>
              <p:cNvGrpSpPr/>
              <p:nvPr/>
            </p:nvGrpSpPr>
            <p:grpSpPr>
              <a:xfrm>
                <a:off x="2711061" y="4193202"/>
                <a:ext cx="734524" cy="198174"/>
                <a:chOff x="1717748" y="2375002"/>
                <a:chExt cx="3135731" cy="822960"/>
              </a:xfrm>
            </p:grpSpPr>
            <p:grpSp>
              <p:nvGrpSpPr>
                <p:cNvPr id="4804" name="Google Shape;4804;p128"/>
                <p:cNvGrpSpPr/>
                <p:nvPr/>
              </p:nvGrpSpPr>
              <p:grpSpPr>
                <a:xfrm>
                  <a:off x="1717748" y="2375002"/>
                  <a:ext cx="3135731" cy="822960"/>
                  <a:chOff x="1717748" y="2375002"/>
                  <a:chExt cx="3135731" cy="822960"/>
                </a:xfrm>
              </p:grpSpPr>
              <p:sp>
                <p:nvSpPr>
                  <p:cNvPr id="4805" name="Google Shape;4805;p128"/>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Strategy</a:t>
                    </a:r>
                    <a:endParaRPr b="1" sz="1300">
                      <a:solidFill>
                        <a:schemeClr val="lt1"/>
                      </a:solidFill>
                      <a:latin typeface="Calibri"/>
                      <a:ea typeface="Calibri"/>
                      <a:cs typeface="Calibri"/>
                      <a:sym typeface="Calibri"/>
                    </a:endParaRPr>
                  </a:p>
                </p:txBody>
              </p:sp>
              <p:sp>
                <p:nvSpPr>
                  <p:cNvPr id="4806" name="Google Shape;4806;p12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128"/>
                <p:cNvGrpSpPr/>
                <p:nvPr/>
              </p:nvGrpSpPr>
              <p:grpSpPr>
                <a:xfrm>
                  <a:off x="1835838" y="2530721"/>
                  <a:ext cx="598064" cy="532324"/>
                  <a:chOff x="1806206" y="2502148"/>
                  <a:chExt cx="598064" cy="532324"/>
                </a:xfrm>
              </p:grpSpPr>
              <p:sp>
                <p:nvSpPr>
                  <p:cNvPr id="4808" name="Google Shape;4808;p12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12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0" name="Google Shape;4810;p128"/>
              <p:cNvGrpSpPr/>
              <p:nvPr/>
            </p:nvGrpSpPr>
            <p:grpSpPr>
              <a:xfrm>
                <a:off x="2595021" y="4333340"/>
                <a:ext cx="735109" cy="198174"/>
                <a:chOff x="1717748" y="2375002"/>
                <a:chExt cx="3052699" cy="822960"/>
              </a:xfrm>
            </p:grpSpPr>
            <p:grpSp>
              <p:nvGrpSpPr>
                <p:cNvPr id="4811" name="Google Shape;4811;p128"/>
                <p:cNvGrpSpPr/>
                <p:nvPr/>
              </p:nvGrpSpPr>
              <p:grpSpPr>
                <a:xfrm>
                  <a:off x="1717748" y="2375002"/>
                  <a:ext cx="3052699" cy="822960"/>
                  <a:chOff x="1717748" y="2375002"/>
                  <a:chExt cx="3052699" cy="822960"/>
                </a:xfrm>
              </p:grpSpPr>
              <p:sp>
                <p:nvSpPr>
                  <p:cNvPr id="4812" name="Google Shape;4812;p128"/>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Financial</a:t>
                    </a:r>
                    <a:endParaRPr b="1" sz="1300">
                      <a:solidFill>
                        <a:schemeClr val="lt1"/>
                      </a:solidFill>
                      <a:latin typeface="Calibri"/>
                      <a:ea typeface="Calibri"/>
                      <a:cs typeface="Calibri"/>
                      <a:sym typeface="Calibri"/>
                    </a:endParaRPr>
                  </a:p>
                </p:txBody>
              </p:sp>
              <p:sp>
                <p:nvSpPr>
                  <p:cNvPr id="4813" name="Google Shape;4813;p12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128"/>
                <p:cNvGrpSpPr/>
                <p:nvPr/>
              </p:nvGrpSpPr>
              <p:grpSpPr>
                <a:xfrm>
                  <a:off x="1835838" y="2530721"/>
                  <a:ext cx="598064" cy="532324"/>
                  <a:chOff x="1806206" y="2502148"/>
                  <a:chExt cx="598064" cy="532324"/>
                </a:xfrm>
              </p:grpSpPr>
              <p:sp>
                <p:nvSpPr>
                  <p:cNvPr id="4815" name="Google Shape;4815;p12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2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7" name="Google Shape;4817;p128"/>
              <p:cNvGrpSpPr/>
              <p:nvPr/>
            </p:nvGrpSpPr>
            <p:grpSpPr>
              <a:xfrm>
                <a:off x="2593869" y="4521548"/>
                <a:ext cx="732066" cy="198174"/>
                <a:chOff x="1717748" y="2375002"/>
                <a:chExt cx="3040063" cy="822960"/>
              </a:xfrm>
            </p:grpSpPr>
            <p:grpSp>
              <p:nvGrpSpPr>
                <p:cNvPr id="4818" name="Google Shape;4818;p128"/>
                <p:cNvGrpSpPr/>
                <p:nvPr/>
              </p:nvGrpSpPr>
              <p:grpSpPr>
                <a:xfrm>
                  <a:off x="1717748" y="2375002"/>
                  <a:ext cx="3040063" cy="822960"/>
                  <a:chOff x="1717748" y="2375002"/>
                  <a:chExt cx="3040063" cy="822960"/>
                </a:xfrm>
              </p:grpSpPr>
              <p:sp>
                <p:nvSpPr>
                  <p:cNvPr id="4819" name="Google Shape;4819;p12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People</a:t>
                    </a:r>
                    <a:endParaRPr b="1" sz="1300">
                      <a:solidFill>
                        <a:schemeClr val="lt1"/>
                      </a:solidFill>
                      <a:latin typeface="Calibri"/>
                      <a:ea typeface="Calibri"/>
                      <a:cs typeface="Calibri"/>
                      <a:sym typeface="Calibri"/>
                    </a:endParaRPr>
                  </a:p>
                </p:txBody>
              </p:sp>
              <p:sp>
                <p:nvSpPr>
                  <p:cNvPr id="4820" name="Google Shape;4820;p12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1" name="Google Shape;4821;p128"/>
                <p:cNvGrpSpPr/>
                <p:nvPr/>
              </p:nvGrpSpPr>
              <p:grpSpPr>
                <a:xfrm>
                  <a:off x="1835838" y="2530721"/>
                  <a:ext cx="598064" cy="532324"/>
                  <a:chOff x="1806206" y="2502148"/>
                  <a:chExt cx="598064" cy="532324"/>
                </a:xfrm>
              </p:grpSpPr>
              <p:sp>
                <p:nvSpPr>
                  <p:cNvPr id="4822" name="Google Shape;4822;p12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12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4" name="Google Shape;4824;p128"/>
              <p:cNvGrpSpPr/>
              <p:nvPr/>
            </p:nvGrpSpPr>
            <p:grpSpPr>
              <a:xfrm>
                <a:off x="2714462" y="4656532"/>
                <a:ext cx="732066" cy="198174"/>
                <a:chOff x="1717748" y="2375002"/>
                <a:chExt cx="3040063" cy="822960"/>
              </a:xfrm>
            </p:grpSpPr>
            <p:grpSp>
              <p:nvGrpSpPr>
                <p:cNvPr id="4825" name="Google Shape;4825;p128"/>
                <p:cNvGrpSpPr/>
                <p:nvPr/>
              </p:nvGrpSpPr>
              <p:grpSpPr>
                <a:xfrm>
                  <a:off x="1717748" y="2375002"/>
                  <a:ext cx="3040063" cy="822960"/>
                  <a:chOff x="1717748" y="2375002"/>
                  <a:chExt cx="3040063" cy="822960"/>
                </a:xfrm>
              </p:grpSpPr>
              <p:sp>
                <p:nvSpPr>
                  <p:cNvPr id="4826" name="Google Shape;4826;p12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Market</a:t>
                    </a:r>
                    <a:endParaRPr b="1" sz="1300">
                      <a:solidFill>
                        <a:schemeClr val="lt1"/>
                      </a:solidFill>
                      <a:latin typeface="Calibri"/>
                      <a:ea typeface="Calibri"/>
                      <a:cs typeface="Calibri"/>
                      <a:sym typeface="Calibri"/>
                    </a:endParaRPr>
                  </a:p>
                </p:txBody>
              </p:sp>
              <p:sp>
                <p:nvSpPr>
                  <p:cNvPr id="4827" name="Google Shape;4827;p12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8" name="Google Shape;4828;p128"/>
                <p:cNvGrpSpPr/>
                <p:nvPr/>
              </p:nvGrpSpPr>
              <p:grpSpPr>
                <a:xfrm>
                  <a:off x="1835838" y="2530721"/>
                  <a:ext cx="598064" cy="532324"/>
                  <a:chOff x="1806206" y="2502148"/>
                  <a:chExt cx="598064" cy="532324"/>
                </a:xfrm>
              </p:grpSpPr>
              <p:sp>
                <p:nvSpPr>
                  <p:cNvPr id="4829" name="Google Shape;4829;p12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12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1" name="Google Shape;4831;p128"/>
              <p:cNvGrpSpPr/>
              <p:nvPr/>
            </p:nvGrpSpPr>
            <p:grpSpPr>
              <a:xfrm>
                <a:off x="2891872" y="4690359"/>
                <a:ext cx="732066" cy="198174"/>
                <a:chOff x="1717748" y="2375002"/>
                <a:chExt cx="3040063" cy="822960"/>
              </a:xfrm>
            </p:grpSpPr>
            <p:grpSp>
              <p:nvGrpSpPr>
                <p:cNvPr id="4832" name="Google Shape;4832;p128"/>
                <p:cNvGrpSpPr/>
                <p:nvPr/>
              </p:nvGrpSpPr>
              <p:grpSpPr>
                <a:xfrm>
                  <a:off x="1717748" y="2375002"/>
                  <a:ext cx="3040063" cy="822960"/>
                  <a:chOff x="1717748" y="2375002"/>
                  <a:chExt cx="3040063" cy="822960"/>
                </a:xfrm>
              </p:grpSpPr>
              <p:sp>
                <p:nvSpPr>
                  <p:cNvPr id="4833" name="Google Shape;4833;p12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Entity</a:t>
                    </a:r>
                    <a:endParaRPr b="1" sz="1300">
                      <a:solidFill>
                        <a:schemeClr val="lt1"/>
                      </a:solidFill>
                      <a:latin typeface="Calibri"/>
                      <a:ea typeface="Calibri"/>
                      <a:cs typeface="Calibri"/>
                      <a:sym typeface="Calibri"/>
                    </a:endParaRPr>
                  </a:p>
                </p:txBody>
              </p:sp>
              <p:sp>
                <p:nvSpPr>
                  <p:cNvPr id="4834" name="Google Shape;4834;p12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5" name="Google Shape;4835;p128"/>
                <p:cNvGrpSpPr/>
                <p:nvPr/>
              </p:nvGrpSpPr>
              <p:grpSpPr>
                <a:xfrm>
                  <a:off x="1835838" y="2530721"/>
                  <a:ext cx="598064" cy="532324"/>
                  <a:chOff x="1806206" y="2502148"/>
                  <a:chExt cx="598064" cy="532324"/>
                </a:xfrm>
              </p:grpSpPr>
              <p:sp>
                <p:nvSpPr>
                  <p:cNvPr id="4836" name="Google Shape;4836;p12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12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8" name="Google Shape;4838;p128"/>
              <p:cNvGrpSpPr/>
              <p:nvPr/>
            </p:nvGrpSpPr>
            <p:grpSpPr>
              <a:xfrm>
                <a:off x="3056140" y="4602572"/>
                <a:ext cx="732066" cy="198174"/>
                <a:chOff x="1717748" y="2375002"/>
                <a:chExt cx="3040063" cy="822960"/>
              </a:xfrm>
            </p:grpSpPr>
            <p:grpSp>
              <p:nvGrpSpPr>
                <p:cNvPr id="4839" name="Google Shape;4839;p128"/>
                <p:cNvGrpSpPr/>
                <p:nvPr/>
              </p:nvGrpSpPr>
              <p:grpSpPr>
                <a:xfrm>
                  <a:off x="1717748" y="2375002"/>
                  <a:ext cx="3040063" cy="822960"/>
                  <a:chOff x="1717748" y="2375002"/>
                  <a:chExt cx="3040063" cy="822960"/>
                </a:xfrm>
              </p:grpSpPr>
              <p:sp>
                <p:nvSpPr>
                  <p:cNvPr id="4840" name="Google Shape;4840;p12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Governance</a:t>
                    </a:r>
                    <a:endParaRPr b="1" sz="1300">
                      <a:solidFill>
                        <a:schemeClr val="lt1"/>
                      </a:solidFill>
                      <a:latin typeface="Calibri"/>
                      <a:ea typeface="Calibri"/>
                      <a:cs typeface="Calibri"/>
                      <a:sym typeface="Calibri"/>
                    </a:endParaRPr>
                  </a:p>
                </p:txBody>
              </p:sp>
              <p:sp>
                <p:nvSpPr>
                  <p:cNvPr id="4841" name="Google Shape;4841;p12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2" name="Google Shape;4842;p128"/>
                <p:cNvGrpSpPr/>
                <p:nvPr/>
              </p:nvGrpSpPr>
              <p:grpSpPr>
                <a:xfrm>
                  <a:off x="1835838" y="2530721"/>
                  <a:ext cx="598064" cy="532324"/>
                  <a:chOff x="1806206" y="2502148"/>
                  <a:chExt cx="598064" cy="532324"/>
                </a:xfrm>
              </p:grpSpPr>
              <p:sp>
                <p:nvSpPr>
                  <p:cNvPr id="4843" name="Google Shape;4843;p12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12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5" name="Google Shape;4845;p128"/>
              <p:cNvGrpSpPr/>
              <p:nvPr/>
            </p:nvGrpSpPr>
            <p:grpSpPr>
              <a:xfrm>
                <a:off x="3106415" y="4411588"/>
                <a:ext cx="732656" cy="203186"/>
                <a:chOff x="1716629" y="2342889"/>
                <a:chExt cx="3042511" cy="843773"/>
              </a:xfrm>
            </p:grpSpPr>
            <p:grpSp>
              <p:nvGrpSpPr>
                <p:cNvPr id="4846" name="Google Shape;4846;p128"/>
                <p:cNvGrpSpPr/>
                <p:nvPr/>
              </p:nvGrpSpPr>
              <p:grpSpPr>
                <a:xfrm>
                  <a:off x="1716629" y="2342889"/>
                  <a:ext cx="3042511" cy="843773"/>
                  <a:chOff x="1716629" y="2342889"/>
                  <a:chExt cx="3042511" cy="843773"/>
                </a:xfrm>
              </p:grpSpPr>
              <p:sp>
                <p:nvSpPr>
                  <p:cNvPr id="4847" name="Google Shape;4847;p128"/>
                  <p:cNvSpPr/>
                  <p:nvPr/>
                </p:nvSpPr>
                <p:spPr>
                  <a:xfrm>
                    <a:off x="1724742" y="2342889"/>
                    <a:ext cx="3034398" cy="843773"/>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Expectation</a:t>
                    </a:r>
                    <a:endParaRPr b="1" sz="1300">
                      <a:solidFill>
                        <a:schemeClr val="lt1"/>
                      </a:solidFill>
                      <a:latin typeface="Calibri"/>
                      <a:ea typeface="Calibri"/>
                      <a:cs typeface="Calibri"/>
                      <a:sym typeface="Calibri"/>
                    </a:endParaRPr>
                  </a:p>
                </p:txBody>
              </p:sp>
              <p:sp>
                <p:nvSpPr>
                  <p:cNvPr id="4848" name="Google Shape;4848;p128"/>
                  <p:cNvSpPr/>
                  <p:nvPr/>
                </p:nvSpPr>
                <p:spPr>
                  <a:xfrm>
                    <a:off x="1716629" y="2342889"/>
                    <a:ext cx="827563" cy="843773"/>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9" name="Google Shape;4849;p128"/>
                <p:cNvGrpSpPr/>
                <p:nvPr/>
              </p:nvGrpSpPr>
              <p:grpSpPr>
                <a:xfrm>
                  <a:off x="1835838" y="2530721"/>
                  <a:ext cx="598064" cy="532324"/>
                  <a:chOff x="1806206" y="2502148"/>
                  <a:chExt cx="598064" cy="532324"/>
                </a:xfrm>
              </p:grpSpPr>
              <p:sp>
                <p:nvSpPr>
                  <p:cNvPr id="4850" name="Google Shape;4850;p12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12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852" name="Google Shape;4852;p128"/>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grpSp>
      <p:grpSp>
        <p:nvGrpSpPr>
          <p:cNvPr id="4853" name="Google Shape;4853;p128"/>
          <p:cNvGrpSpPr/>
          <p:nvPr/>
        </p:nvGrpSpPr>
        <p:grpSpPr>
          <a:xfrm>
            <a:off x="5691753" y="3300978"/>
            <a:ext cx="2719845" cy="2719845"/>
            <a:chOff x="6530" y="596150"/>
            <a:chExt cx="3570996" cy="3570996"/>
          </a:xfrm>
        </p:grpSpPr>
        <p:grpSp>
          <p:nvGrpSpPr>
            <p:cNvPr id="4854" name="Google Shape;4854;p128"/>
            <p:cNvGrpSpPr/>
            <p:nvPr/>
          </p:nvGrpSpPr>
          <p:grpSpPr>
            <a:xfrm>
              <a:off x="616626" y="1718996"/>
              <a:ext cx="2350943" cy="1362497"/>
              <a:chOff x="2593869" y="4166761"/>
              <a:chExt cx="1245391" cy="721772"/>
            </a:xfrm>
          </p:grpSpPr>
          <p:grpSp>
            <p:nvGrpSpPr>
              <p:cNvPr id="4855" name="Google Shape;4855;p128"/>
              <p:cNvGrpSpPr/>
              <p:nvPr/>
            </p:nvGrpSpPr>
            <p:grpSpPr>
              <a:xfrm>
                <a:off x="3049822" y="4261159"/>
                <a:ext cx="732066" cy="198174"/>
                <a:chOff x="1717748" y="2375002"/>
                <a:chExt cx="3040063" cy="822960"/>
              </a:xfrm>
            </p:grpSpPr>
            <p:grpSp>
              <p:nvGrpSpPr>
                <p:cNvPr id="4856" name="Google Shape;4856;p128"/>
                <p:cNvGrpSpPr/>
                <p:nvPr/>
              </p:nvGrpSpPr>
              <p:grpSpPr>
                <a:xfrm>
                  <a:off x="1717748" y="2375002"/>
                  <a:ext cx="3040063" cy="822960"/>
                  <a:chOff x="1717748" y="2375002"/>
                  <a:chExt cx="3040063" cy="822960"/>
                </a:xfrm>
              </p:grpSpPr>
              <p:sp>
                <p:nvSpPr>
                  <p:cNvPr id="4857" name="Google Shape;4857;p12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Calibri"/>
                        <a:ea typeface="Calibri"/>
                        <a:cs typeface="Calibri"/>
                        <a:sym typeface="Calibri"/>
                      </a:rPr>
                      <a:t>Entity</a:t>
                    </a:r>
                    <a:endParaRPr/>
                  </a:p>
                </p:txBody>
              </p:sp>
              <p:sp>
                <p:nvSpPr>
                  <p:cNvPr id="4858" name="Google Shape;4858;p12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9" name="Google Shape;4859;p128"/>
                <p:cNvGrpSpPr/>
                <p:nvPr/>
              </p:nvGrpSpPr>
              <p:grpSpPr>
                <a:xfrm>
                  <a:off x="1835838" y="2530721"/>
                  <a:ext cx="598064" cy="532324"/>
                  <a:chOff x="1806206" y="2502148"/>
                  <a:chExt cx="598064" cy="532324"/>
                </a:xfrm>
              </p:grpSpPr>
              <p:sp>
                <p:nvSpPr>
                  <p:cNvPr id="4860" name="Google Shape;4860;p12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12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2" name="Google Shape;4862;p128"/>
              <p:cNvGrpSpPr/>
              <p:nvPr/>
            </p:nvGrpSpPr>
            <p:grpSpPr>
              <a:xfrm>
                <a:off x="2895037" y="4166761"/>
                <a:ext cx="732066" cy="198174"/>
                <a:chOff x="1717748" y="2375002"/>
                <a:chExt cx="3040063" cy="822960"/>
              </a:xfrm>
            </p:grpSpPr>
            <p:grpSp>
              <p:nvGrpSpPr>
                <p:cNvPr id="4863" name="Google Shape;4863;p128"/>
                <p:cNvGrpSpPr/>
                <p:nvPr/>
              </p:nvGrpSpPr>
              <p:grpSpPr>
                <a:xfrm>
                  <a:off x="1717748" y="2375002"/>
                  <a:ext cx="3040063" cy="822960"/>
                  <a:chOff x="1717748" y="2375002"/>
                  <a:chExt cx="3040063" cy="822960"/>
                </a:xfrm>
              </p:grpSpPr>
              <p:sp>
                <p:nvSpPr>
                  <p:cNvPr id="4864" name="Google Shape;4864;p12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Calibri"/>
                        <a:ea typeface="Calibri"/>
                        <a:cs typeface="Calibri"/>
                        <a:sym typeface="Calibri"/>
                      </a:rPr>
                      <a:t>Governance</a:t>
                    </a:r>
                    <a:endParaRPr/>
                  </a:p>
                </p:txBody>
              </p:sp>
              <p:sp>
                <p:nvSpPr>
                  <p:cNvPr id="4865" name="Google Shape;4865;p12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6" name="Google Shape;4866;p128"/>
                <p:cNvGrpSpPr/>
                <p:nvPr/>
              </p:nvGrpSpPr>
              <p:grpSpPr>
                <a:xfrm>
                  <a:off x="1835838" y="2530721"/>
                  <a:ext cx="598064" cy="532324"/>
                  <a:chOff x="1806206" y="2502148"/>
                  <a:chExt cx="598064" cy="532324"/>
                </a:xfrm>
              </p:grpSpPr>
              <p:sp>
                <p:nvSpPr>
                  <p:cNvPr id="4867" name="Google Shape;4867;p12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12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9" name="Google Shape;4869;p128"/>
              <p:cNvGrpSpPr/>
              <p:nvPr/>
            </p:nvGrpSpPr>
            <p:grpSpPr>
              <a:xfrm>
                <a:off x="2711061" y="4193202"/>
                <a:ext cx="734524" cy="198174"/>
                <a:chOff x="1717748" y="2375002"/>
                <a:chExt cx="3135731" cy="822960"/>
              </a:xfrm>
            </p:grpSpPr>
            <p:grpSp>
              <p:nvGrpSpPr>
                <p:cNvPr id="4870" name="Google Shape;4870;p128"/>
                <p:cNvGrpSpPr/>
                <p:nvPr/>
              </p:nvGrpSpPr>
              <p:grpSpPr>
                <a:xfrm>
                  <a:off x="1717748" y="2375002"/>
                  <a:ext cx="3135731" cy="822960"/>
                  <a:chOff x="1717748" y="2375002"/>
                  <a:chExt cx="3135731" cy="822960"/>
                </a:xfrm>
              </p:grpSpPr>
              <p:sp>
                <p:nvSpPr>
                  <p:cNvPr id="4871" name="Google Shape;4871;p128"/>
                  <p:cNvSpPr/>
                  <p:nvPr/>
                </p:nvSpPr>
                <p:spPr>
                  <a:xfrm>
                    <a:off x="1724066" y="2375002"/>
                    <a:ext cx="312941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Calibri"/>
                        <a:ea typeface="Calibri"/>
                        <a:cs typeface="Calibri"/>
                        <a:sym typeface="Calibri"/>
                      </a:rPr>
                      <a:t>Expectation</a:t>
                    </a:r>
                    <a:endParaRPr/>
                  </a:p>
                </p:txBody>
              </p:sp>
              <p:sp>
                <p:nvSpPr>
                  <p:cNvPr id="4872" name="Google Shape;4872;p12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128"/>
                <p:cNvGrpSpPr/>
                <p:nvPr/>
              </p:nvGrpSpPr>
              <p:grpSpPr>
                <a:xfrm>
                  <a:off x="1835838" y="2530721"/>
                  <a:ext cx="598064" cy="532324"/>
                  <a:chOff x="1806206" y="2502148"/>
                  <a:chExt cx="598064" cy="532324"/>
                </a:xfrm>
              </p:grpSpPr>
              <p:sp>
                <p:nvSpPr>
                  <p:cNvPr id="4874" name="Google Shape;4874;p12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12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6" name="Google Shape;4876;p128"/>
              <p:cNvGrpSpPr/>
              <p:nvPr/>
            </p:nvGrpSpPr>
            <p:grpSpPr>
              <a:xfrm>
                <a:off x="2595021" y="4333340"/>
                <a:ext cx="735109" cy="198174"/>
                <a:chOff x="1717748" y="2375002"/>
                <a:chExt cx="3052699" cy="822960"/>
              </a:xfrm>
            </p:grpSpPr>
            <p:grpSp>
              <p:nvGrpSpPr>
                <p:cNvPr id="4877" name="Google Shape;4877;p128"/>
                <p:cNvGrpSpPr/>
                <p:nvPr/>
              </p:nvGrpSpPr>
              <p:grpSpPr>
                <a:xfrm>
                  <a:off x="1717748" y="2375002"/>
                  <a:ext cx="3052699" cy="822960"/>
                  <a:chOff x="1717748" y="2375002"/>
                  <a:chExt cx="3052699" cy="822960"/>
                </a:xfrm>
              </p:grpSpPr>
              <p:sp>
                <p:nvSpPr>
                  <p:cNvPr id="4878" name="Google Shape;4878;p128"/>
                  <p:cNvSpPr/>
                  <p:nvPr/>
                </p:nvSpPr>
                <p:spPr>
                  <a:xfrm>
                    <a:off x="1724067" y="2375002"/>
                    <a:ext cx="3046380"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Calibri"/>
                        <a:ea typeface="Calibri"/>
                        <a:cs typeface="Calibri"/>
                        <a:sym typeface="Calibri"/>
                      </a:rPr>
                      <a:t>Execution</a:t>
                    </a:r>
                    <a:endParaRPr/>
                  </a:p>
                </p:txBody>
              </p:sp>
              <p:sp>
                <p:nvSpPr>
                  <p:cNvPr id="4879" name="Google Shape;4879;p12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0" name="Google Shape;4880;p128"/>
                <p:cNvGrpSpPr/>
                <p:nvPr/>
              </p:nvGrpSpPr>
              <p:grpSpPr>
                <a:xfrm>
                  <a:off x="1835838" y="2530721"/>
                  <a:ext cx="598064" cy="532324"/>
                  <a:chOff x="1806206" y="2502148"/>
                  <a:chExt cx="598064" cy="532324"/>
                </a:xfrm>
              </p:grpSpPr>
              <p:sp>
                <p:nvSpPr>
                  <p:cNvPr id="4881" name="Google Shape;4881;p12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12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83" name="Google Shape;4883;p128"/>
              <p:cNvGrpSpPr/>
              <p:nvPr/>
            </p:nvGrpSpPr>
            <p:grpSpPr>
              <a:xfrm>
                <a:off x="2593869" y="4521548"/>
                <a:ext cx="732066" cy="198174"/>
                <a:chOff x="1717748" y="2375002"/>
                <a:chExt cx="3040063" cy="822960"/>
              </a:xfrm>
            </p:grpSpPr>
            <p:grpSp>
              <p:nvGrpSpPr>
                <p:cNvPr id="4884" name="Google Shape;4884;p128"/>
                <p:cNvGrpSpPr/>
                <p:nvPr/>
              </p:nvGrpSpPr>
              <p:grpSpPr>
                <a:xfrm>
                  <a:off x="1717748" y="2375002"/>
                  <a:ext cx="3040063" cy="822960"/>
                  <a:chOff x="1717748" y="2375002"/>
                  <a:chExt cx="3040063" cy="822960"/>
                </a:xfrm>
              </p:grpSpPr>
              <p:sp>
                <p:nvSpPr>
                  <p:cNvPr id="4885" name="Google Shape;4885;p12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Calibri"/>
                        <a:ea typeface="Calibri"/>
                        <a:cs typeface="Calibri"/>
                        <a:sym typeface="Calibri"/>
                      </a:rPr>
                      <a:t>Operations</a:t>
                    </a:r>
                    <a:endParaRPr/>
                  </a:p>
                </p:txBody>
              </p:sp>
              <p:sp>
                <p:nvSpPr>
                  <p:cNvPr id="4886" name="Google Shape;4886;p12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7" name="Google Shape;4887;p128"/>
                <p:cNvGrpSpPr/>
                <p:nvPr/>
              </p:nvGrpSpPr>
              <p:grpSpPr>
                <a:xfrm>
                  <a:off x="1835838" y="2530721"/>
                  <a:ext cx="598064" cy="532324"/>
                  <a:chOff x="1806206" y="2502148"/>
                  <a:chExt cx="598064" cy="532324"/>
                </a:xfrm>
              </p:grpSpPr>
              <p:sp>
                <p:nvSpPr>
                  <p:cNvPr id="4888" name="Google Shape;4888;p12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12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0" name="Google Shape;4890;p128"/>
              <p:cNvGrpSpPr/>
              <p:nvPr/>
            </p:nvGrpSpPr>
            <p:grpSpPr>
              <a:xfrm>
                <a:off x="2714462" y="4656532"/>
                <a:ext cx="732066" cy="198174"/>
                <a:chOff x="1717748" y="2375002"/>
                <a:chExt cx="3040063" cy="822960"/>
              </a:xfrm>
            </p:grpSpPr>
            <p:grpSp>
              <p:nvGrpSpPr>
                <p:cNvPr id="4891" name="Google Shape;4891;p128"/>
                <p:cNvGrpSpPr/>
                <p:nvPr/>
              </p:nvGrpSpPr>
              <p:grpSpPr>
                <a:xfrm>
                  <a:off x="1717748" y="2375002"/>
                  <a:ext cx="3040063" cy="822960"/>
                  <a:chOff x="1717748" y="2375002"/>
                  <a:chExt cx="3040063" cy="822960"/>
                </a:xfrm>
              </p:grpSpPr>
              <p:sp>
                <p:nvSpPr>
                  <p:cNvPr id="4892" name="Google Shape;4892;p12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Calibri"/>
                        <a:ea typeface="Calibri"/>
                        <a:cs typeface="Calibri"/>
                        <a:sym typeface="Calibri"/>
                      </a:rPr>
                      <a:t>Strategy</a:t>
                    </a:r>
                    <a:endParaRPr/>
                  </a:p>
                </p:txBody>
              </p:sp>
              <p:sp>
                <p:nvSpPr>
                  <p:cNvPr id="4893" name="Google Shape;4893;p12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4" name="Google Shape;4894;p128"/>
                <p:cNvGrpSpPr/>
                <p:nvPr/>
              </p:nvGrpSpPr>
              <p:grpSpPr>
                <a:xfrm>
                  <a:off x="1835838" y="2530721"/>
                  <a:ext cx="598064" cy="532324"/>
                  <a:chOff x="1806206" y="2502148"/>
                  <a:chExt cx="598064" cy="532324"/>
                </a:xfrm>
              </p:grpSpPr>
              <p:sp>
                <p:nvSpPr>
                  <p:cNvPr id="4895" name="Google Shape;4895;p12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12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97" name="Google Shape;4897;p128"/>
              <p:cNvGrpSpPr/>
              <p:nvPr/>
            </p:nvGrpSpPr>
            <p:grpSpPr>
              <a:xfrm>
                <a:off x="2891872" y="4690359"/>
                <a:ext cx="732066" cy="198174"/>
                <a:chOff x="1717748" y="2375002"/>
                <a:chExt cx="3040063" cy="822960"/>
              </a:xfrm>
            </p:grpSpPr>
            <p:grpSp>
              <p:nvGrpSpPr>
                <p:cNvPr id="4898" name="Google Shape;4898;p128"/>
                <p:cNvGrpSpPr/>
                <p:nvPr/>
              </p:nvGrpSpPr>
              <p:grpSpPr>
                <a:xfrm>
                  <a:off x="1717748" y="2375002"/>
                  <a:ext cx="3040063" cy="822960"/>
                  <a:chOff x="1717748" y="2375002"/>
                  <a:chExt cx="3040063" cy="822960"/>
                </a:xfrm>
              </p:grpSpPr>
              <p:sp>
                <p:nvSpPr>
                  <p:cNvPr id="4899" name="Google Shape;4899;p12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Calibri"/>
                        <a:ea typeface="Calibri"/>
                        <a:cs typeface="Calibri"/>
                        <a:sym typeface="Calibri"/>
                      </a:rPr>
                      <a:t>Financial</a:t>
                    </a:r>
                    <a:endParaRPr/>
                  </a:p>
                </p:txBody>
              </p:sp>
              <p:sp>
                <p:nvSpPr>
                  <p:cNvPr id="4900" name="Google Shape;4900;p12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1" name="Google Shape;4901;p128"/>
                <p:cNvGrpSpPr/>
                <p:nvPr/>
              </p:nvGrpSpPr>
              <p:grpSpPr>
                <a:xfrm>
                  <a:off x="1835838" y="2530721"/>
                  <a:ext cx="598064" cy="532324"/>
                  <a:chOff x="1806206" y="2502148"/>
                  <a:chExt cx="598064" cy="532324"/>
                </a:xfrm>
              </p:grpSpPr>
              <p:sp>
                <p:nvSpPr>
                  <p:cNvPr id="4902" name="Google Shape;4902;p12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12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4" name="Google Shape;4904;p128"/>
              <p:cNvGrpSpPr/>
              <p:nvPr/>
            </p:nvGrpSpPr>
            <p:grpSpPr>
              <a:xfrm>
                <a:off x="3056140" y="4602572"/>
                <a:ext cx="732066" cy="198174"/>
                <a:chOff x="1717748" y="2375002"/>
                <a:chExt cx="3040063" cy="822960"/>
              </a:xfrm>
            </p:grpSpPr>
            <p:grpSp>
              <p:nvGrpSpPr>
                <p:cNvPr id="4905" name="Google Shape;4905;p128"/>
                <p:cNvGrpSpPr/>
                <p:nvPr/>
              </p:nvGrpSpPr>
              <p:grpSpPr>
                <a:xfrm>
                  <a:off x="1717748" y="2375002"/>
                  <a:ext cx="3040063" cy="822960"/>
                  <a:chOff x="1717748" y="2375002"/>
                  <a:chExt cx="3040063" cy="822960"/>
                </a:xfrm>
              </p:grpSpPr>
              <p:sp>
                <p:nvSpPr>
                  <p:cNvPr id="4906" name="Google Shape;4906;p12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Calibri"/>
                        <a:ea typeface="Calibri"/>
                        <a:cs typeface="Calibri"/>
                        <a:sym typeface="Calibri"/>
                      </a:rPr>
                      <a:t>People</a:t>
                    </a:r>
                    <a:endParaRPr/>
                  </a:p>
                </p:txBody>
              </p:sp>
              <p:sp>
                <p:nvSpPr>
                  <p:cNvPr id="4907" name="Google Shape;4907;p12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8" name="Google Shape;4908;p128"/>
                <p:cNvGrpSpPr/>
                <p:nvPr/>
              </p:nvGrpSpPr>
              <p:grpSpPr>
                <a:xfrm>
                  <a:off x="1835838" y="2530721"/>
                  <a:ext cx="598064" cy="532324"/>
                  <a:chOff x="1806206" y="2502148"/>
                  <a:chExt cx="598064" cy="532324"/>
                </a:xfrm>
              </p:grpSpPr>
              <p:sp>
                <p:nvSpPr>
                  <p:cNvPr id="4909" name="Google Shape;4909;p12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12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11" name="Google Shape;4911;p128"/>
              <p:cNvGrpSpPr/>
              <p:nvPr/>
            </p:nvGrpSpPr>
            <p:grpSpPr>
              <a:xfrm>
                <a:off x="3106113" y="4419528"/>
                <a:ext cx="733146" cy="197641"/>
                <a:chOff x="1715381" y="2375862"/>
                <a:chExt cx="3044553" cy="820746"/>
              </a:xfrm>
            </p:grpSpPr>
            <p:grpSp>
              <p:nvGrpSpPr>
                <p:cNvPr id="4912" name="Google Shape;4912;p128"/>
                <p:cNvGrpSpPr/>
                <p:nvPr/>
              </p:nvGrpSpPr>
              <p:grpSpPr>
                <a:xfrm>
                  <a:off x="1715381" y="2375862"/>
                  <a:ext cx="3044553" cy="820746"/>
                  <a:chOff x="1715381" y="2375862"/>
                  <a:chExt cx="3044553" cy="820746"/>
                </a:xfrm>
              </p:grpSpPr>
              <p:sp>
                <p:nvSpPr>
                  <p:cNvPr id="4913" name="Google Shape;4913;p128"/>
                  <p:cNvSpPr/>
                  <p:nvPr/>
                </p:nvSpPr>
                <p:spPr>
                  <a:xfrm>
                    <a:off x="1724552" y="2375862"/>
                    <a:ext cx="3035382" cy="820746"/>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Calibri"/>
                        <a:ea typeface="Calibri"/>
                        <a:cs typeface="Calibri"/>
                        <a:sym typeface="Calibri"/>
                      </a:rPr>
                      <a:t>Market</a:t>
                    </a:r>
                    <a:endParaRPr/>
                  </a:p>
                </p:txBody>
              </p:sp>
              <p:sp>
                <p:nvSpPr>
                  <p:cNvPr id="4914" name="Google Shape;4914;p128"/>
                  <p:cNvSpPr/>
                  <p:nvPr/>
                </p:nvSpPr>
                <p:spPr>
                  <a:xfrm>
                    <a:off x="1715381" y="2375862"/>
                    <a:ext cx="825331" cy="820746"/>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128"/>
                <p:cNvGrpSpPr/>
                <p:nvPr/>
              </p:nvGrpSpPr>
              <p:grpSpPr>
                <a:xfrm>
                  <a:off x="1835838" y="2530721"/>
                  <a:ext cx="598064" cy="532324"/>
                  <a:chOff x="1806206" y="2502148"/>
                  <a:chExt cx="598064" cy="532324"/>
                </a:xfrm>
              </p:grpSpPr>
              <p:sp>
                <p:nvSpPr>
                  <p:cNvPr id="4916" name="Google Shape;4916;p12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12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918" name="Google Shape;4918;p128"/>
            <p:cNvSpPr/>
            <p:nvPr/>
          </p:nvSpPr>
          <p:spPr>
            <a:xfrm rot="-747586">
              <a:off x="353865" y="960159"/>
              <a:ext cx="2834640" cy="2834640"/>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4919" name="Google Shape;4919;p128"/>
            <p:cNvSpPr/>
            <p:nvPr/>
          </p:nvSpPr>
          <p:spPr>
            <a:xfrm rot="-9180653">
              <a:off x="493513" y="1078964"/>
              <a:ext cx="2594946" cy="2597030"/>
            </a:xfrm>
            <a:prstGeom prst="pie">
              <a:avLst>
                <a:gd fmla="val 438327" name="adj1"/>
                <a:gd fmla="val 7695225"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128"/>
            <p:cNvSpPr/>
            <p:nvPr/>
          </p:nvSpPr>
          <p:spPr>
            <a:xfrm rot="5044295">
              <a:off x="486217" y="1086259"/>
              <a:ext cx="2599115" cy="2597030"/>
            </a:xfrm>
            <a:prstGeom prst="pie">
              <a:avLst>
                <a:gd fmla="val 704191" name="adj1"/>
                <a:gd fmla="val 7865894" name="adj2"/>
              </a:avLst>
            </a:prstGeom>
            <a:solidFill>
              <a:srgbClr val="C2D5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128"/>
            <p:cNvSpPr/>
            <p:nvPr/>
          </p:nvSpPr>
          <p:spPr>
            <a:xfrm rot="-1888876">
              <a:off x="493513" y="1083133"/>
              <a:ext cx="2597030" cy="2597030"/>
            </a:xfrm>
            <a:prstGeom prst="pie">
              <a:avLst>
                <a:gd fmla="val 417459" name="adj1"/>
                <a:gd fmla="val 7642339" name="adj2"/>
              </a:avLst>
            </a:prstGeom>
            <a:solidFill>
              <a:srgbClr val="C3D69B">
                <a:alpha val="69803"/>
              </a:srgbClr>
            </a:solidFill>
            <a:ln cap="flat" cmpd="sng" w="38100">
              <a:solidFill>
                <a:srgbClr val="333F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p:txBody>
        </p:sp>
        <p:sp>
          <p:nvSpPr>
            <p:cNvPr id="4922" name="Google Shape;4922;p128"/>
            <p:cNvSpPr txBox="1"/>
            <p:nvPr/>
          </p:nvSpPr>
          <p:spPr>
            <a:xfrm rot="7508506">
              <a:off x="1565882" y="2514196"/>
              <a:ext cx="1830010" cy="6061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333F1A"/>
                  </a:solidFill>
                  <a:latin typeface="Calibri"/>
                  <a:ea typeface="Calibri"/>
                  <a:cs typeface="Calibri"/>
                  <a:sym typeface="Calibri"/>
                </a:rPr>
                <a:t>Assess &amp; Understand</a:t>
              </a:r>
              <a:endParaRPr/>
            </a:p>
          </p:txBody>
        </p:sp>
        <p:sp>
          <p:nvSpPr>
            <p:cNvPr id="4923" name="Google Shape;4923;p128"/>
            <p:cNvSpPr txBox="1"/>
            <p:nvPr/>
          </p:nvSpPr>
          <p:spPr>
            <a:xfrm rot="-7259013">
              <a:off x="223596" y="2434289"/>
              <a:ext cx="1827927" cy="36368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333F1A"/>
                  </a:solidFill>
                  <a:latin typeface="Calibri"/>
                  <a:ea typeface="Calibri"/>
                  <a:cs typeface="Calibri"/>
                  <a:sym typeface="Calibri"/>
                </a:rPr>
                <a:t>Build &amp; Align</a:t>
              </a:r>
              <a:endParaRPr/>
            </a:p>
          </p:txBody>
        </p:sp>
        <p:sp>
          <p:nvSpPr>
            <p:cNvPr id="4924" name="Google Shape;4924;p128"/>
            <p:cNvSpPr txBox="1"/>
            <p:nvPr/>
          </p:nvSpPr>
          <p:spPr>
            <a:xfrm>
              <a:off x="914541" y="1525003"/>
              <a:ext cx="1905045" cy="60613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rgbClr val="333F1A"/>
                  </a:solidFill>
                  <a:latin typeface="Calibri"/>
                  <a:ea typeface="Calibri"/>
                  <a:cs typeface="Calibri"/>
                  <a:sym typeface="Calibri"/>
                </a:rPr>
                <a:t>Communicate &amp; Ensure</a:t>
              </a:r>
              <a:endParaRPr/>
            </a:p>
          </p:txBody>
        </p:sp>
      </p:gr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8" name="Shape 4928"/>
        <p:cNvGrpSpPr/>
        <p:nvPr/>
      </p:nvGrpSpPr>
      <p:grpSpPr>
        <a:xfrm>
          <a:off x="0" y="0"/>
          <a:ext cx="0" cy="0"/>
          <a:chOff x="0" y="0"/>
          <a:chExt cx="0" cy="0"/>
        </a:xfrm>
      </p:grpSpPr>
      <p:sp>
        <p:nvSpPr>
          <p:cNvPr id="4929" name="Google Shape;4929;p129"/>
          <p:cNvSpPr txBox="1"/>
          <p:nvPr/>
        </p:nvSpPr>
        <p:spPr>
          <a:xfrm>
            <a:off x="4648200" y="1143000"/>
            <a:ext cx="3810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Century"/>
                <a:ea typeface="Century"/>
                <a:cs typeface="Century"/>
                <a:sym typeface="Century"/>
              </a:rPr>
              <a:t>All Stakeholders</a:t>
            </a:r>
            <a:endParaRPr b="1" sz="3600">
              <a:solidFill>
                <a:schemeClr val="dk1"/>
              </a:solidFill>
              <a:latin typeface="Century"/>
              <a:ea typeface="Century"/>
              <a:cs typeface="Century"/>
              <a:sym typeface="Century"/>
            </a:endParaRPr>
          </a:p>
        </p:txBody>
      </p:sp>
      <p:sp>
        <p:nvSpPr>
          <p:cNvPr id="4930" name="Google Shape;4930;p129"/>
          <p:cNvSpPr txBox="1"/>
          <p:nvPr/>
        </p:nvSpPr>
        <p:spPr>
          <a:xfrm>
            <a:off x="4343400" y="2438400"/>
            <a:ext cx="472440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Arial"/>
                <a:ea typeface="Arial"/>
                <a:cs typeface="Arial"/>
                <a:sym typeface="Arial"/>
              </a:rPr>
              <a:t>Board &amp; Shareholders</a:t>
            </a:r>
            <a:endParaRPr b="1" sz="3600">
              <a:solidFill>
                <a:schemeClr val="dk1"/>
              </a:solidFill>
              <a:latin typeface="Arial"/>
              <a:ea typeface="Arial"/>
              <a:cs typeface="Arial"/>
              <a:sym typeface="Arial"/>
            </a:endParaRPr>
          </a:p>
        </p:txBody>
      </p:sp>
      <p:sp>
        <p:nvSpPr>
          <p:cNvPr id="4931" name="Google Shape;4931;p129"/>
          <p:cNvSpPr txBox="1"/>
          <p:nvPr/>
        </p:nvSpPr>
        <p:spPr>
          <a:xfrm>
            <a:off x="1143000" y="3581400"/>
            <a:ext cx="32766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dk1"/>
                </a:solidFill>
                <a:latin typeface="Calibri"/>
                <a:ea typeface="Calibri"/>
                <a:cs typeface="Calibri"/>
                <a:sym typeface="Calibri"/>
              </a:rPr>
              <a:t>Partners</a:t>
            </a:r>
            <a:endParaRPr b="1" sz="4800">
              <a:solidFill>
                <a:schemeClr val="dk1"/>
              </a:solidFill>
              <a:latin typeface="Calibri"/>
              <a:ea typeface="Calibri"/>
              <a:cs typeface="Calibri"/>
              <a:sym typeface="Calibri"/>
            </a:endParaRPr>
          </a:p>
        </p:txBody>
      </p:sp>
      <p:sp>
        <p:nvSpPr>
          <p:cNvPr id="4932" name="Google Shape;4932;p129"/>
          <p:cNvSpPr txBox="1"/>
          <p:nvPr/>
        </p:nvSpPr>
        <p:spPr>
          <a:xfrm>
            <a:off x="4800600" y="4419600"/>
            <a:ext cx="3276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Century Gothic"/>
                <a:ea typeface="Century Gothic"/>
                <a:cs typeface="Century Gothic"/>
                <a:sym typeface="Century Gothic"/>
              </a:rPr>
              <a:t>Employees</a:t>
            </a:r>
            <a:endParaRPr b="1" sz="3600">
              <a:solidFill>
                <a:schemeClr val="dk1"/>
              </a:solidFill>
              <a:latin typeface="Century Gothic"/>
              <a:ea typeface="Century Gothic"/>
              <a:cs typeface="Century Gothic"/>
              <a:sym typeface="Century Gothic"/>
            </a:endParaRPr>
          </a:p>
        </p:txBody>
      </p:sp>
      <p:sp>
        <p:nvSpPr>
          <p:cNvPr id="4933" name="Google Shape;4933;p129"/>
          <p:cNvSpPr txBox="1"/>
          <p:nvPr/>
        </p:nvSpPr>
        <p:spPr>
          <a:xfrm>
            <a:off x="-152400" y="4800600"/>
            <a:ext cx="3276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Arial"/>
                <a:ea typeface="Arial"/>
                <a:cs typeface="Arial"/>
                <a:sym typeface="Arial"/>
              </a:rPr>
              <a:t>Customers</a:t>
            </a:r>
            <a:endParaRPr b="1" sz="3600">
              <a:solidFill>
                <a:schemeClr val="dk1"/>
              </a:solidFill>
              <a:latin typeface="Arial"/>
              <a:ea typeface="Arial"/>
              <a:cs typeface="Arial"/>
              <a:sym typeface="Arial"/>
            </a:endParaRPr>
          </a:p>
        </p:txBody>
      </p:sp>
      <p:grpSp>
        <p:nvGrpSpPr>
          <p:cNvPr id="4934" name="Google Shape;4934;p129"/>
          <p:cNvGrpSpPr/>
          <p:nvPr/>
        </p:nvGrpSpPr>
        <p:grpSpPr>
          <a:xfrm>
            <a:off x="0" y="0"/>
            <a:ext cx="4114800" cy="3124200"/>
            <a:chOff x="6172200" y="762000"/>
            <a:chExt cx="2895600" cy="1905000"/>
          </a:xfrm>
        </p:grpSpPr>
        <p:sp>
          <p:nvSpPr>
            <p:cNvPr id="4935" name="Google Shape;4935;p129"/>
            <p:cNvSpPr/>
            <p:nvPr/>
          </p:nvSpPr>
          <p:spPr>
            <a:xfrm>
              <a:off x="6172200" y="762000"/>
              <a:ext cx="2895600" cy="19050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129"/>
            <p:cNvSpPr/>
            <p:nvPr/>
          </p:nvSpPr>
          <p:spPr>
            <a:xfrm>
              <a:off x="6338888" y="876300"/>
              <a:ext cx="1814512" cy="461963"/>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Expectation</a:t>
              </a:r>
              <a:endParaRPr/>
            </a:p>
          </p:txBody>
        </p:sp>
        <p:sp>
          <p:nvSpPr>
            <p:cNvPr id="4937" name="Google Shape;4937;p129"/>
            <p:cNvSpPr/>
            <p:nvPr/>
          </p:nvSpPr>
          <p:spPr>
            <a:xfrm>
              <a:off x="6334125" y="876300"/>
              <a:ext cx="492125" cy="461963"/>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129"/>
            <p:cNvSpPr/>
            <p:nvPr/>
          </p:nvSpPr>
          <p:spPr>
            <a:xfrm>
              <a:off x="6404794" y="963712"/>
              <a:ext cx="238680" cy="220340"/>
            </a:xfrm>
            <a:prstGeom prst="donut">
              <a:avLst>
                <a:gd fmla="val 10162" name="adj"/>
              </a:avLst>
            </a:prstGeom>
            <a:solidFill>
              <a:srgbClr val="4F61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129"/>
            <p:cNvSpPr/>
            <p:nvPr/>
          </p:nvSpPr>
          <p:spPr>
            <a:xfrm rot="7760906">
              <a:off x="6637190" y="1098084"/>
              <a:ext cx="70356" cy="172117"/>
            </a:xfrm>
            <a:prstGeom prst="round2SameRect">
              <a:avLst>
                <a:gd fmla="val 45474" name="adj1"/>
                <a:gd fmla="val 0" name="adj2"/>
              </a:avLst>
            </a:prstGeom>
            <a:solidFill>
              <a:srgbClr val="4F62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129"/>
            <p:cNvSpPr txBox="1"/>
            <p:nvPr/>
          </p:nvSpPr>
          <p:spPr>
            <a:xfrm>
              <a:off x="6248400" y="1447800"/>
              <a:ext cx="2133600" cy="1066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800">
                  <a:solidFill>
                    <a:srgbClr val="333F1A"/>
                  </a:solidFill>
                  <a:latin typeface="Calibri"/>
                  <a:ea typeface="Calibri"/>
                  <a:cs typeface="Calibri"/>
                  <a:sym typeface="Calibri"/>
                </a:rPr>
                <a:t>The setting, managing, and communication of expectations throughout the organization, and with company stakeholders</a:t>
              </a:r>
              <a:endParaRPr/>
            </a:p>
          </p:txBody>
        </p:sp>
        <p:pic>
          <p:nvPicPr>
            <p:cNvPr id="4941" name="Google Shape;4941;p129"/>
            <p:cNvPicPr preferRelativeResize="0"/>
            <p:nvPr/>
          </p:nvPicPr>
          <p:blipFill rotWithShape="1">
            <a:blip r:embed="rId3">
              <a:alphaModFix/>
            </a:blip>
            <a:srcRect b="0" l="0" r="0" t="0"/>
            <a:stretch/>
          </p:blipFill>
          <p:spPr>
            <a:xfrm>
              <a:off x="8382000" y="838200"/>
              <a:ext cx="533400" cy="822325"/>
            </a:xfrm>
            <a:prstGeom prst="rect">
              <a:avLst/>
            </a:prstGeom>
            <a:noFill/>
            <a:ln>
              <a:noFill/>
            </a:ln>
          </p:spPr>
        </p:pic>
        <p:pic>
          <p:nvPicPr>
            <p:cNvPr id="4942" name="Google Shape;4942;p129"/>
            <p:cNvPicPr preferRelativeResize="0"/>
            <p:nvPr/>
          </p:nvPicPr>
          <p:blipFill rotWithShape="1">
            <a:blip r:embed="rId4">
              <a:alphaModFix/>
            </a:blip>
            <a:srcRect b="0" l="0" r="0" t="0"/>
            <a:stretch/>
          </p:blipFill>
          <p:spPr>
            <a:xfrm>
              <a:off x="8382000" y="1752600"/>
              <a:ext cx="571500" cy="822325"/>
            </a:xfrm>
            <a:prstGeom prst="rect">
              <a:avLst/>
            </a:prstGeom>
            <a:noFill/>
            <a:ln>
              <a:noFill/>
            </a:ln>
          </p:spPr>
        </p:pic>
      </p:grpSp>
      <p:sp>
        <p:nvSpPr>
          <p:cNvPr id="4943" name="Google Shape;4943;p129"/>
          <p:cNvSpPr txBox="1"/>
          <p:nvPr/>
        </p:nvSpPr>
        <p:spPr>
          <a:xfrm>
            <a:off x="3200400" y="5710535"/>
            <a:ext cx="6248400"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rgbClr val="4F6228"/>
                </a:solidFill>
                <a:latin typeface="Calibri"/>
                <a:ea typeface="Calibri"/>
                <a:cs typeface="Calibri"/>
                <a:sym typeface="Calibri"/>
              </a:rPr>
              <a:t>A REALLY BAD first Board Meeting</a:t>
            </a:r>
            <a:endParaRPr b="1" i="1" sz="3200">
              <a:solidFill>
                <a:srgbClr val="4F622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943"/>
                                        </p:tgtEl>
                                        <p:attrNameLst>
                                          <p:attrName>style.visibility</p:attrName>
                                        </p:attrNameLst>
                                      </p:cBhvr>
                                      <p:to>
                                        <p:strVal val="visible"/>
                                      </p:to>
                                    </p:set>
                                    <p:anim calcmode="lin" valueType="num">
                                      <p:cBhvr additive="base">
                                        <p:cTn dur="500"/>
                                        <p:tgtEl>
                                          <p:spTgt spid="494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7" name="Shape 4947"/>
        <p:cNvGrpSpPr/>
        <p:nvPr/>
      </p:nvGrpSpPr>
      <p:grpSpPr>
        <a:xfrm>
          <a:off x="0" y="0"/>
          <a:ext cx="0" cy="0"/>
          <a:chOff x="0" y="0"/>
          <a:chExt cx="0" cy="0"/>
        </a:xfrm>
      </p:grpSpPr>
      <p:sp>
        <p:nvSpPr>
          <p:cNvPr id="4948" name="Google Shape;4948;p130"/>
          <p:cNvSpPr txBox="1"/>
          <p:nvPr>
            <p:ph type="title"/>
          </p:nvPr>
        </p:nvSpPr>
        <p:spPr>
          <a:xfrm>
            <a:off x="0" y="0"/>
            <a:ext cx="9144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ASSESS &amp; UNDERSTAND the Expectation Lens</a:t>
            </a:r>
            <a:endParaRPr sz="3600"/>
          </a:p>
        </p:txBody>
      </p:sp>
      <p:grpSp>
        <p:nvGrpSpPr>
          <p:cNvPr id="4949" name="Google Shape;4949;p130"/>
          <p:cNvGrpSpPr/>
          <p:nvPr/>
        </p:nvGrpSpPr>
        <p:grpSpPr>
          <a:xfrm>
            <a:off x="16890" y="4648200"/>
            <a:ext cx="2199028" cy="1981200"/>
            <a:chOff x="0" y="2870200"/>
            <a:chExt cx="4038600" cy="3638550"/>
          </a:xfrm>
        </p:grpSpPr>
        <p:pic>
          <p:nvPicPr>
            <p:cNvPr descr="database-integration-1.jpg" id="4950" name="Google Shape;4950;p130"/>
            <p:cNvPicPr preferRelativeResize="0"/>
            <p:nvPr/>
          </p:nvPicPr>
          <p:blipFill rotWithShape="1">
            <a:blip r:embed="rId3">
              <a:alphaModFix/>
            </a:blip>
            <a:srcRect b="0" l="0" r="0" t="0"/>
            <a:stretch/>
          </p:blipFill>
          <p:spPr>
            <a:xfrm>
              <a:off x="0" y="3479800"/>
              <a:ext cx="4038600" cy="3028950"/>
            </a:xfrm>
            <a:prstGeom prst="rect">
              <a:avLst/>
            </a:prstGeom>
            <a:noFill/>
            <a:ln>
              <a:noFill/>
            </a:ln>
          </p:spPr>
        </p:pic>
        <p:pic>
          <p:nvPicPr>
            <p:cNvPr descr="Wheel_For_White_bg02.png" id="4951" name="Google Shape;4951;p130"/>
            <p:cNvPicPr preferRelativeResize="0"/>
            <p:nvPr/>
          </p:nvPicPr>
          <p:blipFill rotWithShape="1">
            <a:blip r:embed="rId4">
              <a:alphaModFix/>
            </a:blip>
            <a:srcRect b="0" l="0" r="0" t="0"/>
            <a:stretch/>
          </p:blipFill>
          <p:spPr>
            <a:xfrm>
              <a:off x="1041400" y="2870200"/>
              <a:ext cx="1405701" cy="1405701"/>
            </a:xfrm>
            <a:prstGeom prst="rect">
              <a:avLst/>
            </a:prstGeom>
            <a:noFill/>
            <a:ln>
              <a:noFill/>
            </a:ln>
          </p:spPr>
        </p:pic>
      </p:grpSp>
      <p:sp>
        <p:nvSpPr>
          <p:cNvPr id="4952" name="Google Shape;4952;p130"/>
          <p:cNvSpPr/>
          <p:nvPr/>
        </p:nvSpPr>
        <p:spPr>
          <a:xfrm>
            <a:off x="6970340" y="1471457"/>
            <a:ext cx="2173660" cy="2490943"/>
          </a:xfrm>
          <a:prstGeom prst="homePlate">
            <a:avLst>
              <a:gd fmla="val 13438" name="adj"/>
            </a:avLst>
          </a:prstGeom>
          <a:solidFill>
            <a:srgbClr val="4F6128"/>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130"/>
          <p:cNvSpPr/>
          <p:nvPr/>
        </p:nvSpPr>
        <p:spPr>
          <a:xfrm>
            <a:off x="5257801" y="1471457"/>
            <a:ext cx="2133600" cy="2490943"/>
          </a:xfrm>
          <a:prstGeom prst="homePlate">
            <a:avLst>
              <a:gd fmla="val 15848" name="adj"/>
            </a:avLst>
          </a:prstGeom>
          <a:solidFill>
            <a:srgbClr val="76923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130"/>
          <p:cNvSpPr/>
          <p:nvPr/>
        </p:nvSpPr>
        <p:spPr>
          <a:xfrm>
            <a:off x="3505201" y="1471457"/>
            <a:ext cx="2209799" cy="2490943"/>
          </a:xfrm>
          <a:prstGeom prst="homePlate">
            <a:avLst>
              <a:gd fmla="val 15848" name="adj"/>
            </a:avLst>
          </a:prstGeom>
          <a:solidFill>
            <a:srgbClr val="C2D59B"/>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130"/>
          <p:cNvSpPr/>
          <p:nvPr/>
        </p:nvSpPr>
        <p:spPr>
          <a:xfrm>
            <a:off x="1676400" y="1471457"/>
            <a:ext cx="2133600" cy="2490943"/>
          </a:xfrm>
          <a:prstGeom prst="homePlate">
            <a:avLst>
              <a:gd fmla="val 15848" name="adj"/>
            </a:avLst>
          </a:prstGeom>
          <a:solidFill>
            <a:srgbClr val="D6E3B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130"/>
          <p:cNvSpPr txBox="1"/>
          <p:nvPr/>
        </p:nvSpPr>
        <p:spPr>
          <a:xfrm>
            <a:off x="1930664" y="1447802"/>
            <a:ext cx="1955536" cy="19082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Board &amp;</a:t>
            </a:r>
            <a:endParaRPr/>
          </a:p>
          <a:p>
            <a:pPr indent="0" lvl="0" marL="0" marR="0" rtl="0" algn="l">
              <a:spcBef>
                <a:spcPts val="0"/>
              </a:spcBef>
              <a:spcAft>
                <a:spcPts val="0"/>
              </a:spcAft>
              <a:buNone/>
            </a:pPr>
            <a:r>
              <a:rPr b="1" lang="en-US" sz="1800">
                <a:solidFill>
                  <a:srgbClr val="333F1A"/>
                </a:solidFill>
                <a:latin typeface="Calibri"/>
                <a:ea typeface="Calibri"/>
                <a:cs typeface="Calibri"/>
                <a:sym typeface="Calibri"/>
              </a:rPr>
              <a:t>Shareholders</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600">
                <a:solidFill>
                  <a:srgbClr val="333F1A"/>
                </a:solidFill>
                <a:latin typeface="Calibri"/>
                <a:ea typeface="Calibri"/>
                <a:cs typeface="Calibri"/>
                <a:sym typeface="Calibri"/>
              </a:rPr>
              <a:t>Do the board and shareholders have consistent expectations?</a:t>
            </a:r>
            <a:endParaRPr/>
          </a:p>
        </p:txBody>
      </p:sp>
      <p:sp>
        <p:nvSpPr>
          <p:cNvPr id="4957" name="Google Shape;4957;p130"/>
          <p:cNvSpPr txBox="1"/>
          <p:nvPr/>
        </p:nvSpPr>
        <p:spPr>
          <a:xfrm>
            <a:off x="3746500" y="1447800"/>
            <a:ext cx="1913927"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Customers</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600">
                <a:solidFill>
                  <a:srgbClr val="333F1A"/>
                </a:solidFill>
                <a:latin typeface="Calibri"/>
                <a:ea typeface="Calibri"/>
                <a:cs typeface="Calibri"/>
                <a:sym typeface="Calibri"/>
              </a:rPr>
              <a:t>What do customers expect from the product?</a:t>
            </a:r>
            <a:endParaRPr/>
          </a:p>
          <a:p>
            <a:pPr indent="0" lvl="0" marL="0" marR="0" rtl="0" algn="l">
              <a:spcBef>
                <a:spcPts val="0"/>
              </a:spcBef>
              <a:spcAft>
                <a:spcPts val="0"/>
              </a:spcAft>
              <a:buNone/>
            </a:pPr>
            <a:r>
              <a:t/>
            </a:r>
            <a:endParaRPr sz="1800">
              <a:solidFill>
                <a:srgbClr val="333F1A"/>
              </a:solidFill>
              <a:latin typeface="Calibri"/>
              <a:ea typeface="Calibri"/>
              <a:cs typeface="Calibri"/>
              <a:sym typeface="Calibri"/>
            </a:endParaRPr>
          </a:p>
        </p:txBody>
      </p:sp>
      <p:sp>
        <p:nvSpPr>
          <p:cNvPr id="4958" name="Google Shape;4958;p130"/>
          <p:cNvSpPr txBox="1"/>
          <p:nvPr/>
        </p:nvSpPr>
        <p:spPr>
          <a:xfrm>
            <a:off x="5727700" y="1447799"/>
            <a:ext cx="1663700" cy="19082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FFFF"/>
                </a:solidFill>
                <a:latin typeface="Calibri"/>
                <a:ea typeface="Calibri"/>
                <a:cs typeface="Calibri"/>
                <a:sym typeface="Calibri"/>
              </a:rPr>
              <a:t>Employees</a:t>
            </a:r>
            <a:endParaRPr/>
          </a:p>
          <a:p>
            <a:pPr indent="0" lvl="0" marL="0" marR="0" rtl="0" algn="l">
              <a:spcBef>
                <a:spcPts val="0"/>
              </a:spcBef>
              <a:spcAft>
                <a:spcPts val="0"/>
              </a:spcAft>
              <a:buNone/>
            </a:pPr>
            <a:r>
              <a:t/>
            </a:r>
            <a:endParaRPr b="1" sz="1800">
              <a:solidFill>
                <a:srgbClr val="FFFFFF"/>
              </a:solidFill>
              <a:latin typeface="Calibri"/>
              <a:ea typeface="Calibri"/>
              <a:cs typeface="Calibri"/>
              <a:sym typeface="Calibri"/>
            </a:endParaRPr>
          </a:p>
          <a:p>
            <a:pPr indent="0" lvl="0" marL="0" marR="0" rtl="0" algn="l">
              <a:spcBef>
                <a:spcPts val="0"/>
              </a:spcBef>
              <a:spcAft>
                <a:spcPts val="0"/>
              </a:spcAft>
              <a:buNone/>
            </a:pPr>
            <a:r>
              <a:t/>
            </a:r>
            <a:endParaRPr b="1" sz="1800">
              <a:solidFill>
                <a:srgbClr val="FFFFFF"/>
              </a:solidFill>
              <a:latin typeface="Calibri"/>
              <a:ea typeface="Calibri"/>
              <a:cs typeface="Calibri"/>
              <a:sym typeface="Calibri"/>
            </a:endParaRPr>
          </a:p>
          <a:p>
            <a:pPr indent="0" lvl="0" marL="0" marR="0" rtl="0" algn="l">
              <a:spcBef>
                <a:spcPts val="0"/>
              </a:spcBef>
              <a:spcAft>
                <a:spcPts val="0"/>
              </a:spcAft>
              <a:buNone/>
            </a:pPr>
            <a:r>
              <a:rPr i="1" lang="en-US" sz="1600">
                <a:solidFill>
                  <a:srgbClr val="FFFFFF"/>
                </a:solidFill>
                <a:latin typeface="Calibri"/>
                <a:ea typeface="Calibri"/>
                <a:cs typeface="Calibri"/>
                <a:sym typeface="Calibri"/>
              </a:rPr>
              <a:t>Do the employees have common expectations of the customer?</a:t>
            </a:r>
            <a:endParaRPr/>
          </a:p>
        </p:txBody>
      </p:sp>
      <p:sp>
        <p:nvSpPr>
          <p:cNvPr id="4959" name="Google Shape;4959;p130"/>
          <p:cNvSpPr txBox="1"/>
          <p:nvPr/>
        </p:nvSpPr>
        <p:spPr>
          <a:xfrm>
            <a:off x="7467600" y="1447799"/>
            <a:ext cx="1600200" cy="19082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Partners</a:t>
            </a:r>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rPr i="1" lang="en-US" sz="1600">
                <a:solidFill>
                  <a:schemeClr val="lt1"/>
                </a:solidFill>
                <a:latin typeface="Calibri"/>
                <a:ea typeface="Calibri"/>
                <a:cs typeface="Calibri"/>
                <a:sym typeface="Calibri"/>
              </a:rPr>
              <a:t>Do the partners of the company expect consistent support items?</a:t>
            </a:r>
            <a:endParaRPr/>
          </a:p>
        </p:txBody>
      </p:sp>
      <p:sp>
        <p:nvSpPr>
          <p:cNvPr id="4960" name="Google Shape;4960;p130"/>
          <p:cNvSpPr/>
          <p:nvPr/>
        </p:nvSpPr>
        <p:spPr>
          <a:xfrm>
            <a:off x="1" y="1471457"/>
            <a:ext cx="1981199" cy="2490943"/>
          </a:xfrm>
          <a:prstGeom prst="homePlate">
            <a:avLst>
              <a:gd fmla="val 15848" name="adj"/>
            </a:avLst>
          </a:prstGeom>
          <a:solidFill>
            <a:srgbClr val="EAF1DD"/>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130"/>
          <p:cNvSpPr txBox="1"/>
          <p:nvPr/>
        </p:nvSpPr>
        <p:spPr>
          <a:xfrm>
            <a:off x="76200" y="1447812"/>
            <a:ext cx="1840185" cy="240065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All Stakeholders</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600">
                <a:solidFill>
                  <a:srgbClr val="333F1A"/>
                </a:solidFill>
                <a:latin typeface="Calibri"/>
                <a:ea typeface="Calibri"/>
                <a:cs typeface="Calibri"/>
                <a:sym typeface="Calibri"/>
              </a:rPr>
              <a:t>What has been communicated about the future of the Company, both internally and externally?</a:t>
            </a:r>
            <a:endParaRPr/>
          </a:p>
        </p:txBody>
      </p:sp>
      <p:sp>
        <p:nvSpPr>
          <p:cNvPr id="4962" name="Google Shape;4962;p130"/>
          <p:cNvSpPr/>
          <p:nvPr/>
        </p:nvSpPr>
        <p:spPr>
          <a:xfrm rot="-5400000">
            <a:off x="-404813" y="4395787"/>
            <a:ext cx="2730500" cy="822325"/>
          </a:xfrm>
          <a:prstGeom prst="homePlate">
            <a:avLst>
              <a:gd fmla="val 103804" name="adj"/>
            </a:avLst>
          </a:prstGeom>
          <a:solidFill>
            <a:srgbClr val="C2D59B">
              <a:alpha val="3098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6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4961"/>
                                        </p:tgtEl>
                                        <p:attrNameLst>
                                          <p:attrName>style.visibility</p:attrName>
                                        </p:attrNameLst>
                                      </p:cBhvr>
                                      <p:to>
                                        <p:strVal val="visible"/>
                                      </p:to>
                                    </p:set>
                                    <p:animEffect filter="fade" transition="in">
                                      <p:cBhvr>
                                        <p:cTn dur="1000"/>
                                        <p:tgtEl>
                                          <p:spTgt spid="4961"/>
                                        </p:tgtEl>
                                      </p:cBhvr>
                                    </p:animEffect>
                                  </p:childTnLst>
                                </p:cTn>
                              </p:par>
                              <p:par>
                                <p:cTn fill="hold" nodeType="withEffect" presetClass="entr" presetID="10" presetSubtype="0">
                                  <p:stCondLst>
                                    <p:cond delay="0"/>
                                  </p:stCondLst>
                                  <p:childTnLst>
                                    <p:set>
                                      <p:cBhvr>
                                        <p:cTn dur="1" fill="hold">
                                          <p:stCondLst>
                                            <p:cond delay="0"/>
                                          </p:stCondLst>
                                        </p:cTn>
                                        <p:tgtEl>
                                          <p:spTgt spid="4960"/>
                                        </p:tgtEl>
                                        <p:attrNameLst>
                                          <p:attrName>style.visibility</p:attrName>
                                        </p:attrNameLst>
                                      </p:cBhvr>
                                      <p:to>
                                        <p:strVal val="visible"/>
                                      </p:to>
                                    </p:set>
                                    <p:animEffect filter="fade" transition="in">
                                      <p:cBhvr>
                                        <p:cTn dur="1000"/>
                                        <p:tgtEl>
                                          <p:spTgt spid="49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5"/>
                                        </p:tgtEl>
                                        <p:attrNameLst>
                                          <p:attrName>style.visibility</p:attrName>
                                        </p:attrNameLst>
                                      </p:cBhvr>
                                      <p:to>
                                        <p:strVal val="visible"/>
                                      </p:to>
                                    </p:set>
                                    <p:animEffect filter="fade" transition="in">
                                      <p:cBhvr>
                                        <p:cTn dur="1000"/>
                                        <p:tgtEl>
                                          <p:spTgt spid="4955"/>
                                        </p:tgtEl>
                                      </p:cBhvr>
                                    </p:animEffect>
                                  </p:childTnLst>
                                </p:cTn>
                              </p:par>
                              <p:par>
                                <p:cTn fill="hold" nodeType="withEffect" presetClass="entr" presetID="10" presetSubtype="0">
                                  <p:stCondLst>
                                    <p:cond delay="0"/>
                                  </p:stCondLst>
                                  <p:childTnLst>
                                    <p:set>
                                      <p:cBhvr>
                                        <p:cTn dur="1" fill="hold">
                                          <p:stCondLst>
                                            <p:cond delay="0"/>
                                          </p:stCondLst>
                                        </p:cTn>
                                        <p:tgtEl>
                                          <p:spTgt spid="4956"/>
                                        </p:tgtEl>
                                        <p:attrNameLst>
                                          <p:attrName>style.visibility</p:attrName>
                                        </p:attrNameLst>
                                      </p:cBhvr>
                                      <p:to>
                                        <p:strVal val="visible"/>
                                      </p:to>
                                    </p:set>
                                    <p:animEffect filter="fade" transition="in">
                                      <p:cBhvr>
                                        <p:cTn dur="1000"/>
                                        <p:tgtEl>
                                          <p:spTgt spid="49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7"/>
                                        </p:tgtEl>
                                        <p:attrNameLst>
                                          <p:attrName>style.visibility</p:attrName>
                                        </p:attrNameLst>
                                      </p:cBhvr>
                                      <p:to>
                                        <p:strVal val="visible"/>
                                      </p:to>
                                    </p:set>
                                    <p:animEffect filter="fade" transition="in">
                                      <p:cBhvr>
                                        <p:cTn dur="1000"/>
                                        <p:tgtEl>
                                          <p:spTgt spid="4957"/>
                                        </p:tgtEl>
                                      </p:cBhvr>
                                    </p:animEffect>
                                  </p:childTnLst>
                                </p:cTn>
                              </p:par>
                              <p:par>
                                <p:cTn fill="hold" nodeType="withEffect" presetClass="entr" presetID="10" presetSubtype="0">
                                  <p:stCondLst>
                                    <p:cond delay="0"/>
                                  </p:stCondLst>
                                  <p:childTnLst>
                                    <p:set>
                                      <p:cBhvr>
                                        <p:cTn dur="1" fill="hold">
                                          <p:stCondLst>
                                            <p:cond delay="0"/>
                                          </p:stCondLst>
                                        </p:cTn>
                                        <p:tgtEl>
                                          <p:spTgt spid="4954"/>
                                        </p:tgtEl>
                                        <p:attrNameLst>
                                          <p:attrName>style.visibility</p:attrName>
                                        </p:attrNameLst>
                                      </p:cBhvr>
                                      <p:to>
                                        <p:strVal val="visible"/>
                                      </p:to>
                                    </p:set>
                                    <p:animEffect filter="fade" transition="in">
                                      <p:cBhvr>
                                        <p:cTn dur="1000"/>
                                        <p:tgtEl>
                                          <p:spTgt spid="49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3"/>
                                        </p:tgtEl>
                                        <p:attrNameLst>
                                          <p:attrName>style.visibility</p:attrName>
                                        </p:attrNameLst>
                                      </p:cBhvr>
                                      <p:to>
                                        <p:strVal val="visible"/>
                                      </p:to>
                                    </p:set>
                                    <p:animEffect filter="fade" transition="in">
                                      <p:cBhvr>
                                        <p:cTn dur="1000"/>
                                        <p:tgtEl>
                                          <p:spTgt spid="4953"/>
                                        </p:tgtEl>
                                      </p:cBhvr>
                                    </p:animEffect>
                                  </p:childTnLst>
                                </p:cTn>
                              </p:par>
                              <p:par>
                                <p:cTn fill="hold" nodeType="withEffect" presetClass="entr" presetID="10" presetSubtype="0">
                                  <p:stCondLst>
                                    <p:cond delay="0"/>
                                  </p:stCondLst>
                                  <p:childTnLst>
                                    <p:set>
                                      <p:cBhvr>
                                        <p:cTn dur="1" fill="hold">
                                          <p:stCondLst>
                                            <p:cond delay="0"/>
                                          </p:stCondLst>
                                        </p:cTn>
                                        <p:tgtEl>
                                          <p:spTgt spid="4958"/>
                                        </p:tgtEl>
                                        <p:attrNameLst>
                                          <p:attrName>style.visibility</p:attrName>
                                        </p:attrNameLst>
                                      </p:cBhvr>
                                      <p:to>
                                        <p:strVal val="visible"/>
                                      </p:to>
                                    </p:set>
                                    <p:animEffect filter="fade" transition="in">
                                      <p:cBhvr>
                                        <p:cTn dur="1000"/>
                                        <p:tgtEl>
                                          <p:spTgt spid="49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2"/>
                                        </p:tgtEl>
                                        <p:attrNameLst>
                                          <p:attrName>style.visibility</p:attrName>
                                        </p:attrNameLst>
                                      </p:cBhvr>
                                      <p:to>
                                        <p:strVal val="visible"/>
                                      </p:to>
                                    </p:set>
                                    <p:animEffect filter="fade" transition="in">
                                      <p:cBhvr>
                                        <p:cTn dur="1000"/>
                                        <p:tgtEl>
                                          <p:spTgt spid="4952"/>
                                        </p:tgtEl>
                                      </p:cBhvr>
                                    </p:animEffect>
                                  </p:childTnLst>
                                </p:cTn>
                              </p:par>
                              <p:par>
                                <p:cTn fill="hold" nodeType="withEffect" presetClass="entr" presetID="10" presetSubtype="0">
                                  <p:stCondLst>
                                    <p:cond delay="0"/>
                                  </p:stCondLst>
                                  <p:childTnLst>
                                    <p:set>
                                      <p:cBhvr>
                                        <p:cTn dur="1" fill="hold">
                                          <p:stCondLst>
                                            <p:cond delay="0"/>
                                          </p:stCondLst>
                                        </p:cTn>
                                        <p:tgtEl>
                                          <p:spTgt spid="4959"/>
                                        </p:tgtEl>
                                        <p:attrNameLst>
                                          <p:attrName>style.visibility</p:attrName>
                                        </p:attrNameLst>
                                      </p:cBhvr>
                                      <p:to>
                                        <p:strVal val="visible"/>
                                      </p:to>
                                    </p:set>
                                    <p:animEffect filter="fade" transition="in">
                                      <p:cBhvr>
                                        <p:cTn dur="1000"/>
                                        <p:tgtEl>
                                          <p:spTgt spid="49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4"/>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OWNERSHIP</a:t>
            </a:r>
            <a:endParaRPr/>
          </a:p>
        </p:txBody>
      </p:sp>
      <p:sp>
        <p:nvSpPr>
          <p:cNvPr id="133" name="Google Shape;13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3200"/>
              <a:buChar char="•"/>
            </a:pPr>
            <a:r>
              <a:rPr lang="en-US"/>
              <a:t>We want all stakeholders to feel like owners.</a:t>
            </a:r>
            <a:endParaRPr/>
          </a:p>
          <a:p>
            <a:pPr indent="-342900" lvl="0" marL="342900" rtl="0" algn="l">
              <a:spcBef>
                <a:spcPts val="640"/>
              </a:spcBef>
              <a:spcAft>
                <a:spcPts val="0"/>
              </a:spcAft>
              <a:buClr>
                <a:srgbClr val="333F1A"/>
              </a:buClr>
              <a:buSzPts val="3200"/>
              <a:buChar char="•"/>
            </a:pPr>
            <a:r>
              <a:rPr lang="en-US"/>
              <a:t>Ownership drives responsibility and accountability.</a:t>
            </a:r>
            <a:endParaRPr/>
          </a:p>
          <a:p>
            <a:pPr indent="-342900" lvl="0" marL="342900" rtl="0" algn="l">
              <a:spcBef>
                <a:spcPts val="640"/>
              </a:spcBef>
              <a:spcAft>
                <a:spcPts val="0"/>
              </a:spcAft>
              <a:buClr>
                <a:srgbClr val="333F1A"/>
              </a:buClr>
              <a:buSzPts val="3200"/>
              <a:buChar char="•"/>
            </a:pPr>
            <a:r>
              <a:rPr lang="en-US"/>
              <a:t>Would we rather have employees that think in terms of “OPM” – “other people’s money” – or in terms of owners?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xEl>
                                              <p:pRg end="0" st="0"/>
                                            </p:txEl>
                                          </p:spTgt>
                                        </p:tgtEl>
                                        <p:attrNameLst>
                                          <p:attrName>style.visibility</p:attrName>
                                        </p:attrNameLst>
                                      </p:cBhvr>
                                      <p:to>
                                        <p:strVal val="visible"/>
                                      </p:to>
                                    </p:set>
                                    <p:animEffect filter="fade" transition="in">
                                      <p:cBhvr>
                                        <p:cTn dur="1000"/>
                                        <p:tgtEl>
                                          <p:spTgt spid="1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xEl>
                                              <p:pRg end="1" st="1"/>
                                            </p:txEl>
                                          </p:spTgt>
                                        </p:tgtEl>
                                        <p:attrNameLst>
                                          <p:attrName>style.visibility</p:attrName>
                                        </p:attrNameLst>
                                      </p:cBhvr>
                                      <p:to>
                                        <p:strVal val="visible"/>
                                      </p:to>
                                    </p:set>
                                    <p:animEffect filter="fade" transition="in">
                                      <p:cBhvr>
                                        <p:cTn dur="1000"/>
                                        <p:tgtEl>
                                          <p:spTgt spid="1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xEl>
                                              <p:pRg end="2" st="2"/>
                                            </p:txEl>
                                          </p:spTgt>
                                        </p:tgtEl>
                                        <p:attrNameLst>
                                          <p:attrName>style.visibility</p:attrName>
                                        </p:attrNameLst>
                                      </p:cBhvr>
                                      <p:to>
                                        <p:strVal val="visible"/>
                                      </p:to>
                                    </p:set>
                                    <p:animEffect filter="fade" transition="in">
                                      <p:cBhvr>
                                        <p:cTn dur="1000"/>
                                        <p:tgtEl>
                                          <p:spTgt spid="13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6" name="Shape 4966"/>
        <p:cNvGrpSpPr/>
        <p:nvPr/>
      </p:nvGrpSpPr>
      <p:grpSpPr>
        <a:xfrm>
          <a:off x="0" y="0"/>
          <a:ext cx="0" cy="0"/>
          <a:chOff x="0" y="0"/>
          <a:chExt cx="0" cy="0"/>
        </a:xfrm>
      </p:grpSpPr>
      <p:sp>
        <p:nvSpPr>
          <p:cNvPr id="4967" name="Google Shape;4967;p131"/>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Expectation Sub-lenses</a:t>
            </a:r>
            <a:endParaRPr/>
          </a:p>
        </p:txBody>
      </p:sp>
      <p:pic>
        <p:nvPicPr>
          <p:cNvPr descr="Expectationsublenses.tiff" id="4968" name="Google Shape;4968;p131"/>
          <p:cNvPicPr preferRelativeResize="0"/>
          <p:nvPr/>
        </p:nvPicPr>
        <p:blipFill rotWithShape="1">
          <a:blip r:embed="rId3">
            <a:alphaModFix/>
          </a:blip>
          <a:srcRect b="0" l="0" r="0" t="0"/>
          <a:stretch/>
        </p:blipFill>
        <p:spPr>
          <a:xfrm>
            <a:off x="3383280" y="1524000"/>
            <a:ext cx="5760720" cy="4267200"/>
          </a:xfrm>
          <a:prstGeom prst="rect">
            <a:avLst/>
          </a:prstGeom>
          <a:noFill/>
          <a:ln>
            <a:noFill/>
          </a:ln>
        </p:spPr>
      </p:pic>
      <p:sp>
        <p:nvSpPr>
          <p:cNvPr id="4969" name="Google Shape;4969;p131"/>
          <p:cNvSpPr txBox="1"/>
          <p:nvPr/>
        </p:nvSpPr>
        <p:spPr>
          <a:xfrm>
            <a:off x="76200" y="1524000"/>
            <a:ext cx="3276600"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33F1A"/>
                </a:solidFill>
                <a:latin typeface="Calibri"/>
                <a:ea typeface="Calibri"/>
                <a:cs typeface="Calibri"/>
                <a:sym typeface="Calibri"/>
              </a:rPr>
              <a:t>Baseline Assessment of an Organization</a:t>
            </a:r>
            <a:endParaRPr/>
          </a:p>
          <a:p>
            <a:pPr indent="0" lvl="0" marL="0" marR="0" rtl="0" algn="l">
              <a:spcBef>
                <a:spcPts val="0"/>
              </a:spcBef>
              <a:spcAft>
                <a:spcPts val="0"/>
              </a:spcAft>
              <a:buNone/>
            </a:pPr>
            <a:r>
              <a:t/>
            </a:r>
            <a:endParaRPr sz="2000">
              <a:solidFill>
                <a:srgbClr val="333F1A"/>
              </a:solidFill>
              <a:latin typeface="Calibri"/>
              <a:ea typeface="Calibri"/>
              <a:cs typeface="Calibri"/>
              <a:sym typeface="Calibri"/>
            </a:endParaRPr>
          </a:p>
          <a:p>
            <a:pPr indent="-177800" lvl="0" marL="1778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Would BP be green in the expectations lens?</a:t>
            </a:r>
            <a:endParaRPr/>
          </a:p>
          <a:p>
            <a:pPr indent="-177800" lvl="0" marL="1778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Where would they be red or yellow?</a:t>
            </a:r>
            <a:endParaRPr/>
          </a:p>
        </p:txBody>
      </p:sp>
      <p:sp>
        <p:nvSpPr>
          <p:cNvPr id="4970" name="Google Shape;4970;p131"/>
          <p:cNvSpPr txBox="1"/>
          <p:nvPr/>
        </p:nvSpPr>
        <p:spPr>
          <a:xfrm>
            <a:off x="76200" y="4001631"/>
            <a:ext cx="3276600" cy="2246769"/>
          </a:xfrm>
          <a:prstGeom prst="rect">
            <a:avLst/>
          </a:prstGeom>
          <a:noFill/>
          <a:ln>
            <a:noFill/>
          </a:ln>
        </p:spPr>
        <p:txBody>
          <a:bodyPr anchorCtr="0" anchor="t" bIns="45700" lIns="91425" spcFirstLastPara="1" rIns="91425" wrap="square" tIns="45700">
            <a:spAutoFit/>
          </a:bodyPr>
          <a:lstStyle/>
          <a:p>
            <a:pPr indent="-177800" lvl="0" marL="1778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What is this company doing that makes it green in the expectation lens?</a:t>
            </a:r>
            <a:endParaRPr/>
          </a:p>
          <a:p>
            <a:pPr indent="-177800" lvl="0" marL="1778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Reviews?  Regular communications through multiple channels and outlets?</a:t>
            </a:r>
            <a:endParaRPr/>
          </a:p>
        </p:txBody>
      </p:sp>
      <p:cxnSp>
        <p:nvCxnSpPr>
          <p:cNvPr id="4971" name="Google Shape;4971;p131"/>
          <p:cNvCxnSpPr/>
          <p:nvPr/>
        </p:nvCxnSpPr>
        <p:spPr>
          <a:xfrm flipH="1" rot="10800000">
            <a:off x="3124200" y="4257786"/>
            <a:ext cx="2955493" cy="757415"/>
          </a:xfrm>
          <a:prstGeom prst="straightConnector1">
            <a:avLst/>
          </a:prstGeom>
          <a:noFill/>
          <a:ln cap="flat" cmpd="sng" w="92075">
            <a:solidFill>
              <a:srgbClr val="E36C09"/>
            </a:solidFill>
            <a:prstDash val="solid"/>
            <a:round/>
            <a:headEnd len="sm" w="sm" type="none"/>
            <a:tailEnd len="med" w="med" type="triangle"/>
          </a:ln>
          <a:effectLst>
            <a:outerShdw blurRad="40000" rotWithShape="0" dir="5400000" dist="20000">
              <a:srgbClr val="000000">
                <a:alpha val="37647"/>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0">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5" name="Shape 4975"/>
        <p:cNvGrpSpPr/>
        <p:nvPr/>
      </p:nvGrpSpPr>
      <p:grpSpPr>
        <a:xfrm>
          <a:off x="0" y="0"/>
          <a:ext cx="0" cy="0"/>
          <a:chOff x="0" y="0"/>
          <a:chExt cx="0" cy="0"/>
        </a:xfrm>
      </p:grpSpPr>
      <p:grpSp>
        <p:nvGrpSpPr>
          <p:cNvPr id="4976" name="Google Shape;4976;p132"/>
          <p:cNvGrpSpPr/>
          <p:nvPr/>
        </p:nvGrpSpPr>
        <p:grpSpPr>
          <a:xfrm>
            <a:off x="577849" y="114300"/>
            <a:ext cx="2393951" cy="647700"/>
            <a:chOff x="1717480" y="2374418"/>
            <a:chExt cx="3040673" cy="822562"/>
          </a:xfrm>
        </p:grpSpPr>
        <p:grpSp>
          <p:nvGrpSpPr>
            <p:cNvPr id="4977" name="Google Shape;4977;p132"/>
            <p:cNvGrpSpPr/>
            <p:nvPr/>
          </p:nvGrpSpPr>
          <p:grpSpPr>
            <a:xfrm>
              <a:off x="1717480" y="2374418"/>
              <a:ext cx="3040673" cy="822562"/>
              <a:chOff x="1717480" y="2374418"/>
              <a:chExt cx="3040673" cy="822562"/>
            </a:xfrm>
          </p:grpSpPr>
          <p:sp>
            <p:nvSpPr>
              <p:cNvPr id="4978" name="Google Shape;4978;p132"/>
              <p:cNvSpPr/>
              <p:nvPr/>
            </p:nvSpPr>
            <p:spPr>
              <a:xfrm>
                <a:off x="1723530" y="2374418"/>
                <a:ext cx="3034623" cy="8225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Expectation</a:t>
                </a:r>
                <a:endParaRPr b="1" sz="2400">
                  <a:solidFill>
                    <a:schemeClr val="lt1"/>
                  </a:solidFill>
                  <a:latin typeface="Calibri"/>
                  <a:ea typeface="Calibri"/>
                  <a:cs typeface="Calibri"/>
                  <a:sym typeface="Calibri"/>
                </a:endParaRPr>
              </a:p>
            </p:txBody>
          </p:sp>
          <p:sp>
            <p:nvSpPr>
              <p:cNvPr id="4979" name="Google Shape;4979;p132"/>
              <p:cNvSpPr/>
              <p:nvPr/>
            </p:nvSpPr>
            <p:spPr>
              <a:xfrm>
                <a:off x="1717480" y="2374418"/>
                <a:ext cx="822675" cy="8225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132"/>
            <p:cNvGrpSpPr/>
            <p:nvPr/>
          </p:nvGrpSpPr>
          <p:grpSpPr>
            <a:xfrm>
              <a:off x="1835838" y="2530721"/>
              <a:ext cx="598064" cy="532324"/>
              <a:chOff x="1806206" y="2502148"/>
              <a:chExt cx="598064" cy="532324"/>
            </a:xfrm>
          </p:grpSpPr>
          <p:sp>
            <p:nvSpPr>
              <p:cNvPr id="4981" name="Google Shape;4981;p13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13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3" name="Google Shape;4983;p132"/>
          <p:cNvGrpSpPr/>
          <p:nvPr/>
        </p:nvGrpSpPr>
        <p:grpSpPr>
          <a:xfrm>
            <a:off x="0" y="0"/>
            <a:ext cx="500380" cy="6858000"/>
            <a:chOff x="0" y="0"/>
            <a:chExt cx="500380" cy="6858000"/>
          </a:xfrm>
        </p:grpSpPr>
        <p:sp>
          <p:nvSpPr>
            <p:cNvPr id="4984" name="Google Shape;4984;p132"/>
            <p:cNvSpPr/>
            <p:nvPr/>
          </p:nvSpPr>
          <p:spPr>
            <a:xfrm rot="-5400000">
              <a:off x="-207010" y="207010"/>
              <a:ext cx="9144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Lens</a:t>
              </a:r>
              <a:endParaRPr sz="1800">
                <a:solidFill>
                  <a:srgbClr val="333F1A"/>
                </a:solidFill>
                <a:latin typeface="Times New Roman"/>
                <a:ea typeface="Times New Roman"/>
                <a:cs typeface="Times New Roman"/>
                <a:sym typeface="Times New Roman"/>
              </a:endParaRPr>
            </a:p>
          </p:txBody>
        </p:sp>
        <p:sp>
          <p:nvSpPr>
            <p:cNvPr id="4985" name="Google Shape;4985;p132"/>
            <p:cNvSpPr/>
            <p:nvPr/>
          </p:nvSpPr>
          <p:spPr>
            <a:xfrm rot="-5400000">
              <a:off x="-207010" y="1121410"/>
              <a:ext cx="9144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88888"/>
                </a:lnSpc>
                <a:spcBef>
                  <a:spcPts val="0"/>
                </a:spcBef>
                <a:spcAft>
                  <a:spcPts val="0"/>
                </a:spcAft>
                <a:buNone/>
              </a:pPr>
              <a:r>
                <a:rPr lang="en-US" sz="1800">
                  <a:solidFill>
                    <a:srgbClr val="333F1A"/>
                  </a:solidFill>
                  <a:latin typeface="Times New Roman"/>
                  <a:ea typeface="Times New Roman"/>
                  <a:cs typeface="Times New Roman"/>
                  <a:sym typeface="Times New Roman"/>
                </a:rPr>
                <a:t>Sub- Lens</a:t>
              </a:r>
              <a:endParaRPr sz="1800">
                <a:solidFill>
                  <a:srgbClr val="333F1A"/>
                </a:solidFill>
                <a:latin typeface="Times New Roman"/>
                <a:ea typeface="Times New Roman"/>
                <a:cs typeface="Times New Roman"/>
                <a:sym typeface="Times New Roman"/>
              </a:endParaRPr>
            </a:p>
          </p:txBody>
        </p:sp>
        <p:sp>
          <p:nvSpPr>
            <p:cNvPr id="4986" name="Google Shape;4986;p132"/>
            <p:cNvSpPr/>
            <p:nvPr/>
          </p:nvSpPr>
          <p:spPr>
            <a:xfrm rot="-5400000">
              <a:off x="-1273810" y="3102610"/>
              <a:ext cx="30480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Themes</a:t>
              </a:r>
              <a:endParaRPr sz="1800">
                <a:solidFill>
                  <a:srgbClr val="333F1A"/>
                </a:solidFill>
                <a:latin typeface="Times New Roman"/>
                <a:ea typeface="Times New Roman"/>
                <a:cs typeface="Times New Roman"/>
                <a:sym typeface="Times New Roman"/>
              </a:endParaRPr>
            </a:p>
          </p:txBody>
        </p:sp>
        <p:sp>
          <p:nvSpPr>
            <p:cNvPr id="4987" name="Google Shape;4987;p132"/>
            <p:cNvSpPr/>
            <p:nvPr/>
          </p:nvSpPr>
          <p:spPr>
            <a:xfrm rot="-5400000">
              <a:off x="-740410" y="5617210"/>
              <a:ext cx="19812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Diagnostics</a:t>
              </a:r>
              <a:endParaRPr sz="1800">
                <a:solidFill>
                  <a:srgbClr val="333F1A"/>
                </a:solidFill>
                <a:latin typeface="Times New Roman"/>
                <a:ea typeface="Times New Roman"/>
                <a:cs typeface="Times New Roman"/>
                <a:sym typeface="Times New Roman"/>
              </a:endParaRPr>
            </a:p>
          </p:txBody>
        </p:sp>
      </p:grpSp>
      <p:grpSp>
        <p:nvGrpSpPr>
          <p:cNvPr id="4988" name="Google Shape;4988;p132"/>
          <p:cNvGrpSpPr/>
          <p:nvPr/>
        </p:nvGrpSpPr>
        <p:grpSpPr>
          <a:xfrm>
            <a:off x="2324100" y="1066800"/>
            <a:ext cx="1645920" cy="5410200"/>
            <a:chOff x="2324100" y="1066800"/>
            <a:chExt cx="1645920" cy="5410200"/>
          </a:xfrm>
        </p:grpSpPr>
        <p:grpSp>
          <p:nvGrpSpPr>
            <p:cNvPr id="4989" name="Google Shape;4989;p132"/>
            <p:cNvGrpSpPr/>
            <p:nvPr/>
          </p:nvGrpSpPr>
          <p:grpSpPr>
            <a:xfrm>
              <a:off x="2383536" y="1752600"/>
              <a:ext cx="1578864" cy="4724400"/>
              <a:chOff x="669036" y="1739900"/>
              <a:chExt cx="1578864" cy="4724400"/>
            </a:xfrm>
          </p:grpSpPr>
          <p:sp>
            <p:nvSpPr>
              <p:cNvPr id="4990" name="Google Shape;4990;p132"/>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Valuation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Investment Style</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Exit Paths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Alignment</a:t>
                </a:r>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4991" name="Google Shape;4991;p132"/>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4992" name="Google Shape;4992;p132"/>
              <p:cNvSpPr txBox="1"/>
              <p:nvPr/>
            </p:nvSpPr>
            <p:spPr>
              <a:xfrm>
                <a:off x="685800" y="5029200"/>
                <a:ext cx="1562100" cy="954107"/>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Do the board and shareholders have consistent expectations?</a:t>
                </a:r>
                <a:endParaRPr/>
              </a:p>
            </p:txBody>
          </p:sp>
        </p:grpSp>
        <p:sp>
          <p:nvSpPr>
            <p:cNvPr id="4993" name="Google Shape;4993;p132"/>
            <p:cNvSpPr/>
            <p:nvPr/>
          </p:nvSpPr>
          <p:spPr>
            <a:xfrm>
              <a:off x="23241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Board &amp; Shareholders</a:t>
              </a:r>
              <a:endParaRPr b="1" sz="1400">
                <a:solidFill>
                  <a:schemeClr val="lt1"/>
                </a:solidFill>
                <a:latin typeface="Times New Roman"/>
                <a:ea typeface="Times New Roman"/>
                <a:cs typeface="Times New Roman"/>
                <a:sym typeface="Times New Roman"/>
              </a:endParaRPr>
            </a:p>
          </p:txBody>
        </p:sp>
      </p:grpSp>
      <p:grpSp>
        <p:nvGrpSpPr>
          <p:cNvPr id="4994" name="Google Shape;4994;p132"/>
          <p:cNvGrpSpPr/>
          <p:nvPr/>
        </p:nvGrpSpPr>
        <p:grpSpPr>
          <a:xfrm>
            <a:off x="4038600" y="1066800"/>
            <a:ext cx="1676400" cy="5410200"/>
            <a:chOff x="3886200" y="1066800"/>
            <a:chExt cx="1676400" cy="5410200"/>
          </a:xfrm>
        </p:grpSpPr>
        <p:grpSp>
          <p:nvGrpSpPr>
            <p:cNvPr id="4995" name="Google Shape;4995;p132"/>
            <p:cNvGrpSpPr/>
            <p:nvPr/>
          </p:nvGrpSpPr>
          <p:grpSpPr>
            <a:xfrm>
              <a:off x="3945636" y="1752600"/>
              <a:ext cx="1616964" cy="4724400"/>
              <a:chOff x="669036" y="1739900"/>
              <a:chExt cx="1616964" cy="4724400"/>
            </a:xfrm>
          </p:grpSpPr>
          <p:sp>
            <p:nvSpPr>
              <p:cNvPr id="4996" name="Google Shape;4996;p132"/>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Offering</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Company Stability</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Price</a:t>
                </a:r>
                <a:endParaRPr sz="1400">
                  <a:solidFill>
                    <a:schemeClr val="lt1"/>
                  </a:solidFill>
                  <a:latin typeface="Times New Roman"/>
                  <a:ea typeface="Times New Roman"/>
                  <a:cs typeface="Times New Roman"/>
                  <a:sym typeface="Times New Roman"/>
                </a:endParaRPr>
              </a:p>
            </p:txBody>
          </p:sp>
          <p:sp>
            <p:nvSpPr>
              <p:cNvPr id="4997" name="Google Shape;4997;p132"/>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4998" name="Google Shape;4998;p132"/>
              <p:cNvSpPr txBox="1"/>
              <p:nvPr/>
            </p:nvSpPr>
            <p:spPr>
              <a:xfrm>
                <a:off x="685800" y="5029200"/>
                <a:ext cx="1600200" cy="1384995"/>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What do customers expect from the product?</a:t>
                </a:r>
                <a:endParaRPr/>
              </a:p>
              <a:p>
                <a:pPr indent="0" lvl="0" marL="0" marR="0" rtl="0" algn="l">
                  <a:spcBef>
                    <a:spcPts val="0"/>
                  </a:spcBef>
                  <a:spcAft>
                    <a:spcPts val="0"/>
                  </a:spcAft>
                  <a:buNone/>
                </a:pPr>
                <a:r>
                  <a:t/>
                </a:r>
                <a:endParaRPr sz="1400">
                  <a:solidFill>
                    <a:srgbClr val="333F1A"/>
                  </a:solidFill>
                  <a:latin typeface="Calibri"/>
                  <a:ea typeface="Calibri"/>
                  <a:cs typeface="Calibri"/>
                  <a:sym typeface="Calibri"/>
                </a:endParaRPr>
              </a:p>
              <a:p>
                <a:pPr indent="0" lvl="0" marL="0" marR="0" rtl="0" algn="l">
                  <a:spcBef>
                    <a:spcPts val="0"/>
                  </a:spcBef>
                  <a:spcAft>
                    <a:spcPts val="0"/>
                  </a:spcAft>
                  <a:buNone/>
                </a:pPr>
                <a:r>
                  <a:t/>
                </a:r>
                <a:endParaRPr sz="1400">
                  <a:solidFill>
                    <a:srgbClr val="333F1A"/>
                  </a:solidFill>
                  <a:latin typeface="Calibri"/>
                  <a:ea typeface="Calibri"/>
                  <a:cs typeface="Calibri"/>
                  <a:sym typeface="Calibri"/>
                </a:endParaRPr>
              </a:p>
            </p:txBody>
          </p:sp>
        </p:grpSp>
        <p:sp>
          <p:nvSpPr>
            <p:cNvPr id="4999" name="Google Shape;4999;p132"/>
            <p:cNvSpPr/>
            <p:nvPr/>
          </p:nvSpPr>
          <p:spPr>
            <a:xfrm>
              <a:off x="38862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Customers</a:t>
              </a:r>
              <a:endParaRPr b="1" sz="1400">
                <a:solidFill>
                  <a:schemeClr val="lt1"/>
                </a:solidFill>
                <a:latin typeface="Times New Roman"/>
                <a:ea typeface="Times New Roman"/>
                <a:cs typeface="Times New Roman"/>
                <a:sym typeface="Times New Roman"/>
              </a:endParaRPr>
            </a:p>
          </p:txBody>
        </p:sp>
      </p:grpSp>
      <p:grpSp>
        <p:nvGrpSpPr>
          <p:cNvPr id="5000" name="Google Shape;5000;p132"/>
          <p:cNvGrpSpPr/>
          <p:nvPr/>
        </p:nvGrpSpPr>
        <p:grpSpPr>
          <a:xfrm>
            <a:off x="5753100" y="1066800"/>
            <a:ext cx="1714500" cy="5410200"/>
            <a:chOff x="5276850" y="1066800"/>
            <a:chExt cx="1714500" cy="5410200"/>
          </a:xfrm>
        </p:grpSpPr>
        <p:grpSp>
          <p:nvGrpSpPr>
            <p:cNvPr id="5001" name="Google Shape;5001;p132"/>
            <p:cNvGrpSpPr/>
            <p:nvPr/>
          </p:nvGrpSpPr>
          <p:grpSpPr>
            <a:xfrm>
              <a:off x="5336286" y="1752600"/>
              <a:ext cx="1655064" cy="4724400"/>
              <a:chOff x="669036" y="1739900"/>
              <a:chExt cx="1655064" cy="4724400"/>
            </a:xfrm>
          </p:grpSpPr>
          <p:sp>
            <p:nvSpPr>
              <p:cNvPr id="5002" name="Google Shape;5002;p132"/>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Management</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Leadership</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Direction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Compensation &amp; Benefits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Focus</a:t>
                </a:r>
                <a:endParaRPr/>
              </a:p>
            </p:txBody>
          </p:sp>
          <p:sp>
            <p:nvSpPr>
              <p:cNvPr id="5003" name="Google Shape;5003;p132"/>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5004" name="Google Shape;5004;p132"/>
              <p:cNvSpPr txBox="1"/>
              <p:nvPr/>
            </p:nvSpPr>
            <p:spPr>
              <a:xfrm>
                <a:off x="685800" y="5029200"/>
                <a:ext cx="1638300" cy="954107"/>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Do the employees have common expectations of the customer?</a:t>
                </a:r>
                <a:endParaRPr/>
              </a:p>
            </p:txBody>
          </p:sp>
        </p:grpSp>
        <p:sp>
          <p:nvSpPr>
            <p:cNvPr id="5005" name="Google Shape;5005;p132"/>
            <p:cNvSpPr/>
            <p:nvPr/>
          </p:nvSpPr>
          <p:spPr>
            <a:xfrm>
              <a:off x="527685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Employees</a:t>
              </a:r>
              <a:endParaRPr b="1" sz="1400">
                <a:solidFill>
                  <a:schemeClr val="lt1"/>
                </a:solidFill>
                <a:latin typeface="Times New Roman"/>
                <a:ea typeface="Times New Roman"/>
                <a:cs typeface="Times New Roman"/>
                <a:sym typeface="Times New Roman"/>
              </a:endParaRPr>
            </a:p>
          </p:txBody>
        </p:sp>
      </p:grpSp>
      <p:grpSp>
        <p:nvGrpSpPr>
          <p:cNvPr id="5006" name="Google Shape;5006;p132"/>
          <p:cNvGrpSpPr/>
          <p:nvPr/>
        </p:nvGrpSpPr>
        <p:grpSpPr>
          <a:xfrm>
            <a:off x="7467600" y="1066800"/>
            <a:ext cx="1676400" cy="5410200"/>
            <a:chOff x="7467600" y="1066800"/>
            <a:chExt cx="1676400" cy="5410200"/>
          </a:xfrm>
        </p:grpSpPr>
        <p:grpSp>
          <p:nvGrpSpPr>
            <p:cNvPr id="5007" name="Google Shape;5007;p132"/>
            <p:cNvGrpSpPr/>
            <p:nvPr/>
          </p:nvGrpSpPr>
          <p:grpSpPr>
            <a:xfrm>
              <a:off x="7527036" y="1752600"/>
              <a:ext cx="1616964" cy="4724400"/>
              <a:chOff x="669036" y="1739900"/>
              <a:chExt cx="1616964" cy="4724400"/>
            </a:xfrm>
          </p:grpSpPr>
          <p:sp>
            <p:nvSpPr>
              <p:cNvPr id="5008" name="Google Shape;5008;p132"/>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Performance</a:t>
                </a:r>
                <a:endParaRPr/>
              </a:p>
              <a:p>
                <a:pPr indent="0" lvl="0" marL="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Relationship</a:t>
                </a:r>
                <a:endParaRPr/>
              </a:p>
              <a:p>
                <a:pPr indent="0" lvl="0" marL="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Terms</a:t>
                </a:r>
                <a:endParaRPr/>
              </a:p>
            </p:txBody>
          </p:sp>
          <p:sp>
            <p:nvSpPr>
              <p:cNvPr id="5009" name="Google Shape;5009;p132"/>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5010" name="Google Shape;5010;p132"/>
              <p:cNvSpPr txBox="1"/>
              <p:nvPr/>
            </p:nvSpPr>
            <p:spPr>
              <a:xfrm>
                <a:off x="685800" y="5029200"/>
                <a:ext cx="1600200" cy="954107"/>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Do the partners of the company expect consistent support items?</a:t>
                </a:r>
                <a:endParaRPr/>
              </a:p>
            </p:txBody>
          </p:sp>
        </p:grpSp>
        <p:sp>
          <p:nvSpPr>
            <p:cNvPr id="5011" name="Google Shape;5011;p132"/>
            <p:cNvSpPr/>
            <p:nvPr/>
          </p:nvSpPr>
          <p:spPr>
            <a:xfrm>
              <a:off x="74676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Partners</a:t>
              </a:r>
              <a:endParaRPr b="1" sz="1400">
                <a:solidFill>
                  <a:schemeClr val="lt1"/>
                </a:solidFill>
                <a:latin typeface="Times New Roman"/>
                <a:ea typeface="Times New Roman"/>
                <a:cs typeface="Times New Roman"/>
                <a:sym typeface="Times New Roman"/>
              </a:endParaRPr>
            </a:p>
          </p:txBody>
        </p:sp>
      </p:grpSp>
      <p:grpSp>
        <p:nvGrpSpPr>
          <p:cNvPr id="5012" name="Google Shape;5012;p132"/>
          <p:cNvGrpSpPr/>
          <p:nvPr/>
        </p:nvGrpSpPr>
        <p:grpSpPr>
          <a:xfrm>
            <a:off x="609600" y="1066800"/>
            <a:ext cx="1676400" cy="5410200"/>
            <a:chOff x="609600" y="1066800"/>
            <a:chExt cx="1676400" cy="5410200"/>
          </a:xfrm>
        </p:grpSpPr>
        <p:grpSp>
          <p:nvGrpSpPr>
            <p:cNvPr id="5013" name="Google Shape;5013;p132"/>
            <p:cNvGrpSpPr/>
            <p:nvPr/>
          </p:nvGrpSpPr>
          <p:grpSpPr>
            <a:xfrm>
              <a:off x="669036" y="1752600"/>
              <a:ext cx="1616964" cy="4724400"/>
              <a:chOff x="669036" y="1739900"/>
              <a:chExt cx="1616964" cy="4724400"/>
            </a:xfrm>
          </p:grpSpPr>
          <p:sp>
            <p:nvSpPr>
              <p:cNvPr id="5014" name="Google Shape;5014;p132"/>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Internal Communication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External Communication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Gaps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Capital</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Growth</a:t>
                </a:r>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5015" name="Google Shape;5015;p132"/>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5016" name="Google Shape;5016;p132"/>
              <p:cNvSpPr txBox="1"/>
              <p:nvPr/>
            </p:nvSpPr>
            <p:spPr>
              <a:xfrm>
                <a:off x="685800" y="5029200"/>
                <a:ext cx="1600200" cy="1384995"/>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What has been communicated about the future of the Company, both internally and externally?</a:t>
                </a:r>
                <a:endParaRPr/>
              </a:p>
            </p:txBody>
          </p:sp>
        </p:grpSp>
        <p:sp>
          <p:nvSpPr>
            <p:cNvPr id="5017" name="Google Shape;5017;p132"/>
            <p:cNvSpPr/>
            <p:nvPr/>
          </p:nvSpPr>
          <p:spPr>
            <a:xfrm>
              <a:off x="6096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All Stakeholders</a:t>
              </a:r>
              <a:endParaRPr b="1" sz="1400">
                <a:solidFill>
                  <a:schemeClr val="lt1"/>
                </a:solidFill>
                <a:latin typeface="Times New Roman"/>
                <a:ea typeface="Times New Roman"/>
                <a:cs typeface="Times New Roman"/>
                <a:sym typeface="Times New Roman"/>
              </a:endParaRPr>
            </a:p>
          </p:txBody>
        </p:sp>
      </p:gr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1" name="Shape 5021"/>
        <p:cNvGrpSpPr/>
        <p:nvPr/>
      </p:nvGrpSpPr>
      <p:grpSpPr>
        <a:xfrm>
          <a:off x="0" y="0"/>
          <a:ext cx="0" cy="0"/>
          <a:chOff x="0" y="0"/>
          <a:chExt cx="0" cy="0"/>
        </a:xfrm>
      </p:grpSpPr>
      <p:sp>
        <p:nvSpPr>
          <p:cNvPr id="5022" name="Google Shape;5022;p133"/>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Expectation Lens</a:t>
            </a:r>
            <a:endParaRPr/>
          </a:p>
        </p:txBody>
      </p:sp>
      <p:sp>
        <p:nvSpPr>
          <p:cNvPr id="5023" name="Google Shape;5023;p13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3200"/>
              <a:buChar char="•"/>
            </a:pPr>
            <a:r>
              <a:rPr lang="en-US">
                <a:latin typeface="Calibri"/>
                <a:ea typeface="Calibri"/>
                <a:cs typeface="Calibri"/>
                <a:sym typeface="Calibri"/>
              </a:rPr>
              <a:t>First 90 Days…</a:t>
            </a:r>
            <a:endParaRPr/>
          </a:p>
          <a:p>
            <a:pPr indent="-342900" lvl="0" marL="342900" rtl="0" algn="l">
              <a:spcBef>
                <a:spcPts val="640"/>
              </a:spcBef>
              <a:spcAft>
                <a:spcPts val="0"/>
              </a:spcAft>
              <a:buClr>
                <a:srgbClr val="333F1A"/>
              </a:buClr>
              <a:buSzPts val="3200"/>
              <a:buChar char="•"/>
            </a:pPr>
            <a:r>
              <a:rPr lang="en-US">
                <a:latin typeface="Calibri"/>
                <a:ea typeface="Calibri"/>
                <a:cs typeface="Calibri"/>
                <a:sym typeface="Calibri"/>
              </a:rPr>
              <a:t>First CEO role…</a:t>
            </a:r>
            <a:endParaRPr>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8" name="Shape 5028"/>
        <p:cNvGrpSpPr/>
        <p:nvPr/>
      </p:nvGrpSpPr>
      <p:grpSpPr>
        <a:xfrm>
          <a:off x="0" y="0"/>
          <a:ext cx="0" cy="0"/>
          <a:chOff x="0" y="0"/>
          <a:chExt cx="0" cy="0"/>
        </a:xfrm>
      </p:grpSpPr>
      <p:grpSp>
        <p:nvGrpSpPr>
          <p:cNvPr id="5029" name="Google Shape;5029;p134"/>
          <p:cNvGrpSpPr/>
          <p:nvPr/>
        </p:nvGrpSpPr>
        <p:grpSpPr>
          <a:xfrm>
            <a:off x="838200" y="1012825"/>
            <a:ext cx="4341813" cy="4995863"/>
            <a:chOff x="236989" y="1017768"/>
            <a:chExt cx="4342267" cy="4995685"/>
          </a:xfrm>
        </p:grpSpPr>
        <p:sp>
          <p:nvSpPr>
            <p:cNvPr id="5030" name="Google Shape;5030;p134"/>
            <p:cNvSpPr/>
            <p:nvPr/>
          </p:nvSpPr>
          <p:spPr>
            <a:xfrm>
              <a:off x="236989" y="1017768"/>
              <a:ext cx="4342267" cy="499568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1" name="Google Shape;5031;p134"/>
            <p:cNvGrpSpPr/>
            <p:nvPr/>
          </p:nvGrpSpPr>
          <p:grpSpPr>
            <a:xfrm>
              <a:off x="481490" y="1147938"/>
              <a:ext cx="2394201" cy="647677"/>
              <a:chOff x="1717480" y="2374418"/>
              <a:chExt cx="3040673" cy="822562"/>
            </a:xfrm>
          </p:grpSpPr>
          <p:grpSp>
            <p:nvGrpSpPr>
              <p:cNvPr id="5032" name="Google Shape;5032;p134"/>
              <p:cNvGrpSpPr/>
              <p:nvPr/>
            </p:nvGrpSpPr>
            <p:grpSpPr>
              <a:xfrm>
                <a:off x="1717480" y="2374418"/>
                <a:ext cx="3040673" cy="822562"/>
                <a:chOff x="1717480" y="2374418"/>
                <a:chExt cx="3040673" cy="822562"/>
              </a:xfrm>
            </p:grpSpPr>
            <p:sp>
              <p:nvSpPr>
                <p:cNvPr id="5033" name="Google Shape;5033;p134"/>
                <p:cNvSpPr/>
                <p:nvPr/>
              </p:nvSpPr>
              <p:spPr>
                <a:xfrm>
                  <a:off x="1723530" y="2374418"/>
                  <a:ext cx="3034623" cy="8225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Governance</a:t>
                  </a:r>
                  <a:endParaRPr/>
                </a:p>
              </p:txBody>
            </p:sp>
            <p:sp>
              <p:nvSpPr>
                <p:cNvPr id="5034" name="Google Shape;5034;p134"/>
                <p:cNvSpPr/>
                <p:nvPr/>
              </p:nvSpPr>
              <p:spPr>
                <a:xfrm>
                  <a:off x="1717480" y="2374418"/>
                  <a:ext cx="822675" cy="8225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5" name="Google Shape;5035;p134"/>
              <p:cNvGrpSpPr/>
              <p:nvPr/>
            </p:nvGrpSpPr>
            <p:grpSpPr>
              <a:xfrm>
                <a:off x="1835838" y="2530721"/>
                <a:ext cx="598064" cy="532324"/>
                <a:chOff x="1806206" y="2502148"/>
                <a:chExt cx="598064" cy="532324"/>
              </a:xfrm>
            </p:grpSpPr>
            <p:sp>
              <p:nvSpPr>
                <p:cNvPr id="5036" name="Google Shape;5036;p13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13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038" name="Google Shape;5038;p134"/>
          <p:cNvSpPr txBox="1"/>
          <p:nvPr>
            <p:ph idx="2" type="body"/>
          </p:nvPr>
        </p:nvSpPr>
        <p:spPr>
          <a:xfrm>
            <a:off x="855663" y="1989138"/>
            <a:ext cx="4244975" cy="4030662"/>
          </a:xfrm>
          <a:prstGeom prst="rect">
            <a:avLst/>
          </a:prstGeom>
          <a:noFill/>
          <a:ln>
            <a:noFill/>
          </a:ln>
        </p:spPr>
        <p:txBody>
          <a:bodyPr anchorCtr="0" anchor="t" bIns="45700" lIns="91425" spcFirstLastPara="1" rIns="91425" wrap="square" tIns="45700">
            <a:noAutofit/>
          </a:bodyPr>
          <a:lstStyle/>
          <a:p>
            <a:pPr indent="-182563" lvl="0" marL="182563" rtl="0" algn="l">
              <a:spcBef>
                <a:spcPts val="0"/>
              </a:spcBef>
              <a:spcAft>
                <a:spcPts val="0"/>
              </a:spcAft>
              <a:buClr>
                <a:srgbClr val="333F1A"/>
              </a:buClr>
              <a:buSzPts val="1200"/>
              <a:buChar char="•"/>
            </a:pPr>
            <a:r>
              <a:rPr lang="en-US" sz="1200">
                <a:latin typeface="Calibri"/>
                <a:ea typeface="Calibri"/>
                <a:cs typeface="Calibri"/>
                <a:sym typeface="Calibri"/>
              </a:rPr>
              <a:t>This Lens is quite simple, but important to anyone that is a stakeholder of the company.</a:t>
            </a:r>
            <a:endParaRPr/>
          </a:p>
          <a:p>
            <a:pPr indent="-182563" lvl="0" marL="182563" rtl="0" algn="l">
              <a:spcBef>
                <a:spcPts val="400"/>
              </a:spcBef>
              <a:spcAft>
                <a:spcPts val="0"/>
              </a:spcAft>
              <a:buClr>
                <a:srgbClr val="333F1A"/>
              </a:buClr>
              <a:buSzPts val="1200"/>
              <a:buChar char="•"/>
            </a:pPr>
            <a:r>
              <a:rPr lang="en-US" sz="1200">
                <a:latin typeface="Calibri"/>
                <a:ea typeface="Calibri"/>
                <a:cs typeface="Calibri"/>
                <a:sym typeface="Calibri"/>
              </a:rPr>
              <a:t>Void proper governance, fraud, gross negligence, or a myriad of other </a:t>
            </a:r>
            <a:r>
              <a:rPr lang="en-US" sz="1200">
                <a:solidFill>
                  <a:srgbClr val="77933C"/>
                </a:solidFill>
                <a:latin typeface="Calibri"/>
                <a:ea typeface="Calibri"/>
                <a:cs typeface="Calibri"/>
                <a:sym typeface="Calibri"/>
              </a:rPr>
              <a:t>undesirable circumstances </a:t>
            </a:r>
            <a:r>
              <a:rPr lang="en-US" sz="1200">
                <a:latin typeface="Calibri"/>
                <a:ea typeface="Calibri"/>
                <a:cs typeface="Calibri"/>
                <a:sym typeface="Calibri"/>
              </a:rPr>
              <a:t>can arise.</a:t>
            </a:r>
            <a:endParaRPr/>
          </a:p>
          <a:p>
            <a:pPr indent="-182563" lvl="0" marL="182563" rtl="0" algn="l">
              <a:spcBef>
                <a:spcPts val="400"/>
              </a:spcBef>
              <a:spcAft>
                <a:spcPts val="0"/>
              </a:spcAft>
              <a:buClr>
                <a:srgbClr val="333F1A"/>
              </a:buClr>
              <a:buSzPts val="1200"/>
              <a:buChar char="•"/>
            </a:pPr>
            <a:r>
              <a:rPr lang="en-US" sz="1200">
                <a:latin typeface="Calibri"/>
                <a:ea typeface="Calibri"/>
                <a:cs typeface="Calibri"/>
                <a:sym typeface="Calibri"/>
              </a:rPr>
              <a:t>It is healthy for everyone in the company to be responsible or accountable to someone else.</a:t>
            </a:r>
            <a:endParaRPr/>
          </a:p>
          <a:p>
            <a:pPr indent="-169863" lvl="1" marL="457200" rtl="0" algn="l">
              <a:spcBef>
                <a:spcPts val="620"/>
              </a:spcBef>
              <a:spcAft>
                <a:spcPts val="0"/>
              </a:spcAft>
              <a:buClr>
                <a:srgbClr val="333F1A"/>
              </a:buClr>
              <a:buSzPts val="1100"/>
              <a:buFont typeface="Noto Sans Symbols"/>
              <a:buChar char="✔"/>
            </a:pPr>
            <a:r>
              <a:rPr lang="en-US" sz="1100">
                <a:latin typeface="Calibri"/>
                <a:ea typeface="Calibri"/>
                <a:cs typeface="Calibri"/>
                <a:sym typeface="Calibri"/>
              </a:rPr>
              <a:t>How engaged is the board?</a:t>
            </a:r>
            <a:endParaRPr/>
          </a:p>
          <a:p>
            <a:pPr indent="-169863" lvl="1" marL="457200" rtl="0" algn="l">
              <a:spcBef>
                <a:spcPts val="220"/>
              </a:spcBef>
              <a:spcAft>
                <a:spcPts val="0"/>
              </a:spcAft>
              <a:buClr>
                <a:srgbClr val="333F1A"/>
              </a:buClr>
              <a:buSzPts val="1100"/>
              <a:buFont typeface="Noto Sans Symbols"/>
              <a:buChar char="✔"/>
            </a:pPr>
            <a:r>
              <a:rPr lang="en-US" sz="1100">
                <a:latin typeface="Calibri"/>
                <a:ea typeface="Calibri"/>
                <a:cs typeface="Calibri"/>
                <a:sym typeface="Calibri"/>
              </a:rPr>
              <a:t>Do they have insight so they can provide oversight?</a:t>
            </a:r>
            <a:endParaRPr/>
          </a:p>
          <a:p>
            <a:pPr indent="-169863" lvl="1" marL="457200" rtl="0" algn="l">
              <a:spcBef>
                <a:spcPts val="220"/>
              </a:spcBef>
              <a:spcAft>
                <a:spcPts val="0"/>
              </a:spcAft>
              <a:buClr>
                <a:srgbClr val="333F1A"/>
              </a:buClr>
              <a:buSzPts val="1100"/>
              <a:buFont typeface="Noto Sans Symbols"/>
              <a:buChar char="✔"/>
            </a:pPr>
            <a:r>
              <a:rPr lang="en-US" sz="1100">
                <a:latin typeface="Calibri"/>
                <a:ea typeface="Calibri"/>
                <a:cs typeface="Calibri"/>
                <a:sym typeface="Calibri"/>
              </a:rPr>
              <a:t>What are the committees of the board?  Who Chairs these committees?</a:t>
            </a:r>
            <a:endParaRPr/>
          </a:p>
          <a:p>
            <a:pPr indent="-169863" lvl="1" marL="457200" rtl="0" algn="l">
              <a:spcBef>
                <a:spcPts val="220"/>
              </a:spcBef>
              <a:spcAft>
                <a:spcPts val="0"/>
              </a:spcAft>
              <a:buClr>
                <a:srgbClr val="333F1A"/>
              </a:buClr>
              <a:buSzPts val="1100"/>
              <a:buFont typeface="Noto Sans Symbols"/>
              <a:buChar char="✔"/>
            </a:pPr>
            <a:r>
              <a:rPr lang="en-US" sz="1100">
                <a:latin typeface="Calibri"/>
                <a:ea typeface="Calibri"/>
                <a:cs typeface="Calibri"/>
                <a:sym typeface="Calibri"/>
              </a:rPr>
              <a:t>Are the offices of the CEO and Chairman separate?</a:t>
            </a:r>
            <a:endParaRPr/>
          </a:p>
          <a:p>
            <a:pPr indent="-169863" lvl="1" marL="457200" rtl="0" algn="l">
              <a:spcBef>
                <a:spcPts val="220"/>
              </a:spcBef>
              <a:spcAft>
                <a:spcPts val="0"/>
              </a:spcAft>
              <a:buClr>
                <a:srgbClr val="333F1A"/>
              </a:buClr>
              <a:buSzPts val="1100"/>
              <a:buFont typeface="Noto Sans Symbols"/>
              <a:buChar char="✔"/>
            </a:pPr>
            <a:r>
              <a:rPr lang="en-US" sz="1100">
                <a:latin typeface="Calibri"/>
                <a:ea typeface="Calibri"/>
                <a:cs typeface="Calibri"/>
                <a:sym typeface="Calibri"/>
              </a:rPr>
              <a:t>Is the board managing and setting strategy?  Do they feel that this is their job, or does the CEO and Management set strategy and make the recommendation to the board of directors?</a:t>
            </a:r>
            <a:endParaRPr/>
          </a:p>
          <a:p>
            <a:pPr indent="-169863" lvl="1" marL="457200" rtl="0" algn="l">
              <a:spcBef>
                <a:spcPts val="220"/>
              </a:spcBef>
              <a:spcAft>
                <a:spcPts val="0"/>
              </a:spcAft>
              <a:buClr>
                <a:srgbClr val="333F1A"/>
              </a:buClr>
              <a:buSzPts val="1100"/>
              <a:buFont typeface="Noto Sans Symbols"/>
              <a:buChar char="✔"/>
            </a:pPr>
            <a:r>
              <a:rPr lang="en-US" sz="1100">
                <a:latin typeface="Calibri"/>
                <a:ea typeface="Calibri"/>
                <a:cs typeface="Calibri"/>
                <a:sym typeface="Calibri"/>
              </a:rPr>
              <a:t>Are there outside directors?</a:t>
            </a:r>
            <a:endParaRPr/>
          </a:p>
        </p:txBody>
      </p:sp>
      <p:sp>
        <p:nvSpPr>
          <p:cNvPr id="5039" name="Google Shape;5039;p134"/>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Governance Lens</a:t>
            </a:r>
            <a:endParaRPr i="1"/>
          </a:p>
        </p:txBody>
      </p:sp>
      <p:grpSp>
        <p:nvGrpSpPr>
          <p:cNvPr id="5040" name="Google Shape;5040;p134"/>
          <p:cNvGrpSpPr/>
          <p:nvPr/>
        </p:nvGrpSpPr>
        <p:grpSpPr>
          <a:xfrm>
            <a:off x="5608494" y="775116"/>
            <a:ext cx="2770475" cy="2842381"/>
            <a:chOff x="287469" y="1128858"/>
            <a:chExt cx="3328976" cy="3415407"/>
          </a:xfrm>
        </p:grpSpPr>
        <p:grpSp>
          <p:nvGrpSpPr>
            <p:cNvPr id="5041" name="Google Shape;5041;p134"/>
            <p:cNvGrpSpPr/>
            <p:nvPr/>
          </p:nvGrpSpPr>
          <p:grpSpPr>
            <a:xfrm>
              <a:off x="721813" y="2103576"/>
              <a:ext cx="2512954" cy="1457324"/>
              <a:chOff x="2593869" y="4166761"/>
              <a:chExt cx="1244597" cy="721772"/>
            </a:xfrm>
          </p:grpSpPr>
          <p:grpSp>
            <p:nvGrpSpPr>
              <p:cNvPr id="5042" name="Google Shape;5042;p134"/>
              <p:cNvGrpSpPr/>
              <p:nvPr/>
            </p:nvGrpSpPr>
            <p:grpSpPr>
              <a:xfrm>
                <a:off x="3049822" y="4261159"/>
                <a:ext cx="732066" cy="198174"/>
                <a:chOff x="1717748" y="2375002"/>
                <a:chExt cx="3040063" cy="822960"/>
              </a:xfrm>
            </p:grpSpPr>
            <p:grpSp>
              <p:nvGrpSpPr>
                <p:cNvPr id="5043" name="Google Shape;5043;p134"/>
                <p:cNvGrpSpPr/>
                <p:nvPr/>
              </p:nvGrpSpPr>
              <p:grpSpPr>
                <a:xfrm>
                  <a:off x="1717748" y="2375002"/>
                  <a:ext cx="3040063" cy="822960"/>
                  <a:chOff x="1717748" y="2375002"/>
                  <a:chExt cx="3040063" cy="822960"/>
                </a:xfrm>
              </p:grpSpPr>
              <p:sp>
                <p:nvSpPr>
                  <p:cNvPr id="5044" name="Google Shape;5044;p134"/>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Expectation</a:t>
                    </a:r>
                    <a:endParaRPr b="1" sz="1300">
                      <a:solidFill>
                        <a:schemeClr val="lt1"/>
                      </a:solidFill>
                      <a:latin typeface="Calibri"/>
                      <a:ea typeface="Calibri"/>
                      <a:cs typeface="Calibri"/>
                      <a:sym typeface="Calibri"/>
                    </a:endParaRPr>
                  </a:p>
                </p:txBody>
              </p:sp>
              <p:sp>
                <p:nvSpPr>
                  <p:cNvPr id="5045" name="Google Shape;5045;p13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134"/>
                <p:cNvGrpSpPr/>
                <p:nvPr/>
              </p:nvGrpSpPr>
              <p:grpSpPr>
                <a:xfrm>
                  <a:off x="1835838" y="2530721"/>
                  <a:ext cx="598064" cy="532324"/>
                  <a:chOff x="1806206" y="2502148"/>
                  <a:chExt cx="598064" cy="532324"/>
                </a:xfrm>
              </p:grpSpPr>
              <p:sp>
                <p:nvSpPr>
                  <p:cNvPr id="5047" name="Google Shape;5047;p13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13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9" name="Google Shape;5049;p134"/>
              <p:cNvGrpSpPr/>
              <p:nvPr/>
            </p:nvGrpSpPr>
            <p:grpSpPr>
              <a:xfrm>
                <a:off x="2895037" y="4166761"/>
                <a:ext cx="732066" cy="198174"/>
                <a:chOff x="1717748" y="2375002"/>
                <a:chExt cx="3040063" cy="822960"/>
              </a:xfrm>
            </p:grpSpPr>
            <p:grpSp>
              <p:nvGrpSpPr>
                <p:cNvPr id="5050" name="Google Shape;5050;p134"/>
                <p:cNvGrpSpPr/>
                <p:nvPr/>
              </p:nvGrpSpPr>
              <p:grpSpPr>
                <a:xfrm>
                  <a:off x="1717748" y="2375002"/>
                  <a:ext cx="3040063" cy="822960"/>
                  <a:chOff x="1717748" y="2375002"/>
                  <a:chExt cx="3040063" cy="822960"/>
                </a:xfrm>
              </p:grpSpPr>
              <p:sp>
                <p:nvSpPr>
                  <p:cNvPr id="5051" name="Google Shape;5051;p134"/>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Execution</a:t>
                    </a:r>
                    <a:endParaRPr b="1" sz="1300">
                      <a:solidFill>
                        <a:schemeClr val="lt1"/>
                      </a:solidFill>
                      <a:latin typeface="Calibri"/>
                      <a:ea typeface="Calibri"/>
                      <a:cs typeface="Calibri"/>
                      <a:sym typeface="Calibri"/>
                    </a:endParaRPr>
                  </a:p>
                </p:txBody>
              </p:sp>
              <p:sp>
                <p:nvSpPr>
                  <p:cNvPr id="5052" name="Google Shape;5052;p13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3" name="Google Shape;5053;p134"/>
                <p:cNvGrpSpPr/>
                <p:nvPr/>
              </p:nvGrpSpPr>
              <p:grpSpPr>
                <a:xfrm>
                  <a:off x="1835838" y="2530721"/>
                  <a:ext cx="598064" cy="532324"/>
                  <a:chOff x="1806206" y="2502148"/>
                  <a:chExt cx="598064" cy="532324"/>
                </a:xfrm>
              </p:grpSpPr>
              <p:sp>
                <p:nvSpPr>
                  <p:cNvPr id="5054" name="Google Shape;5054;p13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13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56" name="Google Shape;5056;p134"/>
              <p:cNvGrpSpPr/>
              <p:nvPr/>
            </p:nvGrpSpPr>
            <p:grpSpPr>
              <a:xfrm>
                <a:off x="2711061" y="4193202"/>
                <a:ext cx="734524" cy="198174"/>
                <a:chOff x="1717748" y="2375002"/>
                <a:chExt cx="3135731" cy="822960"/>
              </a:xfrm>
            </p:grpSpPr>
            <p:grpSp>
              <p:nvGrpSpPr>
                <p:cNvPr id="5057" name="Google Shape;5057;p134"/>
                <p:cNvGrpSpPr/>
                <p:nvPr/>
              </p:nvGrpSpPr>
              <p:grpSpPr>
                <a:xfrm>
                  <a:off x="1717748" y="2375002"/>
                  <a:ext cx="3135731" cy="822960"/>
                  <a:chOff x="1717748" y="2375002"/>
                  <a:chExt cx="3135731" cy="822960"/>
                </a:xfrm>
              </p:grpSpPr>
              <p:sp>
                <p:nvSpPr>
                  <p:cNvPr id="5058" name="Google Shape;5058;p134"/>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Operations</a:t>
                    </a:r>
                    <a:endParaRPr b="1" sz="1300">
                      <a:solidFill>
                        <a:schemeClr val="lt1"/>
                      </a:solidFill>
                      <a:latin typeface="Calibri"/>
                      <a:ea typeface="Calibri"/>
                      <a:cs typeface="Calibri"/>
                      <a:sym typeface="Calibri"/>
                    </a:endParaRPr>
                  </a:p>
                </p:txBody>
              </p:sp>
              <p:sp>
                <p:nvSpPr>
                  <p:cNvPr id="5059" name="Google Shape;5059;p13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0" name="Google Shape;5060;p134"/>
                <p:cNvGrpSpPr/>
                <p:nvPr/>
              </p:nvGrpSpPr>
              <p:grpSpPr>
                <a:xfrm>
                  <a:off x="1835838" y="2530721"/>
                  <a:ext cx="598064" cy="532324"/>
                  <a:chOff x="1806206" y="2502148"/>
                  <a:chExt cx="598064" cy="532324"/>
                </a:xfrm>
              </p:grpSpPr>
              <p:sp>
                <p:nvSpPr>
                  <p:cNvPr id="5061" name="Google Shape;5061;p13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13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3" name="Google Shape;5063;p134"/>
              <p:cNvGrpSpPr/>
              <p:nvPr/>
            </p:nvGrpSpPr>
            <p:grpSpPr>
              <a:xfrm>
                <a:off x="2595021" y="4333340"/>
                <a:ext cx="735109" cy="198174"/>
                <a:chOff x="1717748" y="2375002"/>
                <a:chExt cx="3052699" cy="822960"/>
              </a:xfrm>
            </p:grpSpPr>
            <p:grpSp>
              <p:nvGrpSpPr>
                <p:cNvPr id="5064" name="Google Shape;5064;p134"/>
                <p:cNvGrpSpPr/>
                <p:nvPr/>
              </p:nvGrpSpPr>
              <p:grpSpPr>
                <a:xfrm>
                  <a:off x="1717748" y="2375002"/>
                  <a:ext cx="3052699" cy="822960"/>
                  <a:chOff x="1717748" y="2375002"/>
                  <a:chExt cx="3052699" cy="822960"/>
                </a:xfrm>
              </p:grpSpPr>
              <p:sp>
                <p:nvSpPr>
                  <p:cNvPr id="5065" name="Google Shape;5065;p134"/>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Strategy</a:t>
                    </a:r>
                    <a:endParaRPr b="1" sz="1300">
                      <a:solidFill>
                        <a:schemeClr val="lt1"/>
                      </a:solidFill>
                      <a:latin typeface="Calibri"/>
                      <a:ea typeface="Calibri"/>
                      <a:cs typeface="Calibri"/>
                      <a:sym typeface="Calibri"/>
                    </a:endParaRPr>
                  </a:p>
                </p:txBody>
              </p:sp>
              <p:sp>
                <p:nvSpPr>
                  <p:cNvPr id="5066" name="Google Shape;5066;p13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134"/>
                <p:cNvGrpSpPr/>
                <p:nvPr/>
              </p:nvGrpSpPr>
              <p:grpSpPr>
                <a:xfrm>
                  <a:off x="1835838" y="2530721"/>
                  <a:ext cx="598064" cy="532324"/>
                  <a:chOff x="1806206" y="2502148"/>
                  <a:chExt cx="598064" cy="532324"/>
                </a:xfrm>
              </p:grpSpPr>
              <p:sp>
                <p:nvSpPr>
                  <p:cNvPr id="5068" name="Google Shape;5068;p13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13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0" name="Google Shape;5070;p134"/>
              <p:cNvGrpSpPr/>
              <p:nvPr/>
            </p:nvGrpSpPr>
            <p:grpSpPr>
              <a:xfrm>
                <a:off x="2593869" y="4521548"/>
                <a:ext cx="732066" cy="198174"/>
                <a:chOff x="1717748" y="2375002"/>
                <a:chExt cx="3040063" cy="822960"/>
              </a:xfrm>
            </p:grpSpPr>
            <p:grpSp>
              <p:nvGrpSpPr>
                <p:cNvPr id="5071" name="Google Shape;5071;p134"/>
                <p:cNvGrpSpPr/>
                <p:nvPr/>
              </p:nvGrpSpPr>
              <p:grpSpPr>
                <a:xfrm>
                  <a:off x="1717748" y="2375002"/>
                  <a:ext cx="3040063" cy="822960"/>
                  <a:chOff x="1717748" y="2375002"/>
                  <a:chExt cx="3040063" cy="822960"/>
                </a:xfrm>
              </p:grpSpPr>
              <p:sp>
                <p:nvSpPr>
                  <p:cNvPr id="5072" name="Google Shape;5072;p134"/>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Financial</a:t>
                    </a:r>
                    <a:endParaRPr b="1" sz="1300">
                      <a:solidFill>
                        <a:schemeClr val="lt1"/>
                      </a:solidFill>
                      <a:latin typeface="Calibri"/>
                      <a:ea typeface="Calibri"/>
                      <a:cs typeface="Calibri"/>
                      <a:sym typeface="Calibri"/>
                    </a:endParaRPr>
                  </a:p>
                </p:txBody>
              </p:sp>
              <p:sp>
                <p:nvSpPr>
                  <p:cNvPr id="5073" name="Google Shape;5073;p13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4" name="Google Shape;5074;p134"/>
                <p:cNvGrpSpPr/>
                <p:nvPr/>
              </p:nvGrpSpPr>
              <p:grpSpPr>
                <a:xfrm>
                  <a:off x="1835838" y="2530721"/>
                  <a:ext cx="598064" cy="532324"/>
                  <a:chOff x="1806206" y="2502148"/>
                  <a:chExt cx="598064" cy="532324"/>
                </a:xfrm>
              </p:grpSpPr>
              <p:sp>
                <p:nvSpPr>
                  <p:cNvPr id="5075" name="Google Shape;5075;p13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13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7" name="Google Shape;5077;p134"/>
              <p:cNvGrpSpPr/>
              <p:nvPr/>
            </p:nvGrpSpPr>
            <p:grpSpPr>
              <a:xfrm>
                <a:off x="2714462" y="4656532"/>
                <a:ext cx="732066" cy="198174"/>
                <a:chOff x="1717748" y="2375002"/>
                <a:chExt cx="3040063" cy="822960"/>
              </a:xfrm>
            </p:grpSpPr>
            <p:grpSp>
              <p:nvGrpSpPr>
                <p:cNvPr id="5078" name="Google Shape;5078;p134"/>
                <p:cNvGrpSpPr/>
                <p:nvPr/>
              </p:nvGrpSpPr>
              <p:grpSpPr>
                <a:xfrm>
                  <a:off x="1717748" y="2375002"/>
                  <a:ext cx="3040063" cy="822960"/>
                  <a:chOff x="1717748" y="2375002"/>
                  <a:chExt cx="3040063" cy="822960"/>
                </a:xfrm>
              </p:grpSpPr>
              <p:sp>
                <p:nvSpPr>
                  <p:cNvPr id="5079" name="Google Shape;5079;p134"/>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People</a:t>
                    </a:r>
                    <a:endParaRPr b="1" sz="1300">
                      <a:solidFill>
                        <a:schemeClr val="lt1"/>
                      </a:solidFill>
                      <a:latin typeface="Calibri"/>
                      <a:ea typeface="Calibri"/>
                      <a:cs typeface="Calibri"/>
                      <a:sym typeface="Calibri"/>
                    </a:endParaRPr>
                  </a:p>
                </p:txBody>
              </p:sp>
              <p:sp>
                <p:nvSpPr>
                  <p:cNvPr id="5080" name="Google Shape;5080;p13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134"/>
                <p:cNvGrpSpPr/>
                <p:nvPr/>
              </p:nvGrpSpPr>
              <p:grpSpPr>
                <a:xfrm>
                  <a:off x="1835838" y="2530721"/>
                  <a:ext cx="598064" cy="532324"/>
                  <a:chOff x="1806206" y="2502148"/>
                  <a:chExt cx="598064" cy="532324"/>
                </a:xfrm>
              </p:grpSpPr>
              <p:sp>
                <p:nvSpPr>
                  <p:cNvPr id="5082" name="Google Shape;5082;p13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13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4" name="Google Shape;5084;p134"/>
              <p:cNvGrpSpPr/>
              <p:nvPr/>
            </p:nvGrpSpPr>
            <p:grpSpPr>
              <a:xfrm>
                <a:off x="2891872" y="4690359"/>
                <a:ext cx="732066" cy="198174"/>
                <a:chOff x="1717748" y="2375002"/>
                <a:chExt cx="3040063" cy="822960"/>
              </a:xfrm>
            </p:grpSpPr>
            <p:grpSp>
              <p:nvGrpSpPr>
                <p:cNvPr id="5085" name="Google Shape;5085;p134"/>
                <p:cNvGrpSpPr/>
                <p:nvPr/>
              </p:nvGrpSpPr>
              <p:grpSpPr>
                <a:xfrm>
                  <a:off x="1717748" y="2375002"/>
                  <a:ext cx="3040063" cy="822960"/>
                  <a:chOff x="1717748" y="2375002"/>
                  <a:chExt cx="3040063" cy="822960"/>
                </a:xfrm>
              </p:grpSpPr>
              <p:sp>
                <p:nvSpPr>
                  <p:cNvPr id="5086" name="Google Shape;5086;p134"/>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Market</a:t>
                    </a:r>
                    <a:endParaRPr b="1" sz="1300">
                      <a:solidFill>
                        <a:schemeClr val="lt1"/>
                      </a:solidFill>
                      <a:latin typeface="Calibri"/>
                      <a:ea typeface="Calibri"/>
                      <a:cs typeface="Calibri"/>
                      <a:sym typeface="Calibri"/>
                    </a:endParaRPr>
                  </a:p>
                </p:txBody>
              </p:sp>
              <p:sp>
                <p:nvSpPr>
                  <p:cNvPr id="5087" name="Google Shape;5087;p13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8" name="Google Shape;5088;p134"/>
                <p:cNvGrpSpPr/>
                <p:nvPr/>
              </p:nvGrpSpPr>
              <p:grpSpPr>
                <a:xfrm>
                  <a:off x="1835838" y="2530721"/>
                  <a:ext cx="598064" cy="532324"/>
                  <a:chOff x="1806206" y="2502148"/>
                  <a:chExt cx="598064" cy="532324"/>
                </a:xfrm>
              </p:grpSpPr>
              <p:sp>
                <p:nvSpPr>
                  <p:cNvPr id="5089" name="Google Shape;5089;p13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3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1" name="Google Shape;5091;p134"/>
              <p:cNvGrpSpPr/>
              <p:nvPr/>
            </p:nvGrpSpPr>
            <p:grpSpPr>
              <a:xfrm>
                <a:off x="3056140" y="4602572"/>
                <a:ext cx="732066" cy="198174"/>
                <a:chOff x="1717748" y="2375002"/>
                <a:chExt cx="3040063" cy="822960"/>
              </a:xfrm>
            </p:grpSpPr>
            <p:grpSp>
              <p:nvGrpSpPr>
                <p:cNvPr id="5092" name="Google Shape;5092;p134"/>
                <p:cNvGrpSpPr/>
                <p:nvPr/>
              </p:nvGrpSpPr>
              <p:grpSpPr>
                <a:xfrm>
                  <a:off x="1717748" y="2375002"/>
                  <a:ext cx="3040063" cy="822960"/>
                  <a:chOff x="1717748" y="2375002"/>
                  <a:chExt cx="3040063" cy="822960"/>
                </a:xfrm>
              </p:grpSpPr>
              <p:sp>
                <p:nvSpPr>
                  <p:cNvPr id="5093" name="Google Shape;5093;p134"/>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Entity</a:t>
                    </a:r>
                    <a:endParaRPr b="1" sz="1300">
                      <a:solidFill>
                        <a:schemeClr val="lt1"/>
                      </a:solidFill>
                      <a:latin typeface="Calibri"/>
                      <a:ea typeface="Calibri"/>
                      <a:cs typeface="Calibri"/>
                      <a:sym typeface="Calibri"/>
                    </a:endParaRPr>
                  </a:p>
                </p:txBody>
              </p:sp>
              <p:sp>
                <p:nvSpPr>
                  <p:cNvPr id="5094" name="Google Shape;5094;p13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134"/>
                <p:cNvGrpSpPr/>
                <p:nvPr/>
              </p:nvGrpSpPr>
              <p:grpSpPr>
                <a:xfrm>
                  <a:off x="1835838" y="2530721"/>
                  <a:ext cx="598064" cy="532324"/>
                  <a:chOff x="1806206" y="2502148"/>
                  <a:chExt cx="598064" cy="532324"/>
                </a:xfrm>
              </p:grpSpPr>
              <p:sp>
                <p:nvSpPr>
                  <p:cNvPr id="5096" name="Google Shape;5096;p13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13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8" name="Google Shape;5098;p134"/>
              <p:cNvGrpSpPr/>
              <p:nvPr/>
            </p:nvGrpSpPr>
            <p:grpSpPr>
              <a:xfrm>
                <a:off x="3109123" y="4408387"/>
                <a:ext cx="729342" cy="208790"/>
                <a:chOff x="1727878" y="2329598"/>
                <a:chExt cx="3028752" cy="867044"/>
              </a:xfrm>
            </p:grpSpPr>
            <p:grpSp>
              <p:nvGrpSpPr>
                <p:cNvPr id="5099" name="Google Shape;5099;p134"/>
                <p:cNvGrpSpPr/>
                <p:nvPr/>
              </p:nvGrpSpPr>
              <p:grpSpPr>
                <a:xfrm>
                  <a:off x="1727878" y="2329598"/>
                  <a:ext cx="3028752" cy="867044"/>
                  <a:chOff x="1727878" y="2329598"/>
                  <a:chExt cx="3028752" cy="867044"/>
                </a:xfrm>
              </p:grpSpPr>
              <p:sp>
                <p:nvSpPr>
                  <p:cNvPr id="5100" name="Google Shape;5100;p134"/>
                  <p:cNvSpPr/>
                  <p:nvPr/>
                </p:nvSpPr>
                <p:spPr>
                  <a:xfrm>
                    <a:off x="1735725" y="2329598"/>
                    <a:ext cx="3020905" cy="867044"/>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Governance</a:t>
                    </a:r>
                    <a:endParaRPr b="1" sz="1300">
                      <a:solidFill>
                        <a:schemeClr val="lt1"/>
                      </a:solidFill>
                      <a:latin typeface="Calibri"/>
                      <a:ea typeface="Calibri"/>
                      <a:cs typeface="Calibri"/>
                      <a:sym typeface="Calibri"/>
                    </a:endParaRPr>
                  </a:p>
                </p:txBody>
              </p:sp>
              <p:sp>
                <p:nvSpPr>
                  <p:cNvPr id="5101" name="Google Shape;5101;p134"/>
                  <p:cNvSpPr/>
                  <p:nvPr/>
                </p:nvSpPr>
                <p:spPr>
                  <a:xfrm>
                    <a:off x="1727878" y="2329598"/>
                    <a:ext cx="816037" cy="867044"/>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134"/>
                <p:cNvGrpSpPr/>
                <p:nvPr/>
              </p:nvGrpSpPr>
              <p:grpSpPr>
                <a:xfrm>
                  <a:off x="1835838" y="2530721"/>
                  <a:ext cx="598064" cy="532324"/>
                  <a:chOff x="1806206" y="2502148"/>
                  <a:chExt cx="598064" cy="532324"/>
                </a:xfrm>
              </p:grpSpPr>
              <p:sp>
                <p:nvSpPr>
                  <p:cNvPr id="5103" name="Google Shape;5103;p13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3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05" name="Google Shape;5105;p134"/>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grpSp>
      <p:grpSp>
        <p:nvGrpSpPr>
          <p:cNvPr id="5106" name="Google Shape;5106;p134"/>
          <p:cNvGrpSpPr/>
          <p:nvPr/>
        </p:nvGrpSpPr>
        <p:grpSpPr>
          <a:xfrm>
            <a:off x="5721915" y="3326378"/>
            <a:ext cx="2719845" cy="2719845"/>
            <a:chOff x="6529" y="596150"/>
            <a:chExt cx="3570996" cy="3570996"/>
          </a:xfrm>
        </p:grpSpPr>
        <p:grpSp>
          <p:nvGrpSpPr>
            <p:cNvPr id="5107" name="Google Shape;5107;p134"/>
            <p:cNvGrpSpPr/>
            <p:nvPr/>
          </p:nvGrpSpPr>
          <p:grpSpPr>
            <a:xfrm>
              <a:off x="616626" y="1718996"/>
              <a:ext cx="2350943" cy="1362497"/>
              <a:chOff x="2593869" y="4166761"/>
              <a:chExt cx="1245391" cy="721772"/>
            </a:xfrm>
          </p:grpSpPr>
          <p:grpSp>
            <p:nvGrpSpPr>
              <p:cNvPr id="5108" name="Google Shape;5108;p134"/>
              <p:cNvGrpSpPr/>
              <p:nvPr/>
            </p:nvGrpSpPr>
            <p:grpSpPr>
              <a:xfrm>
                <a:off x="3049822" y="4261159"/>
                <a:ext cx="732066" cy="198174"/>
                <a:chOff x="1717748" y="2375002"/>
                <a:chExt cx="3040063" cy="822960"/>
              </a:xfrm>
            </p:grpSpPr>
            <p:grpSp>
              <p:nvGrpSpPr>
                <p:cNvPr id="5109" name="Google Shape;5109;p134"/>
                <p:cNvGrpSpPr/>
                <p:nvPr/>
              </p:nvGrpSpPr>
              <p:grpSpPr>
                <a:xfrm>
                  <a:off x="1717748" y="2375002"/>
                  <a:ext cx="3040063" cy="822960"/>
                  <a:chOff x="1717748" y="2375002"/>
                  <a:chExt cx="3040063" cy="822960"/>
                </a:xfrm>
              </p:grpSpPr>
              <p:sp>
                <p:nvSpPr>
                  <p:cNvPr id="5110" name="Google Shape;5110;p134"/>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5111" name="Google Shape;5111;p13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134"/>
                <p:cNvGrpSpPr/>
                <p:nvPr/>
              </p:nvGrpSpPr>
              <p:grpSpPr>
                <a:xfrm>
                  <a:off x="1835838" y="2530721"/>
                  <a:ext cx="598064" cy="532324"/>
                  <a:chOff x="1806206" y="2502148"/>
                  <a:chExt cx="598064" cy="532324"/>
                </a:xfrm>
              </p:grpSpPr>
              <p:sp>
                <p:nvSpPr>
                  <p:cNvPr id="5113" name="Google Shape;5113;p13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3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5" name="Google Shape;5115;p134"/>
              <p:cNvGrpSpPr/>
              <p:nvPr/>
            </p:nvGrpSpPr>
            <p:grpSpPr>
              <a:xfrm>
                <a:off x="2895037" y="4166761"/>
                <a:ext cx="732066" cy="198174"/>
                <a:chOff x="1717748" y="2375002"/>
                <a:chExt cx="3040063" cy="822960"/>
              </a:xfrm>
            </p:grpSpPr>
            <p:grpSp>
              <p:nvGrpSpPr>
                <p:cNvPr id="5116" name="Google Shape;5116;p134"/>
                <p:cNvGrpSpPr/>
                <p:nvPr/>
              </p:nvGrpSpPr>
              <p:grpSpPr>
                <a:xfrm>
                  <a:off x="1717748" y="2375002"/>
                  <a:ext cx="3040063" cy="822960"/>
                  <a:chOff x="1717748" y="2375002"/>
                  <a:chExt cx="3040063" cy="822960"/>
                </a:xfrm>
              </p:grpSpPr>
              <p:sp>
                <p:nvSpPr>
                  <p:cNvPr id="5117" name="Google Shape;5117;p134"/>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Governance</a:t>
                    </a:r>
                    <a:endParaRPr/>
                  </a:p>
                </p:txBody>
              </p:sp>
              <p:sp>
                <p:nvSpPr>
                  <p:cNvPr id="5118" name="Google Shape;5118;p13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9" name="Google Shape;5119;p134"/>
                <p:cNvGrpSpPr/>
                <p:nvPr/>
              </p:nvGrpSpPr>
              <p:grpSpPr>
                <a:xfrm>
                  <a:off x="1835838" y="2530721"/>
                  <a:ext cx="598064" cy="532324"/>
                  <a:chOff x="1806206" y="2502148"/>
                  <a:chExt cx="598064" cy="532324"/>
                </a:xfrm>
              </p:grpSpPr>
              <p:sp>
                <p:nvSpPr>
                  <p:cNvPr id="5120" name="Google Shape;5120;p13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3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2" name="Google Shape;5122;p134"/>
              <p:cNvGrpSpPr/>
              <p:nvPr/>
            </p:nvGrpSpPr>
            <p:grpSpPr>
              <a:xfrm>
                <a:off x="2711061" y="4193202"/>
                <a:ext cx="734524" cy="198174"/>
                <a:chOff x="1717748" y="2375002"/>
                <a:chExt cx="3135731" cy="822960"/>
              </a:xfrm>
            </p:grpSpPr>
            <p:grpSp>
              <p:nvGrpSpPr>
                <p:cNvPr id="5123" name="Google Shape;5123;p134"/>
                <p:cNvGrpSpPr/>
                <p:nvPr/>
              </p:nvGrpSpPr>
              <p:grpSpPr>
                <a:xfrm>
                  <a:off x="1717748" y="2375002"/>
                  <a:ext cx="3135731" cy="822960"/>
                  <a:chOff x="1717748" y="2375002"/>
                  <a:chExt cx="3135731" cy="822960"/>
                </a:xfrm>
              </p:grpSpPr>
              <p:sp>
                <p:nvSpPr>
                  <p:cNvPr id="5124" name="Google Shape;5124;p134"/>
                  <p:cNvSpPr/>
                  <p:nvPr/>
                </p:nvSpPr>
                <p:spPr>
                  <a:xfrm>
                    <a:off x="1724066" y="2375002"/>
                    <a:ext cx="312941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Expectation</a:t>
                    </a:r>
                    <a:endParaRPr/>
                  </a:p>
                </p:txBody>
              </p:sp>
              <p:sp>
                <p:nvSpPr>
                  <p:cNvPr id="5125" name="Google Shape;5125;p13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134"/>
                <p:cNvGrpSpPr/>
                <p:nvPr/>
              </p:nvGrpSpPr>
              <p:grpSpPr>
                <a:xfrm>
                  <a:off x="1835838" y="2530721"/>
                  <a:ext cx="598064" cy="532324"/>
                  <a:chOff x="1806206" y="2502148"/>
                  <a:chExt cx="598064" cy="532324"/>
                </a:xfrm>
              </p:grpSpPr>
              <p:sp>
                <p:nvSpPr>
                  <p:cNvPr id="5127" name="Google Shape;5127;p13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3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9" name="Google Shape;5129;p134"/>
              <p:cNvGrpSpPr/>
              <p:nvPr/>
            </p:nvGrpSpPr>
            <p:grpSpPr>
              <a:xfrm>
                <a:off x="2595021" y="4333340"/>
                <a:ext cx="735109" cy="198174"/>
                <a:chOff x="1717748" y="2375002"/>
                <a:chExt cx="3052699" cy="822960"/>
              </a:xfrm>
            </p:grpSpPr>
            <p:grpSp>
              <p:nvGrpSpPr>
                <p:cNvPr id="5130" name="Google Shape;5130;p134"/>
                <p:cNvGrpSpPr/>
                <p:nvPr/>
              </p:nvGrpSpPr>
              <p:grpSpPr>
                <a:xfrm>
                  <a:off x="1717748" y="2375002"/>
                  <a:ext cx="3052699" cy="822960"/>
                  <a:chOff x="1717748" y="2375002"/>
                  <a:chExt cx="3052699" cy="822960"/>
                </a:xfrm>
              </p:grpSpPr>
              <p:sp>
                <p:nvSpPr>
                  <p:cNvPr id="5131" name="Google Shape;5131;p134"/>
                  <p:cNvSpPr/>
                  <p:nvPr/>
                </p:nvSpPr>
                <p:spPr>
                  <a:xfrm>
                    <a:off x="1724067" y="2375002"/>
                    <a:ext cx="3046380"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Execution</a:t>
                    </a:r>
                    <a:endParaRPr/>
                  </a:p>
                </p:txBody>
              </p:sp>
              <p:sp>
                <p:nvSpPr>
                  <p:cNvPr id="5132" name="Google Shape;5132;p13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134"/>
                <p:cNvGrpSpPr/>
                <p:nvPr/>
              </p:nvGrpSpPr>
              <p:grpSpPr>
                <a:xfrm>
                  <a:off x="1835838" y="2530721"/>
                  <a:ext cx="598064" cy="532324"/>
                  <a:chOff x="1806206" y="2502148"/>
                  <a:chExt cx="598064" cy="532324"/>
                </a:xfrm>
              </p:grpSpPr>
              <p:sp>
                <p:nvSpPr>
                  <p:cNvPr id="5134" name="Google Shape;5134;p13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13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6" name="Google Shape;5136;p134"/>
              <p:cNvGrpSpPr/>
              <p:nvPr/>
            </p:nvGrpSpPr>
            <p:grpSpPr>
              <a:xfrm>
                <a:off x="2593869" y="4521548"/>
                <a:ext cx="732066" cy="198174"/>
                <a:chOff x="1717748" y="2375002"/>
                <a:chExt cx="3040063" cy="822960"/>
              </a:xfrm>
            </p:grpSpPr>
            <p:grpSp>
              <p:nvGrpSpPr>
                <p:cNvPr id="5137" name="Google Shape;5137;p134"/>
                <p:cNvGrpSpPr/>
                <p:nvPr/>
              </p:nvGrpSpPr>
              <p:grpSpPr>
                <a:xfrm>
                  <a:off x="1717748" y="2375002"/>
                  <a:ext cx="3040063" cy="822960"/>
                  <a:chOff x="1717748" y="2375002"/>
                  <a:chExt cx="3040063" cy="822960"/>
                </a:xfrm>
              </p:grpSpPr>
              <p:sp>
                <p:nvSpPr>
                  <p:cNvPr id="5138" name="Google Shape;5138;p134"/>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Operations</a:t>
                    </a:r>
                    <a:endParaRPr/>
                  </a:p>
                </p:txBody>
              </p:sp>
              <p:sp>
                <p:nvSpPr>
                  <p:cNvPr id="5139" name="Google Shape;5139;p13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0" name="Google Shape;5140;p134"/>
                <p:cNvGrpSpPr/>
                <p:nvPr/>
              </p:nvGrpSpPr>
              <p:grpSpPr>
                <a:xfrm>
                  <a:off x="1835838" y="2530721"/>
                  <a:ext cx="598064" cy="532324"/>
                  <a:chOff x="1806206" y="2502148"/>
                  <a:chExt cx="598064" cy="532324"/>
                </a:xfrm>
              </p:grpSpPr>
              <p:sp>
                <p:nvSpPr>
                  <p:cNvPr id="5141" name="Google Shape;5141;p13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3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3" name="Google Shape;5143;p134"/>
              <p:cNvGrpSpPr/>
              <p:nvPr/>
            </p:nvGrpSpPr>
            <p:grpSpPr>
              <a:xfrm>
                <a:off x="2714462" y="4656532"/>
                <a:ext cx="732066" cy="198174"/>
                <a:chOff x="1717748" y="2375002"/>
                <a:chExt cx="3040063" cy="822960"/>
              </a:xfrm>
            </p:grpSpPr>
            <p:grpSp>
              <p:nvGrpSpPr>
                <p:cNvPr id="5144" name="Google Shape;5144;p134"/>
                <p:cNvGrpSpPr/>
                <p:nvPr/>
              </p:nvGrpSpPr>
              <p:grpSpPr>
                <a:xfrm>
                  <a:off x="1717748" y="2375002"/>
                  <a:ext cx="3040063" cy="822960"/>
                  <a:chOff x="1717748" y="2375002"/>
                  <a:chExt cx="3040063" cy="822960"/>
                </a:xfrm>
              </p:grpSpPr>
              <p:sp>
                <p:nvSpPr>
                  <p:cNvPr id="5145" name="Google Shape;5145;p134"/>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Strategy</a:t>
                    </a:r>
                    <a:endParaRPr/>
                  </a:p>
                </p:txBody>
              </p:sp>
              <p:sp>
                <p:nvSpPr>
                  <p:cNvPr id="5146" name="Google Shape;5146;p13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134"/>
                <p:cNvGrpSpPr/>
                <p:nvPr/>
              </p:nvGrpSpPr>
              <p:grpSpPr>
                <a:xfrm>
                  <a:off x="1835838" y="2530721"/>
                  <a:ext cx="598064" cy="532324"/>
                  <a:chOff x="1806206" y="2502148"/>
                  <a:chExt cx="598064" cy="532324"/>
                </a:xfrm>
              </p:grpSpPr>
              <p:sp>
                <p:nvSpPr>
                  <p:cNvPr id="5148" name="Google Shape;5148;p13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3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0" name="Google Shape;5150;p134"/>
              <p:cNvGrpSpPr/>
              <p:nvPr/>
            </p:nvGrpSpPr>
            <p:grpSpPr>
              <a:xfrm>
                <a:off x="2891872" y="4690359"/>
                <a:ext cx="732066" cy="198174"/>
                <a:chOff x="1717748" y="2375002"/>
                <a:chExt cx="3040063" cy="822960"/>
              </a:xfrm>
            </p:grpSpPr>
            <p:grpSp>
              <p:nvGrpSpPr>
                <p:cNvPr id="5151" name="Google Shape;5151;p134"/>
                <p:cNvGrpSpPr/>
                <p:nvPr/>
              </p:nvGrpSpPr>
              <p:grpSpPr>
                <a:xfrm>
                  <a:off x="1717748" y="2375002"/>
                  <a:ext cx="3040063" cy="822960"/>
                  <a:chOff x="1717748" y="2375002"/>
                  <a:chExt cx="3040063" cy="822960"/>
                </a:xfrm>
              </p:grpSpPr>
              <p:sp>
                <p:nvSpPr>
                  <p:cNvPr id="5152" name="Google Shape;5152;p134"/>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Financial</a:t>
                    </a:r>
                    <a:endParaRPr/>
                  </a:p>
                </p:txBody>
              </p:sp>
              <p:sp>
                <p:nvSpPr>
                  <p:cNvPr id="5153" name="Google Shape;5153;p13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134"/>
                <p:cNvGrpSpPr/>
                <p:nvPr/>
              </p:nvGrpSpPr>
              <p:grpSpPr>
                <a:xfrm>
                  <a:off x="1835838" y="2530721"/>
                  <a:ext cx="598064" cy="532324"/>
                  <a:chOff x="1806206" y="2502148"/>
                  <a:chExt cx="598064" cy="532324"/>
                </a:xfrm>
              </p:grpSpPr>
              <p:sp>
                <p:nvSpPr>
                  <p:cNvPr id="5155" name="Google Shape;5155;p13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3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57" name="Google Shape;5157;p134"/>
              <p:cNvGrpSpPr/>
              <p:nvPr/>
            </p:nvGrpSpPr>
            <p:grpSpPr>
              <a:xfrm>
                <a:off x="3056140" y="4602572"/>
                <a:ext cx="732066" cy="198174"/>
                <a:chOff x="1717748" y="2375002"/>
                <a:chExt cx="3040063" cy="822960"/>
              </a:xfrm>
            </p:grpSpPr>
            <p:grpSp>
              <p:nvGrpSpPr>
                <p:cNvPr id="5158" name="Google Shape;5158;p134"/>
                <p:cNvGrpSpPr/>
                <p:nvPr/>
              </p:nvGrpSpPr>
              <p:grpSpPr>
                <a:xfrm>
                  <a:off x="1717748" y="2375002"/>
                  <a:ext cx="3040063" cy="822960"/>
                  <a:chOff x="1717748" y="2375002"/>
                  <a:chExt cx="3040063" cy="822960"/>
                </a:xfrm>
              </p:grpSpPr>
              <p:sp>
                <p:nvSpPr>
                  <p:cNvPr id="5159" name="Google Shape;5159;p134"/>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People</a:t>
                    </a:r>
                    <a:endParaRPr/>
                  </a:p>
                </p:txBody>
              </p:sp>
              <p:sp>
                <p:nvSpPr>
                  <p:cNvPr id="5160" name="Google Shape;5160;p13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1" name="Google Shape;5161;p134"/>
                <p:cNvGrpSpPr/>
                <p:nvPr/>
              </p:nvGrpSpPr>
              <p:grpSpPr>
                <a:xfrm>
                  <a:off x="1835838" y="2530721"/>
                  <a:ext cx="598064" cy="532324"/>
                  <a:chOff x="1806206" y="2502148"/>
                  <a:chExt cx="598064" cy="532324"/>
                </a:xfrm>
              </p:grpSpPr>
              <p:sp>
                <p:nvSpPr>
                  <p:cNvPr id="5162" name="Google Shape;5162;p13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3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64" name="Google Shape;5164;p134"/>
              <p:cNvGrpSpPr/>
              <p:nvPr/>
            </p:nvGrpSpPr>
            <p:grpSpPr>
              <a:xfrm>
                <a:off x="3106113" y="4419528"/>
                <a:ext cx="733146" cy="197641"/>
                <a:chOff x="1715381" y="2375862"/>
                <a:chExt cx="3044553" cy="820746"/>
              </a:xfrm>
            </p:grpSpPr>
            <p:grpSp>
              <p:nvGrpSpPr>
                <p:cNvPr id="5165" name="Google Shape;5165;p134"/>
                <p:cNvGrpSpPr/>
                <p:nvPr/>
              </p:nvGrpSpPr>
              <p:grpSpPr>
                <a:xfrm>
                  <a:off x="1715381" y="2375862"/>
                  <a:ext cx="3044553" cy="820746"/>
                  <a:chOff x="1715381" y="2375862"/>
                  <a:chExt cx="3044553" cy="820746"/>
                </a:xfrm>
              </p:grpSpPr>
              <p:sp>
                <p:nvSpPr>
                  <p:cNvPr id="5166" name="Google Shape;5166;p134"/>
                  <p:cNvSpPr/>
                  <p:nvPr/>
                </p:nvSpPr>
                <p:spPr>
                  <a:xfrm>
                    <a:off x="1724552" y="2375862"/>
                    <a:ext cx="3035382" cy="820746"/>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Market</a:t>
                    </a:r>
                    <a:endParaRPr/>
                  </a:p>
                </p:txBody>
              </p:sp>
              <p:sp>
                <p:nvSpPr>
                  <p:cNvPr id="5167" name="Google Shape;5167;p134"/>
                  <p:cNvSpPr/>
                  <p:nvPr/>
                </p:nvSpPr>
                <p:spPr>
                  <a:xfrm>
                    <a:off x="1715381" y="2375862"/>
                    <a:ext cx="825331" cy="820746"/>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8" name="Google Shape;5168;p134"/>
                <p:cNvGrpSpPr/>
                <p:nvPr/>
              </p:nvGrpSpPr>
              <p:grpSpPr>
                <a:xfrm>
                  <a:off x="1835838" y="2530721"/>
                  <a:ext cx="598064" cy="532324"/>
                  <a:chOff x="1806206" y="2502148"/>
                  <a:chExt cx="598064" cy="532324"/>
                </a:xfrm>
              </p:grpSpPr>
              <p:sp>
                <p:nvSpPr>
                  <p:cNvPr id="5169" name="Google Shape;5169;p13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3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71" name="Google Shape;5171;p134"/>
            <p:cNvSpPr/>
            <p:nvPr/>
          </p:nvSpPr>
          <p:spPr>
            <a:xfrm rot="-747586">
              <a:off x="353865" y="960159"/>
              <a:ext cx="2834640" cy="2834640"/>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
          <p:nvSpPr>
            <p:cNvPr id="5172" name="Google Shape;5172;p134"/>
            <p:cNvSpPr/>
            <p:nvPr/>
          </p:nvSpPr>
          <p:spPr>
            <a:xfrm rot="-9180653">
              <a:off x="493512" y="1078964"/>
              <a:ext cx="2594947" cy="2597030"/>
            </a:xfrm>
            <a:prstGeom prst="pie">
              <a:avLst>
                <a:gd fmla="val 438327" name="adj1"/>
                <a:gd fmla="val 7695225"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34"/>
            <p:cNvSpPr/>
            <p:nvPr/>
          </p:nvSpPr>
          <p:spPr>
            <a:xfrm rot="5044295">
              <a:off x="486217" y="1086259"/>
              <a:ext cx="2599115" cy="2597030"/>
            </a:xfrm>
            <a:prstGeom prst="pie">
              <a:avLst>
                <a:gd fmla="val 704191" name="adj1"/>
                <a:gd fmla="val 7865894" name="adj2"/>
              </a:avLst>
            </a:prstGeom>
            <a:solidFill>
              <a:srgbClr val="C2D5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34"/>
            <p:cNvSpPr/>
            <p:nvPr/>
          </p:nvSpPr>
          <p:spPr>
            <a:xfrm rot="-1888876">
              <a:off x="493512" y="1083133"/>
              <a:ext cx="2597030" cy="2597030"/>
            </a:xfrm>
            <a:prstGeom prst="pie">
              <a:avLst>
                <a:gd fmla="val 417459" name="adj1"/>
                <a:gd fmla="val 7642339" name="adj2"/>
              </a:avLst>
            </a:prstGeom>
            <a:solidFill>
              <a:srgbClr val="C3D69B">
                <a:alpha val="69803"/>
              </a:srgbClr>
            </a:solidFill>
            <a:ln cap="flat" cmpd="sng" w="38100">
              <a:solidFill>
                <a:srgbClr val="333F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5175" name="Google Shape;5175;p134"/>
            <p:cNvSpPr txBox="1"/>
            <p:nvPr/>
          </p:nvSpPr>
          <p:spPr>
            <a:xfrm rot="7508506">
              <a:off x="1565882" y="2470230"/>
              <a:ext cx="1830010" cy="6940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Assess &amp; Understand</a:t>
              </a:r>
              <a:endParaRPr/>
            </a:p>
          </p:txBody>
        </p:sp>
        <p:sp>
          <p:nvSpPr>
            <p:cNvPr id="5176" name="Google Shape;5176;p134"/>
            <p:cNvSpPr txBox="1"/>
            <p:nvPr/>
          </p:nvSpPr>
          <p:spPr>
            <a:xfrm rot="-7259013">
              <a:off x="223596" y="2411870"/>
              <a:ext cx="1827927" cy="4085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Build &amp; Align</a:t>
              </a:r>
              <a:endParaRPr/>
            </a:p>
          </p:txBody>
        </p:sp>
        <p:sp>
          <p:nvSpPr>
            <p:cNvPr id="5177" name="Google Shape;5177;p134"/>
            <p:cNvSpPr txBox="1"/>
            <p:nvPr/>
          </p:nvSpPr>
          <p:spPr>
            <a:xfrm>
              <a:off x="914539" y="1525003"/>
              <a:ext cx="1905045" cy="6940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Communicate &amp; Ensure</a:t>
              </a:r>
              <a:endParaRPr/>
            </a:p>
          </p:txBody>
        </p:sp>
      </p:gr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1" name="Shape 5181"/>
        <p:cNvGrpSpPr/>
        <p:nvPr/>
      </p:nvGrpSpPr>
      <p:grpSpPr>
        <a:xfrm>
          <a:off x="0" y="0"/>
          <a:ext cx="0" cy="0"/>
          <a:chOff x="0" y="0"/>
          <a:chExt cx="0" cy="0"/>
        </a:xfrm>
      </p:grpSpPr>
      <p:sp>
        <p:nvSpPr>
          <p:cNvPr id="5182" name="Google Shape;5182;p135"/>
          <p:cNvSpPr txBox="1"/>
          <p:nvPr/>
        </p:nvSpPr>
        <p:spPr>
          <a:xfrm>
            <a:off x="4953000" y="1219200"/>
            <a:ext cx="3810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Century"/>
                <a:ea typeface="Century"/>
                <a:cs typeface="Century"/>
                <a:sym typeface="Century"/>
              </a:rPr>
              <a:t>Practices</a:t>
            </a:r>
            <a:endParaRPr b="1" sz="3600">
              <a:solidFill>
                <a:schemeClr val="dk1"/>
              </a:solidFill>
              <a:latin typeface="Century"/>
              <a:ea typeface="Century"/>
              <a:cs typeface="Century"/>
              <a:sym typeface="Century"/>
            </a:endParaRPr>
          </a:p>
        </p:txBody>
      </p:sp>
      <p:sp>
        <p:nvSpPr>
          <p:cNvPr id="5183" name="Google Shape;5183;p135"/>
          <p:cNvSpPr txBox="1"/>
          <p:nvPr/>
        </p:nvSpPr>
        <p:spPr>
          <a:xfrm>
            <a:off x="4800600" y="2895600"/>
            <a:ext cx="3276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Arial"/>
                <a:ea typeface="Arial"/>
                <a:cs typeface="Arial"/>
                <a:sym typeface="Arial"/>
              </a:rPr>
              <a:t>Structure</a:t>
            </a:r>
            <a:endParaRPr b="1" sz="3600">
              <a:solidFill>
                <a:schemeClr val="dk1"/>
              </a:solidFill>
              <a:latin typeface="Arial"/>
              <a:ea typeface="Arial"/>
              <a:cs typeface="Arial"/>
              <a:sym typeface="Arial"/>
            </a:endParaRPr>
          </a:p>
        </p:txBody>
      </p:sp>
      <p:sp>
        <p:nvSpPr>
          <p:cNvPr id="5184" name="Google Shape;5184;p135"/>
          <p:cNvSpPr txBox="1"/>
          <p:nvPr/>
        </p:nvSpPr>
        <p:spPr>
          <a:xfrm>
            <a:off x="1600200" y="4191000"/>
            <a:ext cx="3276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Century Gothic"/>
                <a:ea typeface="Century Gothic"/>
                <a:cs typeface="Century Gothic"/>
                <a:sym typeface="Century Gothic"/>
              </a:rPr>
              <a:t>Principles</a:t>
            </a:r>
            <a:endParaRPr b="1" sz="3600">
              <a:solidFill>
                <a:schemeClr val="dk1"/>
              </a:solidFill>
              <a:latin typeface="Century Gothic"/>
              <a:ea typeface="Century Gothic"/>
              <a:cs typeface="Century Gothic"/>
              <a:sym typeface="Century Gothic"/>
            </a:endParaRPr>
          </a:p>
        </p:txBody>
      </p:sp>
      <p:grpSp>
        <p:nvGrpSpPr>
          <p:cNvPr id="5185" name="Google Shape;5185;p135"/>
          <p:cNvGrpSpPr/>
          <p:nvPr/>
        </p:nvGrpSpPr>
        <p:grpSpPr>
          <a:xfrm>
            <a:off x="1" y="0"/>
            <a:ext cx="4114798" cy="3124200"/>
            <a:chOff x="6172200" y="2743200"/>
            <a:chExt cx="2952376" cy="1905000"/>
          </a:xfrm>
        </p:grpSpPr>
        <p:sp>
          <p:nvSpPr>
            <p:cNvPr id="5186" name="Google Shape;5186;p135"/>
            <p:cNvSpPr/>
            <p:nvPr/>
          </p:nvSpPr>
          <p:spPr>
            <a:xfrm>
              <a:off x="6172200" y="2743200"/>
              <a:ext cx="2952376" cy="19050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7" name="Google Shape;5187;p135"/>
            <p:cNvPicPr preferRelativeResize="0"/>
            <p:nvPr/>
          </p:nvPicPr>
          <p:blipFill rotWithShape="1">
            <a:blip r:embed="rId3">
              <a:alphaModFix/>
            </a:blip>
            <a:srcRect b="0" l="0" r="0" t="0"/>
            <a:stretch/>
          </p:blipFill>
          <p:spPr>
            <a:xfrm>
              <a:off x="8382000" y="3733800"/>
              <a:ext cx="533400" cy="822325"/>
            </a:xfrm>
            <a:prstGeom prst="rect">
              <a:avLst/>
            </a:prstGeom>
            <a:noFill/>
            <a:ln>
              <a:noFill/>
            </a:ln>
          </p:spPr>
        </p:pic>
        <p:sp>
          <p:nvSpPr>
            <p:cNvPr id="5188" name="Google Shape;5188;p135"/>
            <p:cNvSpPr/>
            <p:nvPr/>
          </p:nvSpPr>
          <p:spPr>
            <a:xfrm>
              <a:off x="6329363" y="2863850"/>
              <a:ext cx="1814512" cy="46355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Governance</a:t>
              </a:r>
              <a:endParaRPr/>
            </a:p>
          </p:txBody>
        </p:sp>
        <p:sp>
          <p:nvSpPr>
            <p:cNvPr id="5189" name="Google Shape;5189;p135"/>
            <p:cNvSpPr/>
            <p:nvPr/>
          </p:nvSpPr>
          <p:spPr>
            <a:xfrm>
              <a:off x="6324600" y="2863850"/>
              <a:ext cx="492125" cy="46355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35"/>
            <p:cNvSpPr/>
            <p:nvPr/>
          </p:nvSpPr>
          <p:spPr>
            <a:xfrm>
              <a:off x="6395269" y="2951562"/>
              <a:ext cx="238680" cy="221097"/>
            </a:xfrm>
            <a:prstGeom prst="donut">
              <a:avLst>
                <a:gd fmla="val 10162" name="adj"/>
              </a:avLst>
            </a:prstGeom>
            <a:solidFill>
              <a:srgbClr val="4F61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35"/>
            <p:cNvSpPr/>
            <p:nvPr/>
          </p:nvSpPr>
          <p:spPr>
            <a:xfrm rot="7760906">
              <a:off x="6627544" y="3086691"/>
              <a:ext cx="70598" cy="172117"/>
            </a:xfrm>
            <a:prstGeom prst="round2SameRect">
              <a:avLst>
                <a:gd fmla="val 45474" name="adj1"/>
                <a:gd fmla="val 0" name="adj2"/>
              </a:avLst>
            </a:prstGeom>
            <a:solidFill>
              <a:srgbClr val="4F62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http://rgr-static1.tangentlabs.co.uk/images/ar/97804705/9780470560488/100/0/plain/audit-committee-handbook.jpg" id="5192" name="Google Shape;5192;p135"/>
            <p:cNvPicPr preferRelativeResize="0"/>
            <p:nvPr/>
          </p:nvPicPr>
          <p:blipFill rotWithShape="1">
            <a:blip r:embed="rId4">
              <a:alphaModFix/>
            </a:blip>
            <a:srcRect b="0" l="0" r="0" t="0"/>
            <a:stretch/>
          </p:blipFill>
          <p:spPr>
            <a:xfrm>
              <a:off x="8382000" y="2819400"/>
              <a:ext cx="522288" cy="822325"/>
            </a:xfrm>
            <a:prstGeom prst="rect">
              <a:avLst/>
            </a:prstGeom>
            <a:noFill/>
            <a:ln>
              <a:noFill/>
            </a:ln>
          </p:spPr>
        </p:pic>
        <p:sp>
          <p:nvSpPr>
            <p:cNvPr id="5193" name="Google Shape;5193;p135"/>
            <p:cNvSpPr txBox="1"/>
            <p:nvPr/>
          </p:nvSpPr>
          <p:spPr>
            <a:xfrm>
              <a:off x="6172200" y="3429000"/>
              <a:ext cx="2133600" cy="1066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800">
                  <a:solidFill>
                    <a:srgbClr val="333F1A"/>
                  </a:solidFill>
                  <a:latin typeface="Calibri"/>
                  <a:ea typeface="Calibri"/>
                  <a:cs typeface="Calibri"/>
                  <a:sym typeface="Calibri"/>
                </a:rPr>
                <a:t>Ensuring the ethical and compliant operation of the organization</a:t>
              </a:r>
              <a:endParaRPr/>
            </a:p>
          </p:txBody>
        </p:sp>
      </p:grpSp>
      <p:sp>
        <p:nvSpPr>
          <p:cNvPr id="5194" name="Google Shape;5194;p135"/>
          <p:cNvSpPr txBox="1"/>
          <p:nvPr/>
        </p:nvSpPr>
        <p:spPr>
          <a:xfrm>
            <a:off x="2895600" y="5562600"/>
            <a:ext cx="6705600"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rgbClr val="4F6228"/>
                </a:solidFill>
                <a:latin typeface="Calibri"/>
                <a:ea typeface="Calibri"/>
                <a:cs typeface="Calibri"/>
                <a:sym typeface="Calibri"/>
              </a:rPr>
              <a:t>Governance NOT at WORK!</a:t>
            </a:r>
            <a:endParaRPr b="1" i="1" sz="3200">
              <a:solidFill>
                <a:srgbClr val="4F622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94"/>
                                        </p:tgtEl>
                                        <p:attrNameLst>
                                          <p:attrName>style.visibility</p:attrName>
                                        </p:attrNameLst>
                                      </p:cBhvr>
                                      <p:to>
                                        <p:strVal val="visible"/>
                                      </p:to>
                                    </p:set>
                                    <p:animEffect filter="fade" transition="in">
                                      <p:cBhvr>
                                        <p:cTn dur="500"/>
                                        <p:tgtEl>
                                          <p:spTgt spid="5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8" name="Shape 5198"/>
        <p:cNvGrpSpPr/>
        <p:nvPr/>
      </p:nvGrpSpPr>
      <p:grpSpPr>
        <a:xfrm>
          <a:off x="0" y="0"/>
          <a:ext cx="0" cy="0"/>
          <a:chOff x="0" y="0"/>
          <a:chExt cx="0" cy="0"/>
        </a:xfrm>
      </p:grpSpPr>
      <p:sp>
        <p:nvSpPr>
          <p:cNvPr id="5199" name="Google Shape;5199;p136"/>
          <p:cNvSpPr txBox="1"/>
          <p:nvPr>
            <p:ph type="title"/>
          </p:nvPr>
        </p:nvSpPr>
        <p:spPr>
          <a:xfrm>
            <a:off x="0" y="1588"/>
            <a:ext cx="9144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ASSESS &amp; UNDERSTAND the Governance Lens</a:t>
            </a:r>
            <a:endParaRPr sz="3600"/>
          </a:p>
        </p:txBody>
      </p:sp>
      <p:grpSp>
        <p:nvGrpSpPr>
          <p:cNvPr id="5200" name="Google Shape;5200;p136"/>
          <p:cNvGrpSpPr/>
          <p:nvPr/>
        </p:nvGrpSpPr>
        <p:grpSpPr>
          <a:xfrm>
            <a:off x="16890" y="4572000"/>
            <a:ext cx="2199028" cy="1981200"/>
            <a:chOff x="0" y="2870200"/>
            <a:chExt cx="4038600" cy="3638550"/>
          </a:xfrm>
        </p:grpSpPr>
        <p:pic>
          <p:nvPicPr>
            <p:cNvPr descr="database-integration-1.jpg" id="5201" name="Google Shape;5201;p136"/>
            <p:cNvPicPr preferRelativeResize="0"/>
            <p:nvPr/>
          </p:nvPicPr>
          <p:blipFill rotWithShape="1">
            <a:blip r:embed="rId3">
              <a:alphaModFix/>
            </a:blip>
            <a:srcRect b="0" l="0" r="0" t="0"/>
            <a:stretch/>
          </p:blipFill>
          <p:spPr>
            <a:xfrm>
              <a:off x="0" y="3479800"/>
              <a:ext cx="4038600" cy="3028950"/>
            </a:xfrm>
            <a:prstGeom prst="rect">
              <a:avLst/>
            </a:prstGeom>
            <a:noFill/>
            <a:ln>
              <a:noFill/>
            </a:ln>
          </p:spPr>
        </p:pic>
        <p:pic>
          <p:nvPicPr>
            <p:cNvPr descr="Wheel_For_White_bg02.png" id="5202" name="Google Shape;5202;p136"/>
            <p:cNvPicPr preferRelativeResize="0"/>
            <p:nvPr/>
          </p:nvPicPr>
          <p:blipFill rotWithShape="1">
            <a:blip r:embed="rId4">
              <a:alphaModFix/>
            </a:blip>
            <a:srcRect b="0" l="0" r="0" t="0"/>
            <a:stretch/>
          </p:blipFill>
          <p:spPr>
            <a:xfrm>
              <a:off x="1041400" y="2870200"/>
              <a:ext cx="1405701" cy="1405701"/>
            </a:xfrm>
            <a:prstGeom prst="rect">
              <a:avLst/>
            </a:prstGeom>
            <a:noFill/>
            <a:ln>
              <a:noFill/>
            </a:ln>
          </p:spPr>
        </p:pic>
      </p:grpSp>
      <p:sp>
        <p:nvSpPr>
          <p:cNvPr id="5203" name="Google Shape;5203;p136"/>
          <p:cNvSpPr/>
          <p:nvPr/>
        </p:nvSpPr>
        <p:spPr>
          <a:xfrm>
            <a:off x="5562600" y="1471457"/>
            <a:ext cx="3581400" cy="2338543"/>
          </a:xfrm>
          <a:prstGeom prst="homePlate">
            <a:avLst>
              <a:gd fmla="val 15848" name="adj"/>
            </a:avLst>
          </a:prstGeom>
          <a:solidFill>
            <a:srgbClr val="C2D59B"/>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36"/>
          <p:cNvSpPr/>
          <p:nvPr/>
        </p:nvSpPr>
        <p:spPr>
          <a:xfrm>
            <a:off x="2743199" y="1471457"/>
            <a:ext cx="3362042" cy="2338543"/>
          </a:xfrm>
          <a:prstGeom prst="homePlate">
            <a:avLst>
              <a:gd fmla="val 15848" name="adj"/>
            </a:avLst>
          </a:prstGeom>
          <a:solidFill>
            <a:srgbClr val="D6E3B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36"/>
          <p:cNvSpPr txBox="1"/>
          <p:nvPr/>
        </p:nvSpPr>
        <p:spPr>
          <a:xfrm>
            <a:off x="3200400" y="1447801"/>
            <a:ext cx="271753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Principles</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800">
                <a:solidFill>
                  <a:srgbClr val="333F1A"/>
                </a:solidFill>
                <a:latin typeface="Calibri"/>
                <a:ea typeface="Calibri"/>
                <a:cs typeface="Calibri"/>
                <a:sym typeface="Calibri"/>
              </a:rPr>
              <a:t>Does the board have the needed insight so it can provide oversight?</a:t>
            </a:r>
            <a:endParaRPr/>
          </a:p>
        </p:txBody>
      </p:sp>
      <p:sp>
        <p:nvSpPr>
          <p:cNvPr id="5206" name="Google Shape;5206;p136"/>
          <p:cNvSpPr txBox="1"/>
          <p:nvPr/>
        </p:nvSpPr>
        <p:spPr>
          <a:xfrm>
            <a:off x="6108699" y="1447800"/>
            <a:ext cx="2501901"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Structure</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800">
                <a:solidFill>
                  <a:srgbClr val="333F1A"/>
                </a:solidFill>
                <a:latin typeface="Calibri"/>
                <a:ea typeface="Calibri"/>
                <a:cs typeface="Calibri"/>
                <a:sym typeface="Calibri"/>
              </a:rPr>
              <a:t>Does the company have outside directors on the board? </a:t>
            </a:r>
            <a:endParaRPr/>
          </a:p>
          <a:p>
            <a:pPr indent="0" lvl="0" marL="0" marR="0" rtl="0" algn="l">
              <a:spcBef>
                <a:spcPts val="0"/>
              </a:spcBef>
              <a:spcAft>
                <a:spcPts val="0"/>
              </a:spcAft>
              <a:buNone/>
            </a:pPr>
            <a:r>
              <a:t/>
            </a:r>
            <a:endParaRPr sz="1800">
              <a:solidFill>
                <a:srgbClr val="333F1A"/>
              </a:solidFill>
              <a:latin typeface="Calibri"/>
              <a:ea typeface="Calibri"/>
              <a:cs typeface="Calibri"/>
              <a:sym typeface="Calibri"/>
            </a:endParaRPr>
          </a:p>
          <a:p>
            <a:pPr indent="0" lvl="0" marL="0" marR="0" rtl="0" algn="l">
              <a:spcBef>
                <a:spcPts val="0"/>
              </a:spcBef>
              <a:spcAft>
                <a:spcPts val="0"/>
              </a:spcAft>
              <a:buNone/>
            </a:pPr>
            <a:r>
              <a:t/>
            </a:r>
            <a:endParaRPr sz="1800">
              <a:solidFill>
                <a:srgbClr val="333F1A"/>
              </a:solidFill>
              <a:latin typeface="Calibri"/>
              <a:ea typeface="Calibri"/>
              <a:cs typeface="Calibri"/>
              <a:sym typeface="Calibri"/>
            </a:endParaRPr>
          </a:p>
        </p:txBody>
      </p:sp>
      <p:sp>
        <p:nvSpPr>
          <p:cNvPr id="5207" name="Google Shape;5207;p136"/>
          <p:cNvSpPr/>
          <p:nvPr/>
        </p:nvSpPr>
        <p:spPr>
          <a:xfrm>
            <a:off x="1" y="1471457"/>
            <a:ext cx="3121894" cy="2338543"/>
          </a:xfrm>
          <a:prstGeom prst="homePlate">
            <a:avLst>
              <a:gd fmla="val 15848" name="adj"/>
            </a:avLst>
          </a:prstGeom>
          <a:solidFill>
            <a:srgbClr val="EAF1DD"/>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36"/>
          <p:cNvSpPr txBox="1"/>
          <p:nvPr/>
        </p:nvSpPr>
        <p:spPr>
          <a:xfrm>
            <a:off x="76200" y="1447811"/>
            <a:ext cx="289969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Practices</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800">
                <a:solidFill>
                  <a:srgbClr val="333F1A"/>
                </a:solidFill>
                <a:latin typeface="Calibri"/>
                <a:ea typeface="Calibri"/>
                <a:cs typeface="Calibri"/>
                <a:sym typeface="Calibri"/>
              </a:rPr>
              <a:t>Does the board primarily set strategy, or does the CEO and Management set strategy and make the recommendation to the board of directors? </a:t>
            </a:r>
            <a:endParaRPr/>
          </a:p>
        </p:txBody>
      </p:sp>
      <p:sp>
        <p:nvSpPr>
          <p:cNvPr id="5209" name="Google Shape;5209;p136"/>
          <p:cNvSpPr/>
          <p:nvPr/>
        </p:nvSpPr>
        <p:spPr>
          <a:xfrm rot="-5400000">
            <a:off x="-404813" y="4092773"/>
            <a:ext cx="2730500" cy="822325"/>
          </a:xfrm>
          <a:prstGeom prst="homePlate">
            <a:avLst>
              <a:gd fmla="val 103804" name="adj"/>
            </a:avLst>
          </a:prstGeom>
          <a:solidFill>
            <a:srgbClr val="C2D59B">
              <a:alpha val="3098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0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208"/>
                                        </p:tgtEl>
                                        <p:attrNameLst>
                                          <p:attrName>style.visibility</p:attrName>
                                        </p:attrNameLst>
                                      </p:cBhvr>
                                      <p:to>
                                        <p:strVal val="visible"/>
                                      </p:to>
                                    </p:set>
                                    <p:animEffect filter="fade" transition="in">
                                      <p:cBhvr>
                                        <p:cTn dur="1000"/>
                                        <p:tgtEl>
                                          <p:spTgt spid="5208"/>
                                        </p:tgtEl>
                                      </p:cBhvr>
                                    </p:animEffect>
                                  </p:childTnLst>
                                </p:cTn>
                              </p:par>
                              <p:par>
                                <p:cTn fill="hold" nodeType="withEffect" presetClass="entr" presetID="10" presetSubtype="0">
                                  <p:stCondLst>
                                    <p:cond delay="0"/>
                                  </p:stCondLst>
                                  <p:childTnLst>
                                    <p:set>
                                      <p:cBhvr>
                                        <p:cTn dur="1" fill="hold">
                                          <p:stCondLst>
                                            <p:cond delay="0"/>
                                          </p:stCondLst>
                                        </p:cTn>
                                        <p:tgtEl>
                                          <p:spTgt spid="5207"/>
                                        </p:tgtEl>
                                        <p:attrNameLst>
                                          <p:attrName>style.visibility</p:attrName>
                                        </p:attrNameLst>
                                      </p:cBhvr>
                                      <p:to>
                                        <p:strVal val="visible"/>
                                      </p:to>
                                    </p:set>
                                    <p:animEffect filter="fade" transition="in">
                                      <p:cBhvr>
                                        <p:cTn dur="1000"/>
                                        <p:tgtEl>
                                          <p:spTgt spid="52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4"/>
                                        </p:tgtEl>
                                        <p:attrNameLst>
                                          <p:attrName>style.visibility</p:attrName>
                                        </p:attrNameLst>
                                      </p:cBhvr>
                                      <p:to>
                                        <p:strVal val="visible"/>
                                      </p:to>
                                    </p:set>
                                    <p:animEffect filter="fade" transition="in">
                                      <p:cBhvr>
                                        <p:cTn dur="1000"/>
                                        <p:tgtEl>
                                          <p:spTgt spid="5204"/>
                                        </p:tgtEl>
                                      </p:cBhvr>
                                    </p:animEffect>
                                  </p:childTnLst>
                                </p:cTn>
                              </p:par>
                              <p:par>
                                <p:cTn fill="hold" nodeType="withEffect" presetClass="entr" presetID="10" presetSubtype="0">
                                  <p:stCondLst>
                                    <p:cond delay="0"/>
                                  </p:stCondLst>
                                  <p:childTnLst>
                                    <p:set>
                                      <p:cBhvr>
                                        <p:cTn dur="1" fill="hold">
                                          <p:stCondLst>
                                            <p:cond delay="0"/>
                                          </p:stCondLst>
                                        </p:cTn>
                                        <p:tgtEl>
                                          <p:spTgt spid="5205"/>
                                        </p:tgtEl>
                                        <p:attrNameLst>
                                          <p:attrName>style.visibility</p:attrName>
                                        </p:attrNameLst>
                                      </p:cBhvr>
                                      <p:to>
                                        <p:strVal val="visible"/>
                                      </p:to>
                                    </p:set>
                                    <p:animEffect filter="fade" transition="in">
                                      <p:cBhvr>
                                        <p:cTn dur="1000"/>
                                        <p:tgtEl>
                                          <p:spTgt spid="5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6"/>
                                        </p:tgtEl>
                                        <p:attrNameLst>
                                          <p:attrName>style.visibility</p:attrName>
                                        </p:attrNameLst>
                                      </p:cBhvr>
                                      <p:to>
                                        <p:strVal val="visible"/>
                                      </p:to>
                                    </p:set>
                                    <p:animEffect filter="fade" transition="in">
                                      <p:cBhvr>
                                        <p:cTn dur="1000"/>
                                        <p:tgtEl>
                                          <p:spTgt spid="5206"/>
                                        </p:tgtEl>
                                      </p:cBhvr>
                                    </p:animEffect>
                                  </p:childTnLst>
                                </p:cTn>
                              </p:par>
                              <p:par>
                                <p:cTn fill="hold" nodeType="withEffect" presetClass="entr" presetID="10" presetSubtype="0">
                                  <p:stCondLst>
                                    <p:cond delay="0"/>
                                  </p:stCondLst>
                                  <p:childTnLst>
                                    <p:set>
                                      <p:cBhvr>
                                        <p:cTn dur="1" fill="hold">
                                          <p:stCondLst>
                                            <p:cond delay="0"/>
                                          </p:stCondLst>
                                        </p:cTn>
                                        <p:tgtEl>
                                          <p:spTgt spid="5203"/>
                                        </p:tgtEl>
                                        <p:attrNameLst>
                                          <p:attrName>style.visibility</p:attrName>
                                        </p:attrNameLst>
                                      </p:cBhvr>
                                      <p:to>
                                        <p:strVal val="visible"/>
                                      </p:to>
                                    </p:set>
                                    <p:animEffect filter="fade" transition="in">
                                      <p:cBhvr>
                                        <p:cTn dur="1000"/>
                                        <p:tgtEl>
                                          <p:spTgt spid="5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3" name="Shape 5213"/>
        <p:cNvGrpSpPr/>
        <p:nvPr/>
      </p:nvGrpSpPr>
      <p:grpSpPr>
        <a:xfrm>
          <a:off x="0" y="0"/>
          <a:ext cx="0" cy="0"/>
          <a:chOff x="0" y="0"/>
          <a:chExt cx="0" cy="0"/>
        </a:xfrm>
      </p:grpSpPr>
      <p:sp>
        <p:nvSpPr>
          <p:cNvPr id="5214" name="Google Shape;5214;p137"/>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Governance Sub-lenses</a:t>
            </a:r>
            <a:endParaRPr/>
          </a:p>
        </p:txBody>
      </p:sp>
      <p:pic>
        <p:nvPicPr>
          <p:cNvPr descr="governancesublens.tiff" id="5215" name="Google Shape;5215;p137"/>
          <p:cNvPicPr preferRelativeResize="0"/>
          <p:nvPr/>
        </p:nvPicPr>
        <p:blipFill rotWithShape="1">
          <a:blip r:embed="rId3">
            <a:alphaModFix/>
          </a:blip>
          <a:srcRect b="0" l="0" r="0" t="0"/>
          <a:stretch/>
        </p:blipFill>
        <p:spPr>
          <a:xfrm>
            <a:off x="3347909" y="1358201"/>
            <a:ext cx="5796091" cy="4280599"/>
          </a:xfrm>
          <a:prstGeom prst="rect">
            <a:avLst/>
          </a:prstGeom>
          <a:noFill/>
          <a:ln>
            <a:noFill/>
          </a:ln>
        </p:spPr>
      </p:pic>
      <p:sp>
        <p:nvSpPr>
          <p:cNvPr id="5216" name="Google Shape;5216;p137"/>
          <p:cNvSpPr txBox="1"/>
          <p:nvPr/>
        </p:nvSpPr>
        <p:spPr>
          <a:xfrm>
            <a:off x="76200" y="1524000"/>
            <a:ext cx="3276600"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33F1A"/>
                </a:solidFill>
                <a:latin typeface="Calibri"/>
                <a:ea typeface="Calibri"/>
                <a:cs typeface="Calibri"/>
                <a:sym typeface="Calibri"/>
              </a:rPr>
              <a:t>Baseline Assessment of an Organization</a:t>
            </a:r>
            <a:endParaRPr/>
          </a:p>
          <a:p>
            <a:pPr indent="0" lvl="0" marL="0" marR="0" rtl="0" algn="l">
              <a:spcBef>
                <a:spcPts val="0"/>
              </a:spcBef>
              <a:spcAft>
                <a:spcPts val="0"/>
              </a:spcAft>
              <a:buNone/>
            </a:pPr>
            <a:r>
              <a:t/>
            </a:r>
            <a:endParaRPr sz="2000">
              <a:solidFill>
                <a:srgbClr val="333F1A"/>
              </a:solidFill>
              <a:latin typeface="Calibri"/>
              <a:ea typeface="Calibri"/>
              <a:cs typeface="Calibri"/>
              <a:sym typeface="Calibri"/>
            </a:endParaRPr>
          </a:p>
          <a:p>
            <a:pPr indent="-228600" lvl="0" marL="2286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What are the conclusions based on these scores?</a:t>
            </a:r>
            <a:endParaRPr/>
          </a:p>
          <a:p>
            <a:pPr indent="0" lvl="0" marL="0" marR="0" rtl="0" algn="l">
              <a:spcBef>
                <a:spcPts val="0"/>
              </a:spcBef>
              <a:spcAft>
                <a:spcPts val="0"/>
              </a:spcAft>
              <a:buClr>
                <a:schemeClr val="dk1"/>
              </a:buClr>
              <a:buSzPts val="2000"/>
              <a:buFont typeface="Arial"/>
              <a:buNone/>
            </a:pPr>
            <a:r>
              <a:t/>
            </a:r>
            <a:endParaRPr sz="2000">
              <a:solidFill>
                <a:srgbClr val="333F1A"/>
              </a:solidFill>
              <a:latin typeface="Calibri"/>
              <a:ea typeface="Calibri"/>
              <a:cs typeface="Calibri"/>
              <a:sym typeface="Calibri"/>
            </a:endParaRPr>
          </a:p>
          <a:p>
            <a:pPr indent="-228600" lvl="0" marL="2286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Is there an outside board?</a:t>
            </a:r>
            <a:endParaRPr/>
          </a:p>
          <a:p>
            <a:pPr indent="-228600" lvl="0" marL="2286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Are there sound internal controls?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6"/>
                                        </p:tgtEl>
                                        <p:attrNameLst>
                                          <p:attrName>style.visibility</p:attrName>
                                        </p:attrNameLst>
                                      </p:cBhvr>
                                      <p:to>
                                        <p:strVal val="visible"/>
                                      </p:to>
                                    </p:set>
                                    <p:animEffect filter="fade" transition="in">
                                      <p:cBhvr>
                                        <p:cTn dur="1000"/>
                                        <p:tgtEl>
                                          <p:spTgt spid="5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0" name="Shape 5220"/>
        <p:cNvGrpSpPr/>
        <p:nvPr/>
      </p:nvGrpSpPr>
      <p:grpSpPr>
        <a:xfrm>
          <a:off x="0" y="0"/>
          <a:ext cx="0" cy="0"/>
          <a:chOff x="0" y="0"/>
          <a:chExt cx="0" cy="0"/>
        </a:xfrm>
      </p:grpSpPr>
      <p:grpSp>
        <p:nvGrpSpPr>
          <p:cNvPr id="5221" name="Google Shape;5221;p138"/>
          <p:cNvGrpSpPr/>
          <p:nvPr/>
        </p:nvGrpSpPr>
        <p:grpSpPr>
          <a:xfrm>
            <a:off x="577849" y="114300"/>
            <a:ext cx="2393951" cy="647700"/>
            <a:chOff x="1717480" y="2374418"/>
            <a:chExt cx="3040673" cy="822562"/>
          </a:xfrm>
        </p:grpSpPr>
        <p:grpSp>
          <p:nvGrpSpPr>
            <p:cNvPr id="5222" name="Google Shape;5222;p138"/>
            <p:cNvGrpSpPr/>
            <p:nvPr/>
          </p:nvGrpSpPr>
          <p:grpSpPr>
            <a:xfrm>
              <a:off x="1717480" y="2374418"/>
              <a:ext cx="3040673" cy="822562"/>
              <a:chOff x="1717480" y="2374418"/>
              <a:chExt cx="3040673" cy="822562"/>
            </a:xfrm>
          </p:grpSpPr>
          <p:sp>
            <p:nvSpPr>
              <p:cNvPr id="5223" name="Google Shape;5223;p138"/>
              <p:cNvSpPr/>
              <p:nvPr/>
            </p:nvSpPr>
            <p:spPr>
              <a:xfrm>
                <a:off x="1723530" y="2374418"/>
                <a:ext cx="3034623" cy="8225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Governance</a:t>
                </a:r>
                <a:endParaRPr b="1" sz="2400">
                  <a:solidFill>
                    <a:schemeClr val="lt1"/>
                  </a:solidFill>
                  <a:latin typeface="Calibri"/>
                  <a:ea typeface="Calibri"/>
                  <a:cs typeface="Calibri"/>
                  <a:sym typeface="Calibri"/>
                </a:endParaRPr>
              </a:p>
            </p:txBody>
          </p:sp>
          <p:sp>
            <p:nvSpPr>
              <p:cNvPr id="5224" name="Google Shape;5224;p138"/>
              <p:cNvSpPr/>
              <p:nvPr/>
            </p:nvSpPr>
            <p:spPr>
              <a:xfrm>
                <a:off x="1717480" y="2374418"/>
                <a:ext cx="822675" cy="8225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5" name="Google Shape;5225;p138"/>
            <p:cNvGrpSpPr/>
            <p:nvPr/>
          </p:nvGrpSpPr>
          <p:grpSpPr>
            <a:xfrm>
              <a:off x="1835838" y="2530721"/>
              <a:ext cx="598064" cy="532324"/>
              <a:chOff x="1806206" y="2502148"/>
              <a:chExt cx="598064" cy="532324"/>
            </a:xfrm>
          </p:grpSpPr>
          <p:sp>
            <p:nvSpPr>
              <p:cNvPr id="5226" name="Google Shape;5226;p13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3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8" name="Google Shape;5228;p138"/>
          <p:cNvGrpSpPr/>
          <p:nvPr/>
        </p:nvGrpSpPr>
        <p:grpSpPr>
          <a:xfrm>
            <a:off x="0" y="0"/>
            <a:ext cx="500380" cy="6858000"/>
            <a:chOff x="0" y="0"/>
            <a:chExt cx="500380" cy="6858000"/>
          </a:xfrm>
        </p:grpSpPr>
        <p:sp>
          <p:nvSpPr>
            <p:cNvPr id="5229" name="Google Shape;5229;p138"/>
            <p:cNvSpPr/>
            <p:nvPr/>
          </p:nvSpPr>
          <p:spPr>
            <a:xfrm rot="-5400000">
              <a:off x="-207010" y="207010"/>
              <a:ext cx="9144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Lens</a:t>
              </a:r>
              <a:endParaRPr sz="1800">
                <a:solidFill>
                  <a:srgbClr val="333F1A"/>
                </a:solidFill>
                <a:latin typeface="Times New Roman"/>
                <a:ea typeface="Times New Roman"/>
                <a:cs typeface="Times New Roman"/>
                <a:sym typeface="Times New Roman"/>
              </a:endParaRPr>
            </a:p>
          </p:txBody>
        </p:sp>
        <p:sp>
          <p:nvSpPr>
            <p:cNvPr id="5230" name="Google Shape;5230;p138"/>
            <p:cNvSpPr/>
            <p:nvPr/>
          </p:nvSpPr>
          <p:spPr>
            <a:xfrm rot="-5400000">
              <a:off x="-207010" y="1121410"/>
              <a:ext cx="9144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88888"/>
                </a:lnSpc>
                <a:spcBef>
                  <a:spcPts val="0"/>
                </a:spcBef>
                <a:spcAft>
                  <a:spcPts val="0"/>
                </a:spcAft>
                <a:buNone/>
              </a:pPr>
              <a:r>
                <a:rPr lang="en-US" sz="1800">
                  <a:solidFill>
                    <a:srgbClr val="333F1A"/>
                  </a:solidFill>
                  <a:latin typeface="Times New Roman"/>
                  <a:ea typeface="Times New Roman"/>
                  <a:cs typeface="Times New Roman"/>
                  <a:sym typeface="Times New Roman"/>
                </a:rPr>
                <a:t>Sub- Lens</a:t>
              </a:r>
              <a:endParaRPr sz="1800">
                <a:solidFill>
                  <a:srgbClr val="333F1A"/>
                </a:solidFill>
                <a:latin typeface="Times New Roman"/>
                <a:ea typeface="Times New Roman"/>
                <a:cs typeface="Times New Roman"/>
                <a:sym typeface="Times New Roman"/>
              </a:endParaRPr>
            </a:p>
          </p:txBody>
        </p:sp>
        <p:sp>
          <p:nvSpPr>
            <p:cNvPr id="5231" name="Google Shape;5231;p138"/>
            <p:cNvSpPr/>
            <p:nvPr/>
          </p:nvSpPr>
          <p:spPr>
            <a:xfrm rot="-5400000">
              <a:off x="-1273810" y="3102610"/>
              <a:ext cx="30480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Themes</a:t>
              </a:r>
              <a:endParaRPr sz="1800">
                <a:solidFill>
                  <a:srgbClr val="333F1A"/>
                </a:solidFill>
                <a:latin typeface="Times New Roman"/>
                <a:ea typeface="Times New Roman"/>
                <a:cs typeface="Times New Roman"/>
                <a:sym typeface="Times New Roman"/>
              </a:endParaRPr>
            </a:p>
          </p:txBody>
        </p:sp>
        <p:sp>
          <p:nvSpPr>
            <p:cNvPr id="5232" name="Google Shape;5232;p138"/>
            <p:cNvSpPr/>
            <p:nvPr/>
          </p:nvSpPr>
          <p:spPr>
            <a:xfrm rot="-5400000">
              <a:off x="-740410" y="5617210"/>
              <a:ext cx="19812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Diagnostics</a:t>
              </a:r>
              <a:endParaRPr sz="1800">
                <a:solidFill>
                  <a:srgbClr val="333F1A"/>
                </a:solidFill>
                <a:latin typeface="Times New Roman"/>
                <a:ea typeface="Times New Roman"/>
                <a:cs typeface="Times New Roman"/>
                <a:sym typeface="Times New Roman"/>
              </a:endParaRPr>
            </a:p>
          </p:txBody>
        </p:sp>
      </p:grpSp>
      <p:grpSp>
        <p:nvGrpSpPr>
          <p:cNvPr id="5233" name="Google Shape;5233;p138"/>
          <p:cNvGrpSpPr/>
          <p:nvPr/>
        </p:nvGrpSpPr>
        <p:grpSpPr>
          <a:xfrm>
            <a:off x="4053840" y="1066800"/>
            <a:ext cx="1645920" cy="5410200"/>
            <a:chOff x="2324100" y="1066800"/>
            <a:chExt cx="1645920" cy="5410200"/>
          </a:xfrm>
        </p:grpSpPr>
        <p:grpSp>
          <p:nvGrpSpPr>
            <p:cNvPr id="5234" name="Google Shape;5234;p138"/>
            <p:cNvGrpSpPr/>
            <p:nvPr/>
          </p:nvGrpSpPr>
          <p:grpSpPr>
            <a:xfrm>
              <a:off x="2383536" y="1752600"/>
              <a:ext cx="1578864" cy="4724400"/>
              <a:chOff x="669036" y="1739900"/>
              <a:chExt cx="1578864" cy="4724400"/>
            </a:xfrm>
          </p:grpSpPr>
          <p:sp>
            <p:nvSpPr>
              <p:cNvPr id="5235" name="Google Shape;5235;p138"/>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Code of Conduct</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Ethical Standards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Board Influence</a:t>
                </a:r>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5236" name="Google Shape;5236;p138"/>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5237" name="Google Shape;5237;p138"/>
              <p:cNvSpPr txBox="1"/>
              <p:nvPr/>
            </p:nvSpPr>
            <p:spPr>
              <a:xfrm>
                <a:off x="685800" y="5029200"/>
                <a:ext cx="1562100" cy="1169551"/>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Does the board have the needed insight so it can provide oversight?</a:t>
                </a:r>
                <a:endParaRPr/>
              </a:p>
            </p:txBody>
          </p:sp>
        </p:grpSp>
        <p:sp>
          <p:nvSpPr>
            <p:cNvPr id="5238" name="Google Shape;5238;p138"/>
            <p:cNvSpPr/>
            <p:nvPr/>
          </p:nvSpPr>
          <p:spPr>
            <a:xfrm>
              <a:off x="23241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Principles</a:t>
              </a:r>
              <a:endParaRPr b="1" sz="1400">
                <a:solidFill>
                  <a:schemeClr val="lt1"/>
                </a:solidFill>
                <a:latin typeface="Times New Roman"/>
                <a:ea typeface="Times New Roman"/>
                <a:cs typeface="Times New Roman"/>
                <a:sym typeface="Times New Roman"/>
              </a:endParaRPr>
            </a:p>
          </p:txBody>
        </p:sp>
      </p:grpSp>
      <p:grpSp>
        <p:nvGrpSpPr>
          <p:cNvPr id="5239" name="Google Shape;5239;p138"/>
          <p:cNvGrpSpPr/>
          <p:nvPr/>
        </p:nvGrpSpPr>
        <p:grpSpPr>
          <a:xfrm>
            <a:off x="6858000" y="1066800"/>
            <a:ext cx="1676400" cy="5410200"/>
            <a:chOff x="7467600" y="1066800"/>
            <a:chExt cx="1676400" cy="5410200"/>
          </a:xfrm>
        </p:grpSpPr>
        <p:grpSp>
          <p:nvGrpSpPr>
            <p:cNvPr id="5240" name="Google Shape;5240;p138"/>
            <p:cNvGrpSpPr/>
            <p:nvPr/>
          </p:nvGrpSpPr>
          <p:grpSpPr>
            <a:xfrm>
              <a:off x="7527036" y="1752600"/>
              <a:ext cx="1616964" cy="4724400"/>
              <a:chOff x="669036" y="1739900"/>
              <a:chExt cx="1616964" cy="4724400"/>
            </a:xfrm>
          </p:grpSpPr>
          <p:sp>
            <p:nvSpPr>
              <p:cNvPr id="5241" name="Google Shape;5241;p138"/>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Board Composition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Committees</a:t>
                </a:r>
                <a:endParaRPr/>
              </a:p>
              <a:p>
                <a:pPr indent="88900" lvl="0" marL="0" marR="0" rtl="0" algn="l">
                  <a:spcBef>
                    <a:spcPts val="0"/>
                  </a:spcBef>
                  <a:spcAft>
                    <a:spcPts val="0"/>
                  </a:spcAft>
                  <a:buClr>
                    <a:schemeClr val="dk1"/>
                  </a:buClr>
                  <a:buSzPts val="1400"/>
                  <a:buFont typeface="Arial"/>
                  <a:buNone/>
                </a:pPr>
                <a:r>
                  <a:t/>
                </a:r>
                <a:endParaRPr sz="1400">
                  <a:solidFill>
                    <a:srgbClr val="333F1A"/>
                  </a:solidFill>
                  <a:latin typeface="Times New Roman"/>
                  <a:ea typeface="Times New Roman"/>
                  <a:cs typeface="Times New Roman"/>
                  <a:sym typeface="Times New Roman"/>
                </a:endParaRPr>
              </a:p>
            </p:txBody>
          </p:sp>
          <p:sp>
            <p:nvSpPr>
              <p:cNvPr id="5242" name="Google Shape;5242;p138"/>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5243" name="Google Shape;5243;p138"/>
              <p:cNvSpPr txBox="1"/>
              <p:nvPr/>
            </p:nvSpPr>
            <p:spPr>
              <a:xfrm>
                <a:off x="685800" y="5029200"/>
                <a:ext cx="1600200" cy="954107"/>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Does the company have outside directors on the board?</a:t>
                </a:r>
                <a:endParaRPr/>
              </a:p>
            </p:txBody>
          </p:sp>
        </p:grpSp>
        <p:sp>
          <p:nvSpPr>
            <p:cNvPr id="5244" name="Google Shape;5244;p138"/>
            <p:cNvSpPr/>
            <p:nvPr/>
          </p:nvSpPr>
          <p:spPr>
            <a:xfrm>
              <a:off x="74676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Structure</a:t>
              </a:r>
              <a:endParaRPr b="1" sz="1400">
                <a:solidFill>
                  <a:schemeClr val="lt1"/>
                </a:solidFill>
                <a:latin typeface="Times New Roman"/>
                <a:ea typeface="Times New Roman"/>
                <a:cs typeface="Times New Roman"/>
                <a:sym typeface="Times New Roman"/>
              </a:endParaRPr>
            </a:p>
          </p:txBody>
        </p:sp>
      </p:grpSp>
      <p:grpSp>
        <p:nvGrpSpPr>
          <p:cNvPr id="5245" name="Google Shape;5245;p138"/>
          <p:cNvGrpSpPr/>
          <p:nvPr/>
        </p:nvGrpSpPr>
        <p:grpSpPr>
          <a:xfrm>
            <a:off x="1219200" y="1066800"/>
            <a:ext cx="1676400" cy="5421650"/>
            <a:chOff x="609600" y="1066800"/>
            <a:chExt cx="1676400" cy="5421650"/>
          </a:xfrm>
        </p:grpSpPr>
        <p:grpSp>
          <p:nvGrpSpPr>
            <p:cNvPr id="5246" name="Google Shape;5246;p138"/>
            <p:cNvGrpSpPr/>
            <p:nvPr/>
          </p:nvGrpSpPr>
          <p:grpSpPr>
            <a:xfrm>
              <a:off x="669036" y="1752600"/>
              <a:ext cx="1616964" cy="4735850"/>
              <a:chOff x="669036" y="1739900"/>
              <a:chExt cx="1616964" cy="4735850"/>
            </a:xfrm>
          </p:grpSpPr>
          <p:sp>
            <p:nvSpPr>
              <p:cNvPr id="5247" name="Google Shape;5247;p138"/>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Board Activities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Compliance</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Process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Controls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Audits</a:t>
                </a:r>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5248" name="Google Shape;5248;p138"/>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5249" name="Google Shape;5249;p138"/>
              <p:cNvSpPr txBox="1"/>
              <p:nvPr/>
            </p:nvSpPr>
            <p:spPr>
              <a:xfrm>
                <a:off x="685800" y="5029200"/>
                <a:ext cx="1600200" cy="1446550"/>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100"/>
                  <a:buFont typeface="Arial"/>
                  <a:buChar char="•"/>
                </a:pPr>
                <a:r>
                  <a:rPr lang="en-US" sz="1100">
                    <a:solidFill>
                      <a:srgbClr val="333F1A"/>
                    </a:solidFill>
                    <a:latin typeface="Calibri"/>
                    <a:ea typeface="Calibri"/>
                    <a:cs typeface="Calibri"/>
                    <a:sym typeface="Calibri"/>
                  </a:rPr>
                  <a:t>Does the board primarily set strategy, or does the CEO and Management set strategy and make the recommendation to the board of directors? </a:t>
                </a:r>
                <a:endParaRPr/>
              </a:p>
            </p:txBody>
          </p:sp>
        </p:grpSp>
        <p:sp>
          <p:nvSpPr>
            <p:cNvPr id="5250" name="Google Shape;5250;p138"/>
            <p:cNvSpPr/>
            <p:nvPr/>
          </p:nvSpPr>
          <p:spPr>
            <a:xfrm>
              <a:off x="6096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Practices</a:t>
              </a:r>
              <a:endParaRPr b="1" sz="1400">
                <a:solidFill>
                  <a:schemeClr val="lt1"/>
                </a:solidFill>
                <a:latin typeface="Times New Roman"/>
                <a:ea typeface="Times New Roman"/>
                <a:cs typeface="Times New Roman"/>
                <a:sym typeface="Times New Roman"/>
              </a:endParaRPr>
            </a:p>
          </p:txBody>
        </p:sp>
      </p:gr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5" name="Shape 5255"/>
        <p:cNvGrpSpPr/>
        <p:nvPr/>
      </p:nvGrpSpPr>
      <p:grpSpPr>
        <a:xfrm>
          <a:off x="0" y="0"/>
          <a:ext cx="0" cy="0"/>
          <a:chOff x="0" y="0"/>
          <a:chExt cx="0" cy="0"/>
        </a:xfrm>
      </p:grpSpPr>
      <p:sp>
        <p:nvSpPr>
          <p:cNvPr id="5256" name="Google Shape;5256;p139"/>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Governance Lens</a:t>
            </a:r>
            <a:endParaRPr/>
          </a:p>
        </p:txBody>
      </p:sp>
      <p:sp>
        <p:nvSpPr>
          <p:cNvPr id="5257" name="Google Shape;5257;p13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2800"/>
              <a:buChar char="•"/>
            </a:pPr>
            <a:r>
              <a:rPr lang="en-US" sz="2800">
                <a:latin typeface="Calibri"/>
                <a:ea typeface="Calibri"/>
                <a:cs typeface="Calibri"/>
                <a:sym typeface="Calibri"/>
              </a:rPr>
              <a:t>Why is governance so important?</a:t>
            </a:r>
            <a:endParaRPr/>
          </a:p>
          <a:p>
            <a:pPr indent="-342900" lvl="0" marL="342900" rtl="0" algn="l">
              <a:spcBef>
                <a:spcPts val="560"/>
              </a:spcBef>
              <a:spcAft>
                <a:spcPts val="0"/>
              </a:spcAft>
              <a:buClr>
                <a:srgbClr val="333F1A"/>
              </a:buClr>
              <a:buSzPts val="2800"/>
              <a:buChar char="•"/>
            </a:pPr>
            <a:r>
              <a:rPr lang="en-US" sz="2800">
                <a:latin typeface="Calibri"/>
                <a:ea typeface="Calibri"/>
                <a:cs typeface="Calibri"/>
                <a:sym typeface="Calibri"/>
              </a:rPr>
              <a:t>When is the right time to add a board member?</a:t>
            </a:r>
            <a:endParaRPr/>
          </a:p>
          <a:p>
            <a:pPr indent="-342900" lvl="0" marL="342900" rtl="0" algn="l">
              <a:spcBef>
                <a:spcPts val="560"/>
              </a:spcBef>
              <a:spcAft>
                <a:spcPts val="0"/>
              </a:spcAft>
              <a:buClr>
                <a:srgbClr val="333F1A"/>
              </a:buClr>
              <a:buSzPts val="2800"/>
              <a:buChar char="•"/>
            </a:pPr>
            <a:r>
              <a:rPr lang="en-US" sz="2800">
                <a:latin typeface="Calibri"/>
                <a:ea typeface="Calibri"/>
                <a:cs typeface="Calibri"/>
                <a:sym typeface="Calibri"/>
              </a:rPr>
              <a:t>Do we lose control if we add board members to a privately owned company?</a:t>
            </a:r>
            <a:endParaRPr/>
          </a:p>
          <a:p>
            <a:pPr indent="-342900" lvl="0" marL="342900" rtl="0" algn="l">
              <a:spcBef>
                <a:spcPts val="560"/>
              </a:spcBef>
              <a:spcAft>
                <a:spcPts val="0"/>
              </a:spcAft>
              <a:buClr>
                <a:srgbClr val="333F1A"/>
              </a:buClr>
              <a:buSzPts val="2800"/>
              <a:buChar char="•"/>
            </a:pPr>
            <a:r>
              <a:rPr lang="en-US" sz="2800">
                <a:latin typeface="Calibri"/>
                <a:ea typeface="Calibri"/>
                <a:cs typeface="Calibri"/>
                <a:sym typeface="Calibri"/>
              </a:rPr>
              <a:t>How can we ensure the board is properly functioning?</a:t>
            </a:r>
            <a:endParaRPr/>
          </a:p>
          <a:p>
            <a:pPr indent="-342900" lvl="0" marL="342900" rtl="0" algn="l">
              <a:spcBef>
                <a:spcPts val="560"/>
              </a:spcBef>
              <a:spcAft>
                <a:spcPts val="0"/>
              </a:spcAft>
              <a:buClr>
                <a:srgbClr val="333F1A"/>
              </a:buClr>
              <a:buSzPts val="2800"/>
              <a:buChar char="•"/>
            </a:pPr>
            <a:r>
              <a:rPr lang="en-US" sz="2800">
                <a:latin typeface="Calibri"/>
                <a:ea typeface="Calibri"/>
                <a:cs typeface="Calibri"/>
                <a:sym typeface="Calibri"/>
              </a:rPr>
              <a:t>What is the difference between a board of advisors and an official board that represents the shareholders?</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2" name="Shape 5262"/>
        <p:cNvGrpSpPr/>
        <p:nvPr/>
      </p:nvGrpSpPr>
      <p:grpSpPr>
        <a:xfrm>
          <a:off x="0" y="0"/>
          <a:ext cx="0" cy="0"/>
          <a:chOff x="0" y="0"/>
          <a:chExt cx="0" cy="0"/>
        </a:xfrm>
      </p:grpSpPr>
      <p:sp>
        <p:nvSpPr>
          <p:cNvPr id="5263" name="Google Shape;5263;p140"/>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Governance Lens</a:t>
            </a:r>
            <a:endParaRPr/>
          </a:p>
        </p:txBody>
      </p:sp>
      <p:sp>
        <p:nvSpPr>
          <p:cNvPr id="5264" name="Google Shape;5264;p14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3200"/>
              <a:buChar char="•"/>
            </a:pPr>
            <a:r>
              <a:rPr lang="en-US">
                <a:latin typeface="Calibri"/>
                <a:ea typeface="Calibri"/>
                <a:cs typeface="Calibri"/>
                <a:sym typeface="Calibri"/>
              </a:rPr>
              <a:t>Two lessons in Governance NOT at work!</a:t>
            </a:r>
            <a:endParaRPr/>
          </a:p>
          <a:p>
            <a:pPr indent="-285750" lvl="1" marL="742950" rtl="0" algn="l">
              <a:spcBef>
                <a:spcPts val="560"/>
              </a:spcBef>
              <a:spcAft>
                <a:spcPts val="0"/>
              </a:spcAft>
              <a:buClr>
                <a:srgbClr val="333F1A"/>
              </a:buClr>
              <a:buSzPts val="2800"/>
              <a:buChar char="–"/>
            </a:pPr>
            <a:r>
              <a:rPr lang="en-US">
                <a:latin typeface="Calibri"/>
                <a:ea typeface="Calibri"/>
                <a:cs typeface="Calibri"/>
                <a:sym typeface="Calibri"/>
              </a:rPr>
              <a:t>A public company</a:t>
            </a:r>
            <a:endParaRPr/>
          </a:p>
          <a:p>
            <a:pPr indent="-285750" lvl="1" marL="742950" rtl="0" algn="l">
              <a:spcBef>
                <a:spcPts val="560"/>
              </a:spcBef>
              <a:spcAft>
                <a:spcPts val="0"/>
              </a:spcAft>
              <a:buClr>
                <a:srgbClr val="333F1A"/>
              </a:buClr>
              <a:buSzPts val="2800"/>
              <a:buChar char="–"/>
            </a:pPr>
            <a:r>
              <a:rPr lang="en-US">
                <a:latin typeface="Calibri"/>
                <a:ea typeface="Calibri"/>
                <a:cs typeface="Calibri"/>
                <a:sym typeface="Calibri"/>
              </a:rPr>
              <a:t>A venture funded company</a:t>
            </a:r>
            <a:endParaRPr>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5"/>
          <p:cNvSpPr txBox="1"/>
          <p:nvPr>
            <p:ph idx="1" type="body"/>
          </p:nvPr>
        </p:nvSpPr>
        <p:spPr>
          <a:xfrm>
            <a:off x="625777" y="1528684"/>
            <a:ext cx="7713265" cy="3846419"/>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rgbClr val="333F1A"/>
              </a:buClr>
              <a:buSzPts val="2775"/>
              <a:buNone/>
            </a:pPr>
            <a:r>
              <a:t/>
            </a:r>
            <a:endParaRPr sz="2220"/>
          </a:p>
          <a:p>
            <a:pPr indent="-342900" lvl="0" marL="342900" rtl="0" algn="l">
              <a:lnSpc>
                <a:spcPct val="80000"/>
              </a:lnSpc>
              <a:spcBef>
                <a:spcPts val="444"/>
              </a:spcBef>
              <a:spcAft>
                <a:spcPts val="0"/>
              </a:spcAft>
              <a:buClr>
                <a:srgbClr val="333F1A"/>
              </a:buClr>
              <a:buSzPts val="2220"/>
              <a:buChar char="•"/>
            </a:pPr>
            <a:r>
              <a:rPr lang="en-US" sz="2220"/>
              <a:t>Drive CLARITY!</a:t>
            </a:r>
            <a:endParaRPr/>
          </a:p>
          <a:p>
            <a:pPr indent="-342900" lvl="0" marL="342900" rtl="0" algn="l">
              <a:lnSpc>
                <a:spcPct val="80000"/>
              </a:lnSpc>
              <a:spcBef>
                <a:spcPts val="444"/>
              </a:spcBef>
              <a:spcAft>
                <a:spcPts val="0"/>
              </a:spcAft>
              <a:buClr>
                <a:srgbClr val="333F1A"/>
              </a:buClr>
              <a:buSzPts val="2220"/>
              <a:buNone/>
            </a:pPr>
            <a:r>
              <a:t/>
            </a:r>
            <a:endParaRPr sz="2220"/>
          </a:p>
          <a:p>
            <a:pPr indent="-342900" lvl="0" marL="342900" rtl="0" algn="l">
              <a:lnSpc>
                <a:spcPct val="80000"/>
              </a:lnSpc>
              <a:spcBef>
                <a:spcPts val="444"/>
              </a:spcBef>
              <a:spcAft>
                <a:spcPts val="0"/>
              </a:spcAft>
              <a:buClr>
                <a:srgbClr val="333F1A"/>
              </a:buClr>
              <a:buSzPts val="2220"/>
              <a:buChar char="•"/>
            </a:pPr>
            <a:r>
              <a:rPr lang="en-US" sz="2220"/>
              <a:t>Foster COLLECTIVE LEARNING, ENTHUSIAM, TEAM!</a:t>
            </a:r>
            <a:endParaRPr/>
          </a:p>
          <a:p>
            <a:pPr indent="-201930" lvl="0" marL="342900" rtl="0" algn="l">
              <a:lnSpc>
                <a:spcPct val="80000"/>
              </a:lnSpc>
              <a:spcBef>
                <a:spcPts val="444"/>
              </a:spcBef>
              <a:spcAft>
                <a:spcPts val="0"/>
              </a:spcAft>
              <a:buClr>
                <a:srgbClr val="333F1A"/>
              </a:buClr>
              <a:buSzPts val="2220"/>
              <a:buNone/>
            </a:pPr>
            <a:r>
              <a:t/>
            </a:r>
            <a:endParaRPr sz="2220"/>
          </a:p>
          <a:p>
            <a:pPr indent="-342900" lvl="0" marL="342900" rtl="0" algn="l">
              <a:lnSpc>
                <a:spcPct val="80000"/>
              </a:lnSpc>
              <a:spcBef>
                <a:spcPts val="444"/>
              </a:spcBef>
              <a:spcAft>
                <a:spcPts val="0"/>
              </a:spcAft>
              <a:buClr>
                <a:srgbClr val="333F1A"/>
              </a:buClr>
              <a:buSzPts val="2220"/>
              <a:buChar char="•"/>
            </a:pPr>
            <a:r>
              <a:rPr lang="en-US" sz="2220"/>
              <a:t>Create ALIGNMENT!</a:t>
            </a:r>
            <a:endParaRPr/>
          </a:p>
          <a:p>
            <a:pPr indent="-342900" lvl="0" marL="342900" rtl="0" algn="l">
              <a:lnSpc>
                <a:spcPct val="80000"/>
              </a:lnSpc>
              <a:spcBef>
                <a:spcPts val="444"/>
              </a:spcBef>
              <a:spcAft>
                <a:spcPts val="0"/>
              </a:spcAft>
              <a:buClr>
                <a:srgbClr val="333F1A"/>
              </a:buClr>
              <a:buSzPts val="2220"/>
              <a:buNone/>
            </a:pPr>
            <a:r>
              <a:t/>
            </a:r>
            <a:endParaRPr sz="2220"/>
          </a:p>
          <a:p>
            <a:pPr indent="-342900" lvl="0" marL="342900" rtl="0" algn="l">
              <a:lnSpc>
                <a:spcPct val="80000"/>
              </a:lnSpc>
              <a:spcBef>
                <a:spcPts val="444"/>
              </a:spcBef>
              <a:spcAft>
                <a:spcPts val="0"/>
              </a:spcAft>
              <a:buClr>
                <a:srgbClr val="333F1A"/>
              </a:buClr>
              <a:buSzPts val="2220"/>
              <a:buChar char="•"/>
            </a:pPr>
            <a:r>
              <a:rPr lang="en-US" sz="2220"/>
              <a:t>Devise INTELLIGENT &amp; MEASURABLE STRATEGY!</a:t>
            </a:r>
            <a:endParaRPr/>
          </a:p>
          <a:p>
            <a:pPr indent="-201930" lvl="0" marL="342900" rtl="0" algn="l">
              <a:lnSpc>
                <a:spcPct val="80000"/>
              </a:lnSpc>
              <a:spcBef>
                <a:spcPts val="444"/>
              </a:spcBef>
              <a:spcAft>
                <a:spcPts val="0"/>
              </a:spcAft>
              <a:buClr>
                <a:srgbClr val="333F1A"/>
              </a:buClr>
              <a:buSzPts val="2220"/>
              <a:buNone/>
            </a:pPr>
            <a:r>
              <a:t/>
            </a:r>
            <a:endParaRPr sz="2220"/>
          </a:p>
          <a:p>
            <a:pPr indent="-342900" lvl="0" marL="342900" rtl="0" algn="l">
              <a:lnSpc>
                <a:spcPct val="80000"/>
              </a:lnSpc>
              <a:spcBef>
                <a:spcPts val="444"/>
              </a:spcBef>
              <a:spcAft>
                <a:spcPts val="0"/>
              </a:spcAft>
              <a:buClr>
                <a:srgbClr val="333F1A"/>
              </a:buClr>
              <a:buSzPts val="2220"/>
              <a:buChar char="•"/>
            </a:pPr>
            <a:r>
              <a:rPr lang="en-US" sz="2220"/>
              <a:t>Create ACCOUNTABILITY, OWNERSHIP, &amp; EMPOWERMENT!</a:t>
            </a:r>
            <a:endParaRPr/>
          </a:p>
          <a:p>
            <a:pPr indent="-225425" lvl="0" marL="342900" rtl="0" algn="l">
              <a:lnSpc>
                <a:spcPct val="80000"/>
              </a:lnSpc>
              <a:spcBef>
                <a:spcPts val="296"/>
              </a:spcBef>
              <a:spcAft>
                <a:spcPts val="0"/>
              </a:spcAft>
              <a:buClr>
                <a:srgbClr val="333F1A"/>
              </a:buClr>
              <a:buSzPts val="1850"/>
              <a:buNone/>
            </a:pPr>
            <a:r>
              <a:t/>
            </a:r>
            <a:endParaRPr sz="1480"/>
          </a:p>
          <a:p>
            <a:pPr indent="-285750" lvl="1" marL="742950" rtl="0" algn="l">
              <a:lnSpc>
                <a:spcPct val="80000"/>
              </a:lnSpc>
              <a:spcBef>
                <a:spcPts val="259"/>
              </a:spcBef>
              <a:spcAft>
                <a:spcPts val="0"/>
              </a:spcAft>
              <a:buClr>
                <a:srgbClr val="333F1A"/>
              </a:buClr>
              <a:buSzPts val="1619"/>
              <a:buNone/>
            </a:pPr>
            <a:r>
              <a:t/>
            </a:r>
            <a:endParaRPr sz="1295"/>
          </a:p>
          <a:p>
            <a:pPr indent="-225425" lvl="0" marL="342900" rtl="0" algn="l">
              <a:lnSpc>
                <a:spcPct val="80000"/>
              </a:lnSpc>
              <a:spcBef>
                <a:spcPts val="296"/>
              </a:spcBef>
              <a:spcAft>
                <a:spcPts val="0"/>
              </a:spcAft>
              <a:buClr>
                <a:srgbClr val="333F1A"/>
              </a:buClr>
              <a:buSzPts val="1850"/>
              <a:buNone/>
            </a:pPr>
            <a:r>
              <a:t/>
            </a:r>
            <a:endParaRPr sz="1480"/>
          </a:p>
        </p:txBody>
      </p:sp>
      <p:grpSp>
        <p:nvGrpSpPr>
          <p:cNvPr id="140" name="Google Shape;140;p15"/>
          <p:cNvGrpSpPr/>
          <p:nvPr/>
        </p:nvGrpSpPr>
        <p:grpSpPr>
          <a:xfrm>
            <a:off x="625777" y="854089"/>
            <a:ext cx="7713264" cy="4521014"/>
            <a:chOff x="457200" y="1417637"/>
            <a:chExt cx="3928631" cy="4521014"/>
          </a:xfrm>
        </p:grpSpPr>
        <p:sp>
          <p:nvSpPr>
            <p:cNvPr id="141" name="Google Shape;141;p15"/>
            <p:cNvSpPr/>
            <p:nvPr/>
          </p:nvSpPr>
          <p:spPr>
            <a:xfrm>
              <a:off x="457200" y="1417638"/>
              <a:ext cx="3928631" cy="4521013"/>
            </a:xfrm>
            <a:prstGeom prst="rect">
              <a:avLst/>
            </a:prstGeom>
            <a:noFill/>
            <a:ln cap="flat" cmpd="sng" w="412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Times New Roman"/>
                <a:ea typeface="Times New Roman"/>
                <a:cs typeface="Times New Roman"/>
                <a:sym typeface="Times New Roman"/>
              </a:endParaRPr>
            </a:p>
          </p:txBody>
        </p:sp>
        <p:sp>
          <p:nvSpPr>
            <p:cNvPr id="142" name="Google Shape;142;p15"/>
            <p:cNvSpPr/>
            <p:nvPr/>
          </p:nvSpPr>
          <p:spPr>
            <a:xfrm>
              <a:off x="457200" y="1417637"/>
              <a:ext cx="3928631" cy="863679"/>
            </a:xfrm>
            <a:prstGeom prst="rect">
              <a:avLst/>
            </a:prstGeom>
            <a:solidFill>
              <a:srgbClr val="4F61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Times New Roman"/>
                  <a:ea typeface="Times New Roman"/>
                  <a:cs typeface="Times New Roman"/>
                  <a:sym typeface="Times New Roman"/>
                </a:rPr>
                <a:t>Objectives of the FOCUSED Leader!</a:t>
              </a:r>
              <a:endParaRPr b="1" i="0" sz="2800" u="none" cap="none" strike="noStrike">
                <a:solidFill>
                  <a:schemeClr val="lt1"/>
                </a:solidFill>
                <a:latin typeface="Times New Roman"/>
                <a:ea typeface="Times New Roman"/>
                <a:cs typeface="Times New Roman"/>
                <a:sym typeface="Times New Roman"/>
              </a:endParaRPr>
            </a:p>
          </p:txBody>
        </p:sp>
      </p:gr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9" name="Shape 5269"/>
        <p:cNvGrpSpPr/>
        <p:nvPr/>
      </p:nvGrpSpPr>
      <p:grpSpPr>
        <a:xfrm>
          <a:off x="0" y="0"/>
          <a:ext cx="0" cy="0"/>
          <a:chOff x="0" y="0"/>
          <a:chExt cx="0" cy="0"/>
        </a:xfrm>
      </p:grpSpPr>
      <p:grpSp>
        <p:nvGrpSpPr>
          <p:cNvPr id="5270" name="Google Shape;5270;p141"/>
          <p:cNvGrpSpPr/>
          <p:nvPr/>
        </p:nvGrpSpPr>
        <p:grpSpPr>
          <a:xfrm>
            <a:off x="838200" y="1012825"/>
            <a:ext cx="4341813" cy="4995863"/>
            <a:chOff x="236989" y="1017768"/>
            <a:chExt cx="4342267" cy="4995685"/>
          </a:xfrm>
        </p:grpSpPr>
        <p:sp>
          <p:nvSpPr>
            <p:cNvPr id="5271" name="Google Shape;5271;p141"/>
            <p:cNvSpPr/>
            <p:nvPr/>
          </p:nvSpPr>
          <p:spPr>
            <a:xfrm>
              <a:off x="236989" y="1017768"/>
              <a:ext cx="4342267" cy="499568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2" name="Google Shape;5272;p141"/>
            <p:cNvGrpSpPr/>
            <p:nvPr/>
          </p:nvGrpSpPr>
          <p:grpSpPr>
            <a:xfrm>
              <a:off x="481490" y="1147938"/>
              <a:ext cx="2394201" cy="647677"/>
              <a:chOff x="1717480" y="2374418"/>
              <a:chExt cx="3040673" cy="822562"/>
            </a:xfrm>
          </p:grpSpPr>
          <p:grpSp>
            <p:nvGrpSpPr>
              <p:cNvPr id="5273" name="Google Shape;5273;p141"/>
              <p:cNvGrpSpPr/>
              <p:nvPr/>
            </p:nvGrpSpPr>
            <p:grpSpPr>
              <a:xfrm>
                <a:off x="1717480" y="2374418"/>
                <a:ext cx="3040673" cy="822562"/>
                <a:chOff x="1717480" y="2374418"/>
                <a:chExt cx="3040673" cy="822562"/>
              </a:xfrm>
            </p:grpSpPr>
            <p:sp>
              <p:nvSpPr>
                <p:cNvPr id="5274" name="Google Shape;5274;p141"/>
                <p:cNvSpPr/>
                <p:nvPr/>
              </p:nvSpPr>
              <p:spPr>
                <a:xfrm>
                  <a:off x="1723530" y="2374418"/>
                  <a:ext cx="3034623" cy="8225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Entity</a:t>
                  </a:r>
                  <a:endParaRPr/>
                </a:p>
              </p:txBody>
            </p:sp>
            <p:sp>
              <p:nvSpPr>
                <p:cNvPr id="5275" name="Google Shape;5275;p141"/>
                <p:cNvSpPr/>
                <p:nvPr/>
              </p:nvSpPr>
              <p:spPr>
                <a:xfrm>
                  <a:off x="1717480" y="2374418"/>
                  <a:ext cx="822675" cy="8225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6" name="Google Shape;5276;p141"/>
              <p:cNvGrpSpPr/>
              <p:nvPr/>
            </p:nvGrpSpPr>
            <p:grpSpPr>
              <a:xfrm>
                <a:off x="1835838" y="2530721"/>
                <a:ext cx="598064" cy="532324"/>
                <a:chOff x="1806206" y="2502148"/>
                <a:chExt cx="598064" cy="532324"/>
              </a:xfrm>
            </p:grpSpPr>
            <p:sp>
              <p:nvSpPr>
                <p:cNvPr id="5277" name="Google Shape;5277;p14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14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279" name="Google Shape;5279;p141"/>
          <p:cNvSpPr txBox="1"/>
          <p:nvPr>
            <p:ph idx="2" type="body"/>
          </p:nvPr>
        </p:nvSpPr>
        <p:spPr>
          <a:xfrm>
            <a:off x="855663" y="1989138"/>
            <a:ext cx="4244975" cy="4030662"/>
          </a:xfrm>
          <a:prstGeom prst="rect">
            <a:avLst/>
          </a:prstGeom>
          <a:noFill/>
          <a:ln>
            <a:noFill/>
          </a:ln>
        </p:spPr>
        <p:txBody>
          <a:bodyPr anchorCtr="0" anchor="t" bIns="45700" lIns="91425" spcFirstLastPara="1" rIns="91425" wrap="square" tIns="45700">
            <a:noAutofit/>
          </a:bodyPr>
          <a:lstStyle/>
          <a:p>
            <a:pPr indent="-182563" lvl="0" marL="182563" rtl="0" algn="l">
              <a:spcBef>
                <a:spcPts val="0"/>
              </a:spcBef>
              <a:spcAft>
                <a:spcPts val="0"/>
              </a:spcAft>
              <a:buClr>
                <a:srgbClr val="333F1A"/>
              </a:buClr>
              <a:buSzPts val="1100"/>
              <a:buChar char="•"/>
            </a:pPr>
            <a:r>
              <a:rPr lang="en-US" sz="1100">
                <a:latin typeface="Calibri"/>
                <a:ea typeface="Calibri"/>
                <a:cs typeface="Calibri"/>
                <a:sym typeface="Calibri"/>
              </a:rPr>
              <a:t>People can tend to overlook the simplest of items that can truly </a:t>
            </a:r>
            <a:r>
              <a:rPr lang="en-US" sz="1100">
                <a:solidFill>
                  <a:srgbClr val="77933C"/>
                </a:solidFill>
                <a:latin typeface="Calibri"/>
                <a:ea typeface="Calibri"/>
                <a:cs typeface="Calibri"/>
                <a:sym typeface="Calibri"/>
              </a:rPr>
              <a:t>constrain or enable </a:t>
            </a:r>
            <a:r>
              <a:rPr lang="en-US" sz="1100">
                <a:latin typeface="Calibri"/>
                <a:ea typeface="Calibri"/>
                <a:cs typeface="Calibri"/>
                <a:sym typeface="Calibri"/>
              </a:rPr>
              <a:t>a companies success.</a:t>
            </a:r>
            <a:endParaRPr/>
          </a:p>
          <a:p>
            <a:pPr indent="-182563" lvl="0" marL="182563" rtl="0" algn="l">
              <a:spcBef>
                <a:spcPts val="400"/>
              </a:spcBef>
              <a:spcAft>
                <a:spcPts val="0"/>
              </a:spcAft>
              <a:buClr>
                <a:srgbClr val="333F1A"/>
              </a:buClr>
              <a:buSzPts val="1100"/>
              <a:buChar char="•"/>
            </a:pPr>
            <a:r>
              <a:rPr lang="en-US" sz="1100">
                <a:latin typeface="Calibri"/>
                <a:ea typeface="Calibri"/>
                <a:cs typeface="Calibri"/>
                <a:sym typeface="Calibri"/>
              </a:rPr>
              <a:t>Webster’s Dictionary defines entity as something that has a </a:t>
            </a:r>
            <a:r>
              <a:rPr lang="en-US" sz="1100">
                <a:solidFill>
                  <a:srgbClr val="77933C"/>
                </a:solidFill>
                <a:latin typeface="Calibri"/>
                <a:ea typeface="Calibri"/>
                <a:cs typeface="Calibri"/>
                <a:sym typeface="Calibri"/>
              </a:rPr>
              <a:t>real and separate existence</a:t>
            </a:r>
            <a:r>
              <a:rPr lang="en-US" sz="1100">
                <a:latin typeface="Calibri"/>
                <a:ea typeface="Calibri"/>
                <a:cs typeface="Calibri"/>
                <a:sym typeface="Calibri"/>
              </a:rPr>
              <a:t>. Persons, mountains, languages, and beliefs are distinct entities and being; existence…</a:t>
            </a:r>
            <a:endParaRPr/>
          </a:p>
          <a:p>
            <a:pPr indent="-182563" lvl="0" marL="182563" rtl="0" algn="l">
              <a:spcBef>
                <a:spcPts val="400"/>
              </a:spcBef>
              <a:spcAft>
                <a:spcPts val="0"/>
              </a:spcAft>
              <a:buClr>
                <a:srgbClr val="333F1A"/>
              </a:buClr>
              <a:buSzPts val="1100"/>
              <a:buChar char="•"/>
            </a:pPr>
            <a:r>
              <a:rPr lang="en-US" sz="1100">
                <a:latin typeface="Calibri"/>
                <a:ea typeface="Calibri"/>
                <a:cs typeface="Calibri"/>
                <a:sym typeface="Calibri"/>
              </a:rPr>
              <a:t>Our organizations are real, </a:t>
            </a:r>
            <a:r>
              <a:rPr lang="en-US" sz="1100">
                <a:solidFill>
                  <a:srgbClr val="77933C"/>
                </a:solidFill>
                <a:latin typeface="Calibri"/>
                <a:ea typeface="Calibri"/>
                <a:cs typeface="Calibri"/>
                <a:sym typeface="Calibri"/>
              </a:rPr>
              <a:t>they encompass everything </a:t>
            </a:r>
            <a:r>
              <a:rPr lang="en-US" sz="1100">
                <a:latin typeface="Calibri"/>
                <a:ea typeface="Calibri"/>
                <a:cs typeface="Calibri"/>
                <a:sym typeface="Calibri"/>
              </a:rPr>
              <a:t>we do and will do, AND they are distinct and measurable.</a:t>
            </a:r>
            <a:endParaRPr/>
          </a:p>
          <a:p>
            <a:pPr indent="-182563" lvl="0" marL="182563" rtl="0" algn="l">
              <a:spcBef>
                <a:spcPts val="400"/>
              </a:spcBef>
              <a:spcAft>
                <a:spcPts val="0"/>
              </a:spcAft>
              <a:buClr>
                <a:srgbClr val="333F1A"/>
              </a:buClr>
              <a:buSzPts val="1100"/>
              <a:buChar char="•"/>
            </a:pPr>
            <a:r>
              <a:rPr lang="en-US" sz="1100">
                <a:latin typeface="Calibri"/>
                <a:ea typeface="Calibri"/>
                <a:cs typeface="Calibri"/>
                <a:sym typeface="Calibri"/>
              </a:rPr>
              <a:t>This lens will peer into the entity itself and </a:t>
            </a:r>
            <a:r>
              <a:rPr lang="en-US" sz="1100">
                <a:solidFill>
                  <a:srgbClr val="77933C"/>
                </a:solidFill>
                <a:latin typeface="Calibri"/>
                <a:ea typeface="Calibri"/>
                <a:cs typeface="Calibri"/>
                <a:sym typeface="Calibri"/>
              </a:rPr>
              <a:t>review any legal aspects </a:t>
            </a:r>
            <a:r>
              <a:rPr lang="en-US" sz="1100">
                <a:latin typeface="Calibri"/>
                <a:ea typeface="Calibri"/>
                <a:cs typeface="Calibri"/>
                <a:sym typeface="Calibri"/>
              </a:rPr>
              <a:t>of the company.</a:t>
            </a:r>
            <a:endParaRPr/>
          </a:p>
          <a:p>
            <a:pPr indent="-168274" lvl="1" marL="455613" rtl="0" algn="l">
              <a:spcBef>
                <a:spcPts val="400"/>
              </a:spcBef>
              <a:spcAft>
                <a:spcPts val="0"/>
              </a:spcAft>
              <a:buClr>
                <a:srgbClr val="333F1A"/>
              </a:buClr>
              <a:buSzPts val="1000"/>
              <a:buFont typeface="Noto Sans Symbols"/>
              <a:buChar char="✔"/>
            </a:pPr>
            <a:r>
              <a:rPr lang="en-US" sz="1000">
                <a:latin typeface="Calibri"/>
                <a:ea typeface="Calibri"/>
                <a:cs typeface="Calibri"/>
                <a:sym typeface="Calibri"/>
              </a:rPr>
              <a:t>What are the </a:t>
            </a:r>
            <a:r>
              <a:rPr lang="en-US" sz="1000">
                <a:solidFill>
                  <a:srgbClr val="77933C"/>
                </a:solidFill>
                <a:latin typeface="Calibri"/>
                <a:ea typeface="Calibri"/>
                <a:cs typeface="Calibri"/>
                <a:sym typeface="Calibri"/>
              </a:rPr>
              <a:t>contracts </a:t>
            </a:r>
            <a:r>
              <a:rPr lang="en-US" sz="1000">
                <a:latin typeface="Calibri"/>
                <a:ea typeface="Calibri"/>
                <a:cs typeface="Calibri"/>
                <a:sym typeface="Calibri"/>
              </a:rPr>
              <a:t>with customers, channel partners, capital partners, etc?</a:t>
            </a:r>
            <a:endParaRPr/>
          </a:p>
          <a:p>
            <a:pPr indent="-168274" lvl="1" marL="455613" rtl="0" algn="l">
              <a:spcBef>
                <a:spcPts val="400"/>
              </a:spcBef>
              <a:spcAft>
                <a:spcPts val="0"/>
              </a:spcAft>
              <a:buClr>
                <a:srgbClr val="333F1A"/>
              </a:buClr>
              <a:buSzPts val="1000"/>
              <a:buFont typeface="Noto Sans Symbols"/>
              <a:buChar char="✔"/>
            </a:pPr>
            <a:r>
              <a:rPr lang="en-US" sz="1000">
                <a:latin typeface="Calibri"/>
                <a:ea typeface="Calibri"/>
                <a:cs typeface="Calibri"/>
                <a:sym typeface="Calibri"/>
              </a:rPr>
              <a:t>Are the current business entities valid?</a:t>
            </a:r>
            <a:endParaRPr/>
          </a:p>
          <a:p>
            <a:pPr indent="-168274" lvl="1" marL="455613" rtl="0" algn="l">
              <a:spcBef>
                <a:spcPts val="400"/>
              </a:spcBef>
              <a:spcAft>
                <a:spcPts val="0"/>
              </a:spcAft>
              <a:buClr>
                <a:srgbClr val="333F1A"/>
              </a:buClr>
              <a:buSzPts val="1000"/>
              <a:buFont typeface="Noto Sans Symbols"/>
              <a:buChar char="✔"/>
            </a:pPr>
            <a:r>
              <a:rPr lang="en-US" sz="1000">
                <a:latin typeface="Calibri"/>
                <a:ea typeface="Calibri"/>
                <a:cs typeface="Calibri"/>
                <a:sym typeface="Calibri"/>
              </a:rPr>
              <a:t>Should the entity be structured differently to achieve a better outcome?  LLC versus C Corp?  Why?</a:t>
            </a:r>
            <a:endParaRPr/>
          </a:p>
          <a:p>
            <a:pPr indent="-168274" lvl="1" marL="455613" rtl="0" algn="l">
              <a:spcBef>
                <a:spcPts val="400"/>
              </a:spcBef>
              <a:spcAft>
                <a:spcPts val="0"/>
              </a:spcAft>
              <a:buClr>
                <a:srgbClr val="333F1A"/>
              </a:buClr>
              <a:buSzPts val="1000"/>
              <a:buFont typeface="Noto Sans Symbols"/>
              <a:buChar char="✔"/>
            </a:pPr>
            <a:r>
              <a:rPr lang="en-US" sz="1000">
                <a:latin typeface="Calibri"/>
                <a:ea typeface="Calibri"/>
                <a:cs typeface="Calibri"/>
                <a:sym typeface="Calibri"/>
              </a:rPr>
              <a:t>Is there </a:t>
            </a:r>
            <a:r>
              <a:rPr lang="en-US" sz="1000">
                <a:solidFill>
                  <a:srgbClr val="77933C"/>
                </a:solidFill>
                <a:latin typeface="Calibri"/>
                <a:ea typeface="Calibri"/>
                <a:cs typeface="Calibri"/>
                <a:sym typeface="Calibri"/>
              </a:rPr>
              <a:t>intellectual property</a:t>
            </a:r>
            <a:r>
              <a:rPr lang="en-US" sz="1000">
                <a:latin typeface="Calibri"/>
                <a:ea typeface="Calibri"/>
                <a:cs typeface="Calibri"/>
                <a:sym typeface="Calibri"/>
              </a:rPr>
              <a:t>?  If so, can it be protected?  Is there any past litigation, possible future litigation?</a:t>
            </a:r>
            <a:endParaRPr/>
          </a:p>
          <a:p>
            <a:pPr indent="-168274" lvl="1" marL="455613" rtl="0" algn="l">
              <a:spcBef>
                <a:spcPts val="400"/>
              </a:spcBef>
              <a:spcAft>
                <a:spcPts val="0"/>
              </a:spcAft>
              <a:buClr>
                <a:srgbClr val="333F1A"/>
              </a:buClr>
              <a:buSzPts val="1000"/>
              <a:buFont typeface="Noto Sans Symbols"/>
              <a:buChar char="✔"/>
            </a:pPr>
            <a:r>
              <a:rPr lang="en-US" sz="1000">
                <a:latin typeface="Calibri"/>
                <a:ea typeface="Calibri"/>
                <a:cs typeface="Calibri"/>
                <a:sym typeface="Calibri"/>
              </a:rPr>
              <a:t>Are the customer contracts being met?  Are they </a:t>
            </a:r>
            <a:r>
              <a:rPr lang="en-US" sz="1000">
                <a:solidFill>
                  <a:srgbClr val="77933C"/>
                </a:solidFill>
                <a:latin typeface="Calibri"/>
                <a:ea typeface="Calibri"/>
                <a:cs typeface="Calibri"/>
                <a:sym typeface="Calibri"/>
              </a:rPr>
              <a:t>structured </a:t>
            </a:r>
            <a:r>
              <a:rPr lang="en-US" sz="1000">
                <a:latin typeface="Calibri"/>
                <a:ea typeface="Calibri"/>
                <a:cs typeface="Calibri"/>
                <a:sym typeface="Calibri"/>
              </a:rPr>
              <a:t>in the right manner?</a:t>
            </a:r>
            <a:endParaRPr/>
          </a:p>
          <a:p>
            <a:pPr indent="-168274" lvl="1" marL="455613" rtl="0" algn="l">
              <a:spcBef>
                <a:spcPts val="400"/>
              </a:spcBef>
              <a:spcAft>
                <a:spcPts val="0"/>
              </a:spcAft>
              <a:buClr>
                <a:srgbClr val="333F1A"/>
              </a:buClr>
              <a:buSzPts val="1000"/>
              <a:buFont typeface="Noto Sans Symbols"/>
              <a:buChar char="✔"/>
            </a:pPr>
            <a:r>
              <a:rPr lang="en-US" sz="1000">
                <a:latin typeface="Calibri"/>
                <a:ea typeface="Calibri"/>
                <a:cs typeface="Calibri"/>
                <a:sym typeface="Calibri"/>
              </a:rPr>
              <a:t>What are the </a:t>
            </a:r>
            <a:r>
              <a:rPr lang="en-US" sz="1000">
                <a:solidFill>
                  <a:srgbClr val="77933C"/>
                </a:solidFill>
                <a:latin typeface="Calibri"/>
                <a:ea typeface="Calibri"/>
                <a:cs typeface="Calibri"/>
                <a:sym typeface="Calibri"/>
              </a:rPr>
              <a:t>agreements </a:t>
            </a:r>
            <a:r>
              <a:rPr lang="en-US" sz="1000">
                <a:latin typeface="Calibri"/>
                <a:ea typeface="Calibri"/>
                <a:cs typeface="Calibri"/>
                <a:sym typeface="Calibri"/>
              </a:rPr>
              <a:t>with past investors or founder(s)?   Will they constrain the company in any manner?</a:t>
            </a:r>
            <a:endParaRPr/>
          </a:p>
          <a:p>
            <a:pPr indent="-112713" lvl="0" marL="182563" rtl="0" algn="l">
              <a:spcBef>
                <a:spcPts val="400"/>
              </a:spcBef>
              <a:spcAft>
                <a:spcPts val="0"/>
              </a:spcAft>
              <a:buClr>
                <a:srgbClr val="333F1A"/>
              </a:buClr>
              <a:buSzPts val="1100"/>
              <a:buNone/>
            </a:pPr>
            <a:r>
              <a:t/>
            </a:r>
            <a:endParaRPr sz="1100">
              <a:latin typeface="Calibri"/>
              <a:ea typeface="Calibri"/>
              <a:cs typeface="Calibri"/>
              <a:sym typeface="Calibri"/>
            </a:endParaRPr>
          </a:p>
        </p:txBody>
      </p:sp>
      <p:sp>
        <p:nvSpPr>
          <p:cNvPr id="5280" name="Google Shape;5280;p141"/>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Entity Lens</a:t>
            </a:r>
            <a:endParaRPr i="1"/>
          </a:p>
        </p:txBody>
      </p:sp>
      <p:grpSp>
        <p:nvGrpSpPr>
          <p:cNvPr id="5281" name="Google Shape;5281;p141"/>
          <p:cNvGrpSpPr/>
          <p:nvPr/>
        </p:nvGrpSpPr>
        <p:grpSpPr>
          <a:xfrm>
            <a:off x="5574650" y="755727"/>
            <a:ext cx="2828637" cy="2903383"/>
            <a:chOff x="287469" y="1128858"/>
            <a:chExt cx="3328976" cy="3415407"/>
          </a:xfrm>
        </p:grpSpPr>
        <p:grpSp>
          <p:nvGrpSpPr>
            <p:cNvPr id="5282" name="Google Shape;5282;p141"/>
            <p:cNvGrpSpPr/>
            <p:nvPr/>
          </p:nvGrpSpPr>
          <p:grpSpPr>
            <a:xfrm>
              <a:off x="721813" y="2103576"/>
              <a:ext cx="2512733" cy="1457324"/>
              <a:chOff x="2593869" y="4166761"/>
              <a:chExt cx="1244488" cy="721772"/>
            </a:xfrm>
          </p:grpSpPr>
          <p:grpSp>
            <p:nvGrpSpPr>
              <p:cNvPr id="5283" name="Google Shape;5283;p141"/>
              <p:cNvGrpSpPr/>
              <p:nvPr/>
            </p:nvGrpSpPr>
            <p:grpSpPr>
              <a:xfrm>
                <a:off x="3049822" y="4261159"/>
                <a:ext cx="732066" cy="198174"/>
                <a:chOff x="1717748" y="2375002"/>
                <a:chExt cx="3040063" cy="822960"/>
              </a:xfrm>
            </p:grpSpPr>
            <p:grpSp>
              <p:nvGrpSpPr>
                <p:cNvPr id="5284" name="Google Shape;5284;p141"/>
                <p:cNvGrpSpPr/>
                <p:nvPr/>
              </p:nvGrpSpPr>
              <p:grpSpPr>
                <a:xfrm>
                  <a:off x="1717748" y="2375002"/>
                  <a:ext cx="3040063" cy="822960"/>
                  <a:chOff x="1717748" y="2375002"/>
                  <a:chExt cx="3040063" cy="822960"/>
                </a:xfrm>
              </p:grpSpPr>
              <p:sp>
                <p:nvSpPr>
                  <p:cNvPr id="5285" name="Google Shape;5285;p14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Governance</a:t>
                    </a:r>
                    <a:endParaRPr b="1" sz="1300">
                      <a:solidFill>
                        <a:schemeClr val="lt1"/>
                      </a:solidFill>
                      <a:latin typeface="Calibri"/>
                      <a:ea typeface="Calibri"/>
                      <a:cs typeface="Calibri"/>
                      <a:sym typeface="Calibri"/>
                    </a:endParaRPr>
                  </a:p>
                </p:txBody>
              </p:sp>
              <p:sp>
                <p:nvSpPr>
                  <p:cNvPr id="5286" name="Google Shape;5286;p14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141"/>
                <p:cNvGrpSpPr/>
                <p:nvPr/>
              </p:nvGrpSpPr>
              <p:grpSpPr>
                <a:xfrm>
                  <a:off x="1835838" y="2530721"/>
                  <a:ext cx="598064" cy="532324"/>
                  <a:chOff x="1806206" y="2502148"/>
                  <a:chExt cx="598064" cy="532324"/>
                </a:xfrm>
              </p:grpSpPr>
              <p:sp>
                <p:nvSpPr>
                  <p:cNvPr id="5288" name="Google Shape;5288;p14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4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0" name="Google Shape;5290;p141"/>
              <p:cNvGrpSpPr/>
              <p:nvPr/>
            </p:nvGrpSpPr>
            <p:grpSpPr>
              <a:xfrm>
                <a:off x="2895037" y="4166761"/>
                <a:ext cx="732066" cy="198174"/>
                <a:chOff x="1717748" y="2375002"/>
                <a:chExt cx="3040063" cy="822960"/>
              </a:xfrm>
            </p:grpSpPr>
            <p:grpSp>
              <p:nvGrpSpPr>
                <p:cNvPr id="5291" name="Google Shape;5291;p141"/>
                <p:cNvGrpSpPr/>
                <p:nvPr/>
              </p:nvGrpSpPr>
              <p:grpSpPr>
                <a:xfrm>
                  <a:off x="1717748" y="2375002"/>
                  <a:ext cx="3040063" cy="822960"/>
                  <a:chOff x="1717748" y="2375002"/>
                  <a:chExt cx="3040063" cy="822960"/>
                </a:xfrm>
              </p:grpSpPr>
              <p:sp>
                <p:nvSpPr>
                  <p:cNvPr id="5292" name="Google Shape;5292;p14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Expectation</a:t>
                    </a:r>
                    <a:endParaRPr b="1" sz="1300">
                      <a:solidFill>
                        <a:schemeClr val="lt1"/>
                      </a:solidFill>
                      <a:latin typeface="Calibri"/>
                      <a:ea typeface="Calibri"/>
                      <a:cs typeface="Calibri"/>
                      <a:sym typeface="Calibri"/>
                    </a:endParaRPr>
                  </a:p>
                </p:txBody>
              </p:sp>
              <p:sp>
                <p:nvSpPr>
                  <p:cNvPr id="5293" name="Google Shape;5293;p14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141"/>
                <p:cNvGrpSpPr/>
                <p:nvPr/>
              </p:nvGrpSpPr>
              <p:grpSpPr>
                <a:xfrm>
                  <a:off x="1835838" y="2530721"/>
                  <a:ext cx="598064" cy="532324"/>
                  <a:chOff x="1806206" y="2502148"/>
                  <a:chExt cx="598064" cy="532324"/>
                </a:xfrm>
              </p:grpSpPr>
              <p:sp>
                <p:nvSpPr>
                  <p:cNvPr id="5295" name="Google Shape;5295;p14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14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7" name="Google Shape;5297;p141"/>
              <p:cNvGrpSpPr/>
              <p:nvPr/>
            </p:nvGrpSpPr>
            <p:grpSpPr>
              <a:xfrm>
                <a:off x="2711061" y="4193202"/>
                <a:ext cx="734524" cy="198174"/>
                <a:chOff x="1717748" y="2375002"/>
                <a:chExt cx="3135731" cy="822960"/>
              </a:xfrm>
            </p:grpSpPr>
            <p:grpSp>
              <p:nvGrpSpPr>
                <p:cNvPr id="5298" name="Google Shape;5298;p141"/>
                <p:cNvGrpSpPr/>
                <p:nvPr/>
              </p:nvGrpSpPr>
              <p:grpSpPr>
                <a:xfrm>
                  <a:off x="1717748" y="2375002"/>
                  <a:ext cx="3135731" cy="822960"/>
                  <a:chOff x="1717748" y="2375002"/>
                  <a:chExt cx="3135731" cy="822960"/>
                </a:xfrm>
              </p:grpSpPr>
              <p:sp>
                <p:nvSpPr>
                  <p:cNvPr id="5299" name="Google Shape;5299;p141"/>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Execution</a:t>
                    </a:r>
                    <a:endParaRPr b="1" sz="1300">
                      <a:solidFill>
                        <a:schemeClr val="lt1"/>
                      </a:solidFill>
                      <a:latin typeface="Calibri"/>
                      <a:ea typeface="Calibri"/>
                      <a:cs typeface="Calibri"/>
                      <a:sym typeface="Calibri"/>
                    </a:endParaRPr>
                  </a:p>
                </p:txBody>
              </p:sp>
              <p:sp>
                <p:nvSpPr>
                  <p:cNvPr id="5300" name="Google Shape;5300;p14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141"/>
                <p:cNvGrpSpPr/>
                <p:nvPr/>
              </p:nvGrpSpPr>
              <p:grpSpPr>
                <a:xfrm>
                  <a:off x="1835838" y="2530721"/>
                  <a:ext cx="598064" cy="532324"/>
                  <a:chOff x="1806206" y="2502148"/>
                  <a:chExt cx="598064" cy="532324"/>
                </a:xfrm>
              </p:grpSpPr>
              <p:sp>
                <p:nvSpPr>
                  <p:cNvPr id="5302" name="Google Shape;5302;p14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14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4" name="Google Shape;5304;p141"/>
              <p:cNvGrpSpPr/>
              <p:nvPr/>
            </p:nvGrpSpPr>
            <p:grpSpPr>
              <a:xfrm>
                <a:off x="2595021" y="4333340"/>
                <a:ext cx="735109" cy="198174"/>
                <a:chOff x="1717748" y="2375002"/>
                <a:chExt cx="3052699" cy="822960"/>
              </a:xfrm>
            </p:grpSpPr>
            <p:grpSp>
              <p:nvGrpSpPr>
                <p:cNvPr id="5305" name="Google Shape;5305;p141"/>
                <p:cNvGrpSpPr/>
                <p:nvPr/>
              </p:nvGrpSpPr>
              <p:grpSpPr>
                <a:xfrm>
                  <a:off x="1717748" y="2375002"/>
                  <a:ext cx="3052699" cy="822960"/>
                  <a:chOff x="1717748" y="2375002"/>
                  <a:chExt cx="3052699" cy="822960"/>
                </a:xfrm>
              </p:grpSpPr>
              <p:sp>
                <p:nvSpPr>
                  <p:cNvPr id="5306" name="Google Shape;5306;p141"/>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Operations</a:t>
                    </a:r>
                    <a:endParaRPr b="1" sz="1300">
                      <a:solidFill>
                        <a:schemeClr val="lt1"/>
                      </a:solidFill>
                      <a:latin typeface="Calibri"/>
                      <a:ea typeface="Calibri"/>
                      <a:cs typeface="Calibri"/>
                      <a:sym typeface="Calibri"/>
                    </a:endParaRPr>
                  </a:p>
                </p:txBody>
              </p:sp>
              <p:sp>
                <p:nvSpPr>
                  <p:cNvPr id="5307" name="Google Shape;5307;p14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8" name="Google Shape;5308;p141"/>
                <p:cNvGrpSpPr/>
                <p:nvPr/>
              </p:nvGrpSpPr>
              <p:grpSpPr>
                <a:xfrm>
                  <a:off x="1835838" y="2530721"/>
                  <a:ext cx="598064" cy="532324"/>
                  <a:chOff x="1806206" y="2502148"/>
                  <a:chExt cx="598064" cy="532324"/>
                </a:xfrm>
              </p:grpSpPr>
              <p:sp>
                <p:nvSpPr>
                  <p:cNvPr id="5309" name="Google Shape;5309;p14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4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1" name="Google Shape;5311;p141"/>
              <p:cNvGrpSpPr/>
              <p:nvPr/>
            </p:nvGrpSpPr>
            <p:grpSpPr>
              <a:xfrm>
                <a:off x="2593869" y="4521548"/>
                <a:ext cx="732066" cy="198174"/>
                <a:chOff x="1717748" y="2375002"/>
                <a:chExt cx="3040063" cy="822960"/>
              </a:xfrm>
            </p:grpSpPr>
            <p:grpSp>
              <p:nvGrpSpPr>
                <p:cNvPr id="5312" name="Google Shape;5312;p141"/>
                <p:cNvGrpSpPr/>
                <p:nvPr/>
              </p:nvGrpSpPr>
              <p:grpSpPr>
                <a:xfrm>
                  <a:off x="1717748" y="2375002"/>
                  <a:ext cx="3040063" cy="822960"/>
                  <a:chOff x="1717748" y="2375002"/>
                  <a:chExt cx="3040063" cy="822960"/>
                </a:xfrm>
              </p:grpSpPr>
              <p:sp>
                <p:nvSpPr>
                  <p:cNvPr id="5313" name="Google Shape;5313;p14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Strategy</a:t>
                    </a:r>
                    <a:endParaRPr b="1" sz="1300">
                      <a:solidFill>
                        <a:schemeClr val="lt1"/>
                      </a:solidFill>
                      <a:latin typeface="Calibri"/>
                      <a:ea typeface="Calibri"/>
                      <a:cs typeface="Calibri"/>
                      <a:sym typeface="Calibri"/>
                    </a:endParaRPr>
                  </a:p>
                </p:txBody>
              </p:sp>
              <p:sp>
                <p:nvSpPr>
                  <p:cNvPr id="5314" name="Google Shape;5314;p14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141"/>
                <p:cNvGrpSpPr/>
                <p:nvPr/>
              </p:nvGrpSpPr>
              <p:grpSpPr>
                <a:xfrm>
                  <a:off x="1835838" y="2530721"/>
                  <a:ext cx="598064" cy="532324"/>
                  <a:chOff x="1806206" y="2502148"/>
                  <a:chExt cx="598064" cy="532324"/>
                </a:xfrm>
              </p:grpSpPr>
              <p:sp>
                <p:nvSpPr>
                  <p:cNvPr id="5316" name="Google Shape;5316;p14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14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8" name="Google Shape;5318;p141"/>
              <p:cNvGrpSpPr/>
              <p:nvPr/>
            </p:nvGrpSpPr>
            <p:grpSpPr>
              <a:xfrm>
                <a:off x="2714462" y="4656532"/>
                <a:ext cx="732066" cy="198174"/>
                <a:chOff x="1717748" y="2375002"/>
                <a:chExt cx="3040063" cy="822960"/>
              </a:xfrm>
            </p:grpSpPr>
            <p:grpSp>
              <p:nvGrpSpPr>
                <p:cNvPr id="5319" name="Google Shape;5319;p141"/>
                <p:cNvGrpSpPr/>
                <p:nvPr/>
              </p:nvGrpSpPr>
              <p:grpSpPr>
                <a:xfrm>
                  <a:off x="1717748" y="2375002"/>
                  <a:ext cx="3040063" cy="822960"/>
                  <a:chOff x="1717748" y="2375002"/>
                  <a:chExt cx="3040063" cy="822960"/>
                </a:xfrm>
              </p:grpSpPr>
              <p:sp>
                <p:nvSpPr>
                  <p:cNvPr id="5320" name="Google Shape;5320;p14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Financial</a:t>
                    </a:r>
                    <a:endParaRPr b="1" sz="1300">
                      <a:solidFill>
                        <a:schemeClr val="lt1"/>
                      </a:solidFill>
                      <a:latin typeface="Calibri"/>
                      <a:ea typeface="Calibri"/>
                      <a:cs typeface="Calibri"/>
                      <a:sym typeface="Calibri"/>
                    </a:endParaRPr>
                  </a:p>
                </p:txBody>
              </p:sp>
              <p:sp>
                <p:nvSpPr>
                  <p:cNvPr id="5321" name="Google Shape;5321;p14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141"/>
                <p:cNvGrpSpPr/>
                <p:nvPr/>
              </p:nvGrpSpPr>
              <p:grpSpPr>
                <a:xfrm>
                  <a:off x="1835838" y="2530721"/>
                  <a:ext cx="598064" cy="532324"/>
                  <a:chOff x="1806206" y="2502148"/>
                  <a:chExt cx="598064" cy="532324"/>
                </a:xfrm>
              </p:grpSpPr>
              <p:sp>
                <p:nvSpPr>
                  <p:cNvPr id="5323" name="Google Shape;5323;p14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4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5" name="Google Shape;5325;p141"/>
              <p:cNvGrpSpPr/>
              <p:nvPr/>
            </p:nvGrpSpPr>
            <p:grpSpPr>
              <a:xfrm>
                <a:off x="2891872" y="4690359"/>
                <a:ext cx="732066" cy="198174"/>
                <a:chOff x="1717748" y="2375002"/>
                <a:chExt cx="3040063" cy="822960"/>
              </a:xfrm>
            </p:grpSpPr>
            <p:grpSp>
              <p:nvGrpSpPr>
                <p:cNvPr id="5326" name="Google Shape;5326;p141"/>
                <p:cNvGrpSpPr/>
                <p:nvPr/>
              </p:nvGrpSpPr>
              <p:grpSpPr>
                <a:xfrm>
                  <a:off x="1717748" y="2375002"/>
                  <a:ext cx="3040063" cy="822960"/>
                  <a:chOff x="1717748" y="2375002"/>
                  <a:chExt cx="3040063" cy="822960"/>
                </a:xfrm>
              </p:grpSpPr>
              <p:sp>
                <p:nvSpPr>
                  <p:cNvPr id="5327" name="Google Shape;5327;p14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People</a:t>
                    </a:r>
                    <a:endParaRPr b="1" sz="1300">
                      <a:solidFill>
                        <a:schemeClr val="lt1"/>
                      </a:solidFill>
                      <a:latin typeface="Calibri"/>
                      <a:ea typeface="Calibri"/>
                      <a:cs typeface="Calibri"/>
                      <a:sym typeface="Calibri"/>
                    </a:endParaRPr>
                  </a:p>
                </p:txBody>
              </p:sp>
              <p:sp>
                <p:nvSpPr>
                  <p:cNvPr id="5328" name="Google Shape;5328;p14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9" name="Google Shape;5329;p141"/>
                <p:cNvGrpSpPr/>
                <p:nvPr/>
              </p:nvGrpSpPr>
              <p:grpSpPr>
                <a:xfrm>
                  <a:off x="1835838" y="2530721"/>
                  <a:ext cx="598064" cy="532324"/>
                  <a:chOff x="1806206" y="2502148"/>
                  <a:chExt cx="598064" cy="532324"/>
                </a:xfrm>
              </p:grpSpPr>
              <p:sp>
                <p:nvSpPr>
                  <p:cNvPr id="5330" name="Google Shape;5330;p14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4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2" name="Google Shape;5332;p141"/>
              <p:cNvGrpSpPr/>
              <p:nvPr/>
            </p:nvGrpSpPr>
            <p:grpSpPr>
              <a:xfrm>
                <a:off x="3056140" y="4602572"/>
                <a:ext cx="732066" cy="198174"/>
                <a:chOff x="1717748" y="2375002"/>
                <a:chExt cx="3040063" cy="822960"/>
              </a:xfrm>
            </p:grpSpPr>
            <p:grpSp>
              <p:nvGrpSpPr>
                <p:cNvPr id="5333" name="Google Shape;5333;p141"/>
                <p:cNvGrpSpPr/>
                <p:nvPr/>
              </p:nvGrpSpPr>
              <p:grpSpPr>
                <a:xfrm>
                  <a:off x="1717748" y="2375002"/>
                  <a:ext cx="3040063" cy="822960"/>
                  <a:chOff x="1717748" y="2375002"/>
                  <a:chExt cx="3040063" cy="822960"/>
                </a:xfrm>
              </p:grpSpPr>
              <p:sp>
                <p:nvSpPr>
                  <p:cNvPr id="5334" name="Google Shape;5334;p14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Market</a:t>
                    </a:r>
                    <a:endParaRPr b="1" sz="1300">
                      <a:solidFill>
                        <a:schemeClr val="lt1"/>
                      </a:solidFill>
                      <a:latin typeface="Calibri"/>
                      <a:ea typeface="Calibri"/>
                      <a:cs typeface="Calibri"/>
                      <a:sym typeface="Calibri"/>
                    </a:endParaRPr>
                  </a:p>
                </p:txBody>
              </p:sp>
              <p:sp>
                <p:nvSpPr>
                  <p:cNvPr id="5335" name="Google Shape;5335;p14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6" name="Google Shape;5336;p141"/>
                <p:cNvGrpSpPr/>
                <p:nvPr/>
              </p:nvGrpSpPr>
              <p:grpSpPr>
                <a:xfrm>
                  <a:off x="1835838" y="2530721"/>
                  <a:ext cx="598064" cy="532324"/>
                  <a:chOff x="1806206" y="2502148"/>
                  <a:chExt cx="598064" cy="532324"/>
                </a:xfrm>
              </p:grpSpPr>
              <p:sp>
                <p:nvSpPr>
                  <p:cNvPr id="5337" name="Google Shape;5337;p14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4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9" name="Google Shape;5339;p141"/>
              <p:cNvGrpSpPr/>
              <p:nvPr/>
            </p:nvGrpSpPr>
            <p:grpSpPr>
              <a:xfrm>
                <a:off x="3106429" y="4410938"/>
                <a:ext cx="731927" cy="206254"/>
                <a:chOff x="1716690" y="2340189"/>
                <a:chExt cx="3039487" cy="856513"/>
              </a:xfrm>
            </p:grpSpPr>
            <p:grpSp>
              <p:nvGrpSpPr>
                <p:cNvPr id="5340" name="Google Shape;5340;p141"/>
                <p:cNvGrpSpPr/>
                <p:nvPr/>
              </p:nvGrpSpPr>
              <p:grpSpPr>
                <a:xfrm>
                  <a:off x="1716690" y="2340189"/>
                  <a:ext cx="3039487" cy="856513"/>
                  <a:chOff x="1716690" y="2340189"/>
                  <a:chExt cx="3039487" cy="856513"/>
                </a:xfrm>
              </p:grpSpPr>
              <p:sp>
                <p:nvSpPr>
                  <p:cNvPr id="5341" name="Google Shape;5341;p141"/>
                  <p:cNvSpPr/>
                  <p:nvPr/>
                </p:nvSpPr>
                <p:spPr>
                  <a:xfrm>
                    <a:off x="1724375" y="2340189"/>
                    <a:ext cx="3031802" cy="856513"/>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Entity</a:t>
                    </a:r>
                    <a:endParaRPr b="1" sz="1300">
                      <a:solidFill>
                        <a:schemeClr val="lt1"/>
                      </a:solidFill>
                      <a:latin typeface="Calibri"/>
                      <a:ea typeface="Calibri"/>
                      <a:cs typeface="Calibri"/>
                      <a:sym typeface="Calibri"/>
                    </a:endParaRPr>
                  </a:p>
                </p:txBody>
              </p:sp>
              <p:sp>
                <p:nvSpPr>
                  <p:cNvPr id="5342" name="Google Shape;5342;p141"/>
                  <p:cNvSpPr/>
                  <p:nvPr/>
                </p:nvSpPr>
                <p:spPr>
                  <a:xfrm>
                    <a:off x="1716690" y="2340189"/>
                    <a:ext cx="826157" cy="856513"/>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141"/>
                <p:cNvGrpSpPr/>
                <p:nvPr/>
              </p:nvGrpSpPr>
              <p:grpSpPr>
                <a:xfrm>
                  <a:off x="1835838" y="2530721"/>
                  <a:ext cx="598064" cy="532324"/>
                  <a:chOff x="1806206" y="2502148"/>
                  <a:chExt cx="598064" cy="532324"/>
                </a:xfrm>
              </p:grpSpPr>
              <p:sp>
                <p:nvSpPr>
                  <p:cNvPr id="5344" name="Google Shape;5344;p14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4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346" name="Google Shape;5346;p141"/>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grpSp>
      <p:grpSp>
        <p:nvGrpSpPr>
          <p:cNvPr id="5347" name="Google Shape;5347;p141"/>
          <p:cNvGrpSpPr/>
          <p:nvPr/>
        </p:nvGrpSpPr>
        <p:grpSpPr>
          <a:xfrm>
            <a:off x="5707663" y="3396490"/>
            <a:ext cx="2719775" cy="2717731"/>
            <a:chOff x="6576" y="596227"/>
            <a:chExt cx="3570904" cy="3570846"/>
          </a:xfrm>
        </p:grpSpPr>
        <p:grpSp>
          <p:nvGrpSpPr>
            <p:cNvPr id="5348" name="Google Shape;5348;p141"/>
            <p:cNvGrpSpPr/>
            <p:nvPr/>
          </p:nvGrpSpPr>
          <p:grpSpPr>
            <a:xfrm>
              <a:off x="616626" y="1718996"/>
              <a:ext cx="2350943" cy="1362497"/>
              <a:chOff x="2593869" y="4166761"/>
              <a:chExt cx="1245391" cy="721772"/>
            </a:xfrm>
          </p:grpSpPr>
          <p:grpSp>
            <p:nvGrpSpPr>
              <p:cNvPr id="5349" name="Google Shape;5349;p141"/>
              <p:cNvGrpSpPr/>
              <p:nvPr/>
            </p:nvGrpSpPr>
            <p:grpSpPr>
              <a:xfrm>
                <a:off x="3049822" y="4261159"/>
                <a:ext cx="732066" cy="198174"/>
                <a:chOff x="1717748" y="2375002"/>
                <a:chExt cx="3040063" cy="822960"/>
              </a:xfrm>
            </p:grpSpPr>
            <p:grpSp>
              <p:nvGrpSpPr>
                <p:cNvPr id="5350" name="Google Shape;5350;p141"/>
                <p:cNvGrpSpPr/>
                <p:nvPr/>
              </p:nvGrpSpPr>
              <p:grpSpPr>
                <a:xfrm>
                  <a:off x="1717748" y="2375002"/>
                  <a:ext cx="3040063" cy="822960"/>
                  <a:chOff x="1717748" y="2375002"/>
                  <a:chExt cx="3040063" cy="822960"/>
                </a:xfrm>
              </p:grpSpPr>
              <p:sp>
                <p:nvSpPr>
                  <p:cNvPr id="5351" name="Google Shape;5351;p14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5352" name="Google Shape;5352;p14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141"/>
                <p:cNvGrpSpPr/>
                <p:nvPr/>
              </p:nvGrpSpPr>
              <p:grpSpPr>
                <a:xfrm>
                  <a:off x="1835838" y="2530721"/>
                  <a:ext cx="598064" cy="532324"/>
                  <a:chOff x="1806206" y="2502148"/>
                  <a:chExt cx="598064" cy="532324"/>
                </a:xfrm>
              </p:grpSpPr>
              <p:sp>
                <p:nvSpPr>
                  <p:cNvPr id="5354" name="Google Shape;5354;p14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4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6" name="Google Shape;5356;p141"/>
              <p:cNvGrpSpPr/>
              <p:nvPr/>
            </p:nvGrpSpPr>
            <p:grpSpPr>
              <a:xfrm>
                <a:off x="2895037" y="4166761"/>
                <a:ext cx="732066" cy="198174"/>
                <a:chOff x="1717748" y="2375002"/>
                <a:chExt cx="3040063" cy="822960"/>
              </a:xfrm>
            </p:grpSpPr>
            <p:grpSp>
              <p:nvGrpSpPr>
                <p:cNvPr id="5357" name="Google Shape;5357;p141"/>
                <p:cNvGrpSpPr/>
                <p:nvPr/>
              </p:nvGrpSpPr>
              <p:grpSpPr>
                <a:xfrm>
                  <a:off x="1717748" y="2375002"/>
                  <a:ext cx="3040063" cy="822960"/>
                  <a:chOff x="1717748" y="2375002"/>
                  <a:chExt cx="3040063" cy="822960"/>
                </a:xfrm>
              </p:grpSpPr>
              <p:sp>
                <p:nvSpPr>
                  <p:cNvPr id="5358" name="Google Shape;5358;p14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Governance</a:t>
                    </a:r>
                    <a:endParaRPr/>
                  </a:p>
                </p:txBody>
              </p:sp>
              <p:sp>
                <p:nvSpPr>
                  <p:cNvPr id="5359" name="Google Shape;5359;p14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0" name="Google Shape;5360;p141"/>
                <p:cNvGrpSpPr/>
                <p:nvPr/>
              </p:nvGrpSpPr>
              <p:grpSpPr>
                <a:xfrm>
                  <a:off x="1835838" y="2530721"/>
                  <a:ext cx="598064" cy="532324"/>
                  <a:chOff x="1806206" y="2502148"/>
                  <a:chExt cx="598064" cy="532324"/>
                </a:xfrm>
              </p:grpSpPr>
              <p:sp>
                <p:nvSpPr>
                  <p:cNvPr id="5361" name="Google Shape;5361;p14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4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3" name="Google Shape;5363;p141"/>
              <p:cNvGrpSpPr/>
              <p:nvPr/>
            </p:nvGrpSpPr>
            <p:grpSpPr>
              <a:xfrm>
                <a:off x="2711061" y="4193202"/>
                <a:ext cx="734524" cy="198174"/>
                <a:chOff x="1717748" y="2375002"/>
                <a:chExt cx="3135731" cy="822960"/>
              </a:xfrm>
            </p:grpSpPr>
            <p:grpSp>
              <p:nvGrpSpPr>
                <p:cNvPr id="5364" name="Google Shape;5364;p141"/>
                <p:cNvGrpSpPr/>
                <p:nvPr/>
              </p:nvGrpSpPr>
              <p:grpSpPr>
                <a:xfrm>
                  <a:off x="1717748" y="2375002"/>
                  <a:ext cx="3135731" cy="822960"/>
                  <a:chOff x="1717748" y="2375002"/>
                  <a:chExt cx="3135731" cy="822960"/>
                </a:xfrm>
              </p:grpSpPr>
              <p:sp>
                <p:nvSpPr>
                  <p:cNvPr id="5365" name="Google Shape;5365;p141"/>
                  <p:cNvSpPr/>
                  <p:nvPr/>
                </p:nvSpPr>
                <p:spPr>
                  <a:xfrm>
                    <a:off x="1724066" y="2375002"/>
                    <a:ext cx="312941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Expectation</a:t>
                    </a:r>
                    <a:endParaRPr/>
                  </a:p>
                </p:txBody>
              </p:sp>
              <p:sp>
                <p:nvSpPr>
                  <p:cNvPr id="5366" name="Google Shape;5366;p14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7" name="Google Shape;5367;p141"/>
                <p:cNvGrpSpPr/>
                <p:nvPr/>
              </p:nvGrpSpPr>
              <p:grpSpPr>
                <a:xfrm>
                  <a:off x="1835838" y="2530721"/>
                  <a:ext cx="598064" cy="532324"/>
                  <a:chOff x="1806206" y="2502148"/>
                  <a:chExt cx="598064" cy="532324"/>
                </a:xfrm>
              </p:grpSpPr>
              <p:sp>
                <p:nvSpPr>
                  <p:cNvPr id="5368" name="Google Shape;5368;p14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4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0" name="Google Shape;5370;p141"/>
              <p:cNvGrpSpPr/>
              <p:nvPr/>
            </p:nvGrpSpPr>
            <p:grpSpPr>
              <a:xfrm>
                <a:off x="2595021" y="4333340"/>
                <a:ext cx="735109" cy="198174"/>
                <a:chOff x="1717748" y="2375002"/>
                <a:chExt cx="3052699" cy="822960"/>
              </a:xfrm>
            </p:grpSpPr>
            <p:grpSp>
              <p:nvGrpSpPr>
                <p:cNvPr id="5371" name="Google Shape;5371;p141"/>
                <p:cNvGrpSpPr/>
                <p:nvPr/>
              </p:nvGrpSpPr>
              <p:grpSpPr>
                <a:xfrm>
                  <a:off x="1717748" y="2375002"/>
                  <a:ext cx="3052699" cy="822960"/>
                  <a:chOff x="1717748" y="2375002"/>
                  <a:chExt cx="3052699" cy="822960"/>
                </a:xfrm>
              </p:grpSpPr>
              <p:sp>
                <p:nvSpPr>
                  <p:cNvPr id="5372" name="Google Shape;5372;p141"/>
                  <p:cNvSpPr/>
                  <p:nvPr/>
                </p:nvSpPr>
                <p:spPr>
                  <a:xfrm>
                    <a:off x="1724067" y="2375002"/>
                    <a:ext cx="3046380"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Execution</a:t>
                    </a:r>
                    <a:endParaRPr/>
                  </a:p>
                </p:txBody>
              </p:sp>
              <p:sp>
                <p:nvSpPr>
                  <p:cNvPr id="5373" name="Google Shape;5373;p14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141"/>
                <p:cNvGrpSpPr/>
                <p:nvPr/>
              </p:nvGrpSpPr>
              <p:grpSpPr>
                <a:xfrm>
                  <a:off x="1835838" y="2530721"/>
                  <a:ext cx="598064" cy="532324"/>
                  <a:chOff x="1806206" y="2502148"/>
                  <a:chExt cx="598064" cy="532324"/>
                </a:xfrm>
              </p:grpSpPr>
              <p:sp>
                <p:nvSpPr>
                  <p:cNvPr id="5375" name="Google Shape;5375;p14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4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7" name="Google Shape;5377;p141"/>
              <p:cNvGrpSpPr/>
              <p:nvPr/>
            </p:nvGrpSpPr>
            <p:grpSpPr>
              <a:xfrm>
                <a:off x="2593869" y="4521548"/>
                <a:ext cx="732066" cy="198174"/>
                <a:chOff x="1717748" y="2375002"/>
                <a:chExt cx="3040063" cy="822960"/>
              </a:xfrm>
            </p:grpSpPr>
            <p:grpSp>
              <p:nvGrpSpPr>
                <p:cNvPr id="5378" name="Google Shape;5378;p141"/>
                <p:cNvGrpSpPr/>
                <p:nvPr/>
              </p:nvGrpSpPr>
              <p:grpSpPr>
                <a:xfrm>
                  <a:off x="1717748" y="2375002"/>
                  <a:ext cx="3040063" cy="822960"/>
                  <a:chOff x="1717748" y="2375002"/>
                  <a:chExt cx="3040063" cy="822960"/>
                </a:xfrm>
              </p:grpSpPr>
              <p:sp>
                <p:nvSpPr>
                  <p:cNvPr id="5379" name="Google Shape;5379;p14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Operations</a:t>
                    </a:r>
                    <a:endParaRPr/>
                  </a:p>
                </p:txBody>
              </p:sp>
              <p:sp>
                <p:nvSpPr>
                  <p:cNvPr id="5380" name="Google Shape;5380;p14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1" name="Google Shape;5381;p141"/>
                <p:cNvGrpSpPr/>
                <p:nvPr/>
              </p:nvGrpSpPr>
              <p:grpSpPr>
                <a:xfrm>
                  <a:off x="1835838" y="2530721"/>
                  <a:ext cx="598064" cy="532324"/>
                  <a:chOff x="1806206" y="2502148"/>
                  <a:chExt cx="598064" cy="532324"/>
                </a:xfrm>
              </p:grpSpPr>
              <p:sp>
                <p:nvSpPr>
                  <p:cNvPr id="5382" name="Google Shape;5382;p14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4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84" name="Google Shape;5384;p141"/>
              <p:cNvGrpSpPr/>
              <p:nvPr/>
            </p:nvGrpSpPr>
            <p:grpSpPr>
              <a:xfrm>
                <a:off x="2714462" y="4656532"/>
                <a:ext cx="732066" cy="198174"/>
                <a:chOff x="1717748" y="2375002"/>
                <a:chExt cx="3040063" cy="822960"/>
              </a:xfrm>
            </p:grpSpPr>
            <p:grpSp>
              <p:nvGrpSpPr>
                <p:cNvPr id="5385" name="Google Shape;5385;p141"/>
                <p:cNvGrpSpPr/>
                <p:nvPr/>
              </p:nvGrpSpPr>
              <p:grpSpPr>
                <a:xfrm>
                  <a:off x="1717748" y="2375002"/>
                  <a:ext cx="3040063" cy="822960"/>
                  <a:chOff x="1717748" y="2375002"/>
                  <a:chExt cx="3040063" cy="822960"/>
                </a:xfrm>
              </p:grpSpPr>
              <p:sp>
                <p:nvSpPr>
                  <p:cNvPr id="5386" name="Google Shape;5386;p14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Strategy</a:t>
                    </a:r>
                    <a:endParaRPr/>
                  </a:p>
                </p:txBody>
              </p:sp>
              <p:sp>
                <p:nvSpPr>
                  <p:cNvPr id="5387" name="Google Shape;5387;p14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141"/>
                <p:cNvGrpSpPr/>
                <p:nvPr/>
              </p:nvGrpSpPr>
              <p:grpSpPr>
                <a:xfrm>
                  <a:off x="1835838" y="2530721"/>
                  <a:ext cx="598064" cy="532324"/>
                  <a:chOff x="1806206" y="2502148"/>
                  <a:chExt cx="598064" cy="532324"/>
                </a:xfrm>
              </p:grpSpPr>
              <p:sp>
                <p:nvSpPr>
                  <p:cNvPr id="5389" name="Google Shape;5389;p14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4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1" name="Google Shape;5391;p141"/>
              <p:cNvGrpSpPr/>
              <p:nvPr/>
            </p:nvGrpSpPr>
            <p:grpSpPr>
              <a:xfrm>
                <a:off x="2891872" y="4690359"/>
                <a:ext cx="732066" cy="198174"/>
                <a:chOff x="1717748" y="2375002"/>
                <a:chExt cx="3040063" cy="822960"/>
              </a:xfrm>
            </p:grpSpPr>
            <p:grpSp>
              <p:nvGrpSpPr>
                <p:cNvPr id="5392" name="Google Shape;5392;p141"/>
                <p:cNvGrpSpPr/>
                <p:nvPr/>
              </p:nvGrpSpPr>
              <p:grpSpPr>
                <a:xfrm>
                  <a:off x="1717748" y="2375002"/>
                  <a:ext cx="3040063" cy="822960"/>
                  <a:chOff x="1717748" y="2375002"/>
                  <a:chExt cx="3040063" cy="822960"/>
                </a:xfrm>
              </p:grpSpPr>
              <p:sp>
                <p:nvSpPr>
                  <p:cNvPr id="5393" name="Google Shape;5393;p14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Financial</a:t>
                    </a:r>
                    <a:endParaRPr/>
                  </a:p>
                </p:txBody>
              </p:sp>
              <p:sp>
                <p:nvSpPr>
                  <p:cNvPr id="5394" name="Google Shape;5394;p14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5" name="Google Shape;5395;p141"/>
                <p:cNvGrpSpPr/>
                <p:nvPr/>
              </p:nvGrpSpPr>
              <p:grpSpPr>
                <a:xfrm>
                  <a:off x="1835838" y="2530721"/>
                  <a:ext cx="598064" cy="532324"/>
                  <a:chOff x="1806206" y="2502148"/>
                  <a:chExt cx="598064" cy="532324"/>
                </a:xfrm>
              </p:grpSpPr>
              <p:sp>
                <p:nvSpPr>
                  <p:cNvPr id="5396" name="Google Shape;5396;p14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4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98" name="Google Shape;5398;p141"/>
              <p:cNvGrpSpPr/>
              <p:nvPr/>
            </p:nvGrpSpPr>
            <p:grpSpPr>
              <a:xfrm>
                <a:off x="3056140" y="4602572"/>
                <a:ext cx="732066" cy="198174"/>
                <a:chOff x="1717748" y="2375002"/>
                <a:chExt cx="3040063" cy="822960"/>
              </a:xfrm>
            </p:grpSpPr>
            <p:grpSp>
              <p:nvGrpSpPr>
                <p:cNvPr id="5399" name="Google Shape;5399;p141"/>
                <p:cNvGrpSpPr/>
                <p:nvPr/>
              </p:nvGrpSpPr>
              <p:grpSpPr>
                <a:xfrm>
                  <a:off x="1717748" y="2375002"/>
                  <a:ext cx="3040063" cy="822960"/>
                  <a:chOff x="1717748" y="2375002"/>
                  <a:chExt cx="3040063" cy="822960"/>
                </a:xfrm>
              </p:grpSpPr>
              <p:sp>
                <p:nvSpPr>
                  <p:cNvPr id="5400" name="Google Shape;5400;p14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People</a:t>
                    </a:r>
                    <a:endParaRPr/>
                  </a:p>
                </p:txBody>
              </p:sp>
              <p:sp>
                <p:nvSpPr>
                  <p:cNvPr id="5401" name="Google Shape;5401;p14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141"/>
                <p:cNvGrpSpPr/>
                <p:nvPr/>
              </p:nvGrpSpPr>
              <p:grpSpPr>
                <a:xfrm>
                  <a:off x="1835838" y="2530721"/>
                  <a:ext cx="598064" cy="532324"/>
                  <a:chOff x="1806206" y="2502148"/>
                  <a:chExt cx="598064" cy="532324"/>
                </a:xfrm>
              </p:grpSpPr>
              <p:sp>
                <p:nvSpPr>
                  <p:cNvPr id="5403" name="Google Shape;5403;p14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4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05" name="Google Shape;5405;p141"/>
              <p:cNvGrpSpPr/>
              <p:nvPr/>
            </p:nvGrpSpPr>
            <p:grpSpPr>
              <a:xfrm>
                <a:off x="3106113" y="4420009"/>
                <a:ext cx="733146" cy="197786"/>
                <a:chOff x="1715381" y="2377862"/>
                <a:chExt cx="3044553" cy="821349"/>
              </a:xfrm>
            </p:grpSpPr>
            <p:grpSp>
              <p:nvGrpSpPr>
                <p:cNvPr id="5406" name="Google Shape;5406;p141"/>
                <p:cNvGrpSpPr/>
                <p:nvPr/>
              </p:nvGrpSpPr>
              <p:grpSpPr>
                <a:xfrm>
                  <a:off x="1715381" y="2377862"/>
                  <a:ext cx="3044553" cy="821349"/>
                  <a:chOff x="1715381" y="2377862"/>
                  <a:chExt cx="3044553" cy="821349"/>
                </a:xfrm>
              </p:grpSpPr>
              <p:sp>
                <p:nvSpPr>
                  <p:cNvPr id="5407" name="Google Shape;5407;p141"/>
                  <p:cNvSpPr/>
                  <p:nvPr/>
                </p:nvSpPr>
                <p:spPr>
                  <a:xfrm>
                    <a:off x="1724552" y="2377862"/>
                    <a:ext cx="3035382" cy="821349"/>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Market</a:t>
                    </a:r>
                    <a:endParaRPr/>
                  </a:p>
                </p:txBody>
              </p:sp>
              <p:sp>
                <p:nvSpPr>
                  <p:cNvPr id="5408" name="Google Shape;5408;p141"/>
                  <p:cNvSpPr/>
                  <p:nvPr/>
                </p:nvSpPr>
                <p:spPr>
                  <a:xfrm>
                    <a:off x="1715381" y="2377862"/>
                    <a:ext cx="825331" cy="821349"/>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9" name="Google Shape;5409;p141"/>
                <p:cNvGrpSpPr/>
                <p:nvPr/>
              </p:nvGrpSpPr>
              <p:grpSpPr>
                <a:xfrm>
                  <a:off x="1835838" y="2530721"/>
                  <a:ext cx="598064" cy="532324"/>
                  <a:chOff x="1806206" y="2502148"/>
                  <a:chExt cx="598064" cy="532324"/>
                </a:xfrm>
              </p:grpSpPr>
              <p:sp>
                <p:nvSpPr>
                  <p:cNvPr id="5410" name="Google Shape;5410;p14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4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12" name="Google Shape;5412;p141"/>
            <p:cNvSpPr/>
            <p:nvPr/>
          </p:nvSpPr>
          <p:spPr>
            <a:xfrm rot="-747586">
              <a:off x="353865" y="960159"/>
              <a:ext cx="2834640" cy="2834640"/>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
          <p:nvSpPr>
            <p:cNvPr id="5413" name="Google Shape;5413;p141"/>
            <p:cNvSpPr/>
            <p:nvPr/>
          </p:nvSpPr>
          <p:spPr>
            <a:xfrm rot="-9180653">
              <a:off x="493513" y="1079052"/>
              <a:ext cx="2594946" cy="2596854"/>
            </a:xfrm>
            <a:prstGeom prst="pie">
              <a:avLst>
                <a:gd fmla="val 438327" name="adj1"/>
                <a:gd fmla="val 7695225"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41"/>
            <p:cNvSpPr/>
            <p:nvPr/>
          </p:nvSpPr>
          <p:spPr>
            <a:xfrm rot="5044295">
              <a:off x="486305" y="1086264"/>
              <a:ext cx="2598941" cy="2597030"/>
            </a:xfrm>
            <a:prstGeom prst="pie">
              <a:avLst>
                <a:gd fmla="val 704191" name="adj1"/>
                <a:gd fmla="val 7865894" name="adj2"/>
              </a:avLst>
            </a:prstGeom>
            <a:solidFill>
              <a:srgbClr val="C2D5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41"/>
            <p:cNvSpPr/>
            <p:nvPr/>
          </p:nvSpPr>
          <p:spPr>
            <a:xfrm rot="-1888876">
              <a:off x="493513" y="1083223"/>
              <a:ext cx="2597030" cy="2596854"/>
            </a:xfrm>
            <a:prstGeom prst="pie">
              <a:avLst>
                <a:gd fmla="val 417459" name="adj1"/>
                <a:gd fmla="val 7642339" name="adj2"/>
              </a:avLst>
            </a:prstGeom>
            <a:solidFill>
              <a:srgbClr val="C3D69B">
                <a:alpha val="69803"/>
              </a:srgbClr>
            </a:solidFill>
            <a:ln cap="flat" cmpd="sng" w="38100">
              <a:solidFill>
                <a:srgbClr val="333F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5416" name="Google Shape;5416;p141"/>
            <p:cNvSpPr txBox="1"/>
            <p:nvPr/>
          </p:nvSpPr>
          <p:spPr>
            <a:xfrm rot="7508506">
              <a:off x="1566252" y="2470553"/>
              <a:ext cx="1829271" cy="69407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Assess &amp; Understand</a:t>
              </a:r>
              <a:endParaRPr/>
            </a:p>
          </p:txBody>
        </p:sp>
        <p:sp>
          <p:nvSpPr>
            <p:cNvPr id="5417" name="Google Shape;5417;p141"/>
            <p:cNvSpPr txBox="1"/>
            <p:nvPr/>
          </p:nvSpPr>
          <p:spPr>
            <a:xfrm rot="-7259013">
              <a:off x="222924" y="2411003"/>
              <a:ext cx="1829270" cy="4085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Build &amp; Align</a:t>
              </a:r>
              <a:endParaRPr/>
            </a:p>
          </p:txBody>
        </p:sp>
        <p:sp>
          <p:nvSpPr>
            <p:cNvPr id="5418" name="Google Shape;5418;p141"/>
            <p:cNvSpPr txBox="1"/>
            <p:nvPr/>
          </p:nvSpPr>
          <p:spPr>
            <a:xfrm>
              <a:off x="914541" y="1523332"/>
              <a:ext cx="1905045" cy="6966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Communicate &amp; Ensure</a:t>
              </a:r>
              <a:endParaRPr/>
            </a:p>
          </p:txBody>
        </p:sp>
      </p:gr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2" name="Shape 5422"/>
        <p:cNvGrpSpPr/>
        <p:nvPr/>
      </p:nvGrpSpPr>
      <p:grpSpPr>
        <a:xfrm>
          <a:off x="0" y="0"/>
          <a:ext cx="0" cy="0"/>
          <a:chOff x="0" y="0"/>
          <a:chExt cx="0" cy="0"/>
        </a:xfrm>
      </p:grpSpPr>
      <p:sp>
        <p:nvSpPr>
          <p:cNvPr id="5423" name="Google Shape;5423;p142"/>
          <p:cNvSpPr txBox="1"/>
          <p:nvPr/>
        </p:nvSpPr>
        <p:spPr>
          <a:xfrm>
            <a:off x="4724400" y="685800"/>
            <a:ext cx="381000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Century"/>
                <a:ea typeface="Century"/>
                <a:cs typeface="Century"/>
                <a:sym typeface="Century"/>
              </a:rPr>
              <a:t>Entity Characteristics</a:t>
            </a:r>
            <a:endParaRPr b="1" sz="3600">
              <a:solidFill>
                <a:schemeClr val="dk1"/>
              </a:solidFill>
              <a:latin typeface="Century"/>
              <a:ea typeface="Century"/>
              <a:cs typeface="Century"/>
              <a:sym typeface="Century"/>
            </a:endParaRPr>
          </a:p>
        </p:txBody>
      </p:sp>
      <p:sp>
        <p:nvSpPr>
          <p:cNvPr id="5424" name="Google Shape;5424;p142"/>
          <p:cNvSpPr txBox="1"/>
          <p:nvPr/>
        </p:nvSpPr>
        <p:spPr>
          <a:xfrm>
            <a:off x="4800600" y="2743200"/>
            <a:ext cx="43434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Arial"/>
                <a:ea typeface="Arial"/>
                <a:cs typeface="Arial"/>
                <a:sym typeface="Arial"/>
              </a:rPr>
              <a:t>Liability &amp; Risk</a:t>
            </a:r>
            <a:endParaRPr b="1" sz="3600">
              <a:solidFill>
                <a:schemeClr val="dk1"/>
              </a:solidFill>
              <a:latin typeface="Arial"/>
              <a:ea typeface="Arial"/>
              <a:cs typeface="Arial"/>
              <a:sym typeface="Arial"/>
            </a:endParaRPr>
          </a:p>
        </p:txBody>
      </p:sp>
      <p:sp>
        <p:nvSpPr>
          <p:cNvPr id="5425" name="Google Shape;5425;p142"/>
          <p:cNvSpPr txBox="1"/>
          <p:nvPr/>
        </p:nvSpPr>
        <p:spPr>
          <a:xfrm>
            <a:off x="4267200" y="3962400"/>
            <a:ext cx="3276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Century Gothic"/>
                <a:ea typeface="Century Gothic"/>
                <a:cs typeface="Century Gothic"/>
                <a:sym typeface="Century Gothic"/>
              </a:rPr>
              <a:t>Contracts</a:t>
            </a:r>
            <a:endParaRPr b="1" sz="3600">
              <a:solidFill>
                <a:schemeClr val="dk1"/>
              </a:solidFill>
              <a:latin typeface="Century Gothic"/>
              <a:ea typeface="Century Gothic"/>
              <a:cs typeface="Century Gothic"/>
              <a:sym typeface="Century Gothic"/>
            </a:endParaRPr>
          </a:p>
        </p:txBody>
      </p:sp>
      <p:sp>
        <p:nvSpPr>
          <p:cNvPr id="5426" name="Google Shape;5426;p142"/>
          <p:cNvSpPr txBox="1"/>
          <p:nvPr/>
        </p:nvSpPr>
        <p:spPr>
          <a:xfrm>
            <a:off x="152400" y="4286071"/>
            <a:ext cx="327660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Arial"/>
                <a:ea typeface="Arial"/>
                <a:cs typeface="Arial"/>
                <a:sym typeface="Arial"/>
              </a:rPr>
              <a:t>Intellectual Property</a:t>
            </a:r>
            <a:endParaRPr b="1" sz="3600">
              <a:solidFill>
                <a:schemeClr val="dk1"/>
              </a:solidFill>
              <a:latin typeface="Arial"/>
              <a:ea typeface="Arial"/>
              <a:cs typeface="Arial"/>
              <a:sym typeface="Arial"/>
            </a:endParaRPr>
          </a:p>
        </p:txBody>
      </p:sp>
      <p:grpSp>
        <p:nvGrpSpPr>
          <p:cNvPr id="5427" name="Google Shape;5427;p142"/>
          <p:cNvGrpSpPr/>
          <p:nvPr/>
        </p:nvGrpSpPr>
        <p:grpSpPr>
          <a:xfrm>
            <a:off x="0" y="0"/>
            <a:ext cx="4114800" cy="3124200"/>
            <a:chOff x="6172200" y="4724400"/>
            <a:chExt cx="2895600" cy="1905000"/>
          </a:xfrm>
        </p:grpSpPr>
        <p:sp>
          <p:nvSpPr>
            <p:cNvPr id="5428" name="Google Shape;5428;p142"/>
            <p:cNvSpPr/>
            <p:nvPr/>
          </p:nvSpPr>
          <p:spPr>
            <a:xfrm>
              <a:off x="6172200" y="4724400"/>
              <a:ext cx="2895600" cy="19050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29" name="Google Shape;5429;p142"/>
            <p:cNvPicPr preferRelativeResize="0"/>
            <p:nvPr/>
          </p:nvPicPr>
          <p:blipFill rotWithShape="1">
            <a:blip r:embed="rId3">
              <a:alphaModFix/>
            </a:blip>
            <a:srcRect b="0" l="0" r="0" t="0"/>
            <a:stretch/>
          </p:blipFill>
          <p:spPr>
            <a:xfrm>
              <a:off x="8382000" y="4800600"/>
              <a:ext cx="533400" cy="822325"/>
            </a:xfrm>
            <a:prstGeom prst="rect">
              <a:avLst/>
            </a:prstGeom>
            <a:noFill/>
            <a:ln>
              <a:noFill/>
            </a:ln>
          </p:spPr>
        </p:pic>
        <p:sp>
          <p:nvSpPr>
            <p:cNvPr id="5430" name="Google Shape;5430;p142"/>
            <p:cNvSpPr/>
            <p:nvPr/>
          </p:nvSpPr>
          <p:spPr>
            <a:xfrm>
              <a:off x="6329363" y="4843463"/>
              <a:ext cx="1814512" cy="4619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Entity</a:t>
              </a:r>
              <a:endParaRPr/>
            </a:p>
          </p:txBody>
        </p:sp>
        <p:sp>
          <p:nvSpPr>
            <p:cNvPr id="5431" name="Google Shape;5431;p142"/>
            <p:cNvSpPr/>
            <p:nvPr/>
          </p:nvSpPr>
          <p:spPr>
            <a:xfrm>
              <a:off x="6324600" y="4843463"/>
              <a:ext cx="492125" cy="4619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42"/>
            <p:cNvSpPr/>
            <p:nvPr/>
          </p:nvSpPr>
          <p:spPr>
            <a:xfrm>
              <a:off x="6395269" y="4930875"/>
              <a:ext cx="238680" cy="220340"/>
            </a:xfrm>
            <a:prstGeom prst="donut">
              <a:avLst>
                <a:gd fmla="val 10162" name="adj"/>
              </a:avLst>
            </a:prstGeom>
            <a:solidFill>
              <a:srgbClr val="4F61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42"/>
            <p:cNvSpPr/>
            <p:nvPr/>
          </p:nvSpPr>
          <p:spPr>
            <a:xfrm rot="7760906">
              <a:off x="6627665" y="5065247"/>
              <a:ext cx="70356" cy="172117"/>
            </a:xfrm>
            <a:prstGeom prst="round2SameRect">
              <a:avLst>
                <a:gd fmla="val 45474" name="adj1"/>
                <a:gd fmla="val 0" name="adj2"/>
              </a:avLst>
            </a:prstGeom>
            <a:solidFill>
              <a:srgbClr val="4F62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42"/>
            <p:cNvSpPr txBox="1"/>
            <p:nvPr/>
          </p:nvSpPr>
          <p:spPr>
            <a:xfrm>
              <a:off x="6172200" y="5410200"/>
              <a:ext cx="2133600" cy="1066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800">
                  <a:solidFill>
                    <a:srgbClr val="333F1A"/>
                  </a:solidFill>
                  <a:latin typeface="Calibri"/>
                  <a:ea typeface="Calibri"/>
                  <a:cs typeface="Calibri"/>
                  <a:sym typeface="Calibri"/>
                </a:rPr>
                <a:t>The type of organization, protection of intellectual property, understanding of legal liabilities</a:t>
              </a:r>
              <a:endParaRPr/>
            </a:p>
          </p:txBody>
        </p:sp>
        <p:pic>
          <p:nvPicPr>
            <p:cNvPr id="5435" name="Google Shape;5435;p142"/>
            <p:cNvPicPr preferRelativeResize="0"/>
            <p:nvPr/>
          </p:nvPicPr>
          <p:blipFill rotWithShape="1">
            <a:blip r:embed="rId4">
              <a:alphaModFix/>
            </a:blip>
            <a:srcRect b="0" l="0" r="0" t="0"/>
            <a:stretch/>
          </p:blipFill>
          <p:spPr>
            <a:xfrm>
              <a:off x="8382000" y="5715000"/>
              <a:ext cx="560388" cy="822325"/>
            </a:xfrm>
            <a:prstGeom prst="rect">
              <a:avLst/>
            </a:prstGeom>
            <a:noFill/>
            <a:ln>
              <a:noFill/>
            </a:ln>
          </p:spPr>
        </p:pic>
      </p:grpSp>
      <p:sp>
        <p:nvSpPr>
          <p:cNvPr id="5436" name="Google Shape;5436;p142"/>
          <p:cNvSpPr txBox="1"/>
          <p:nvPr/>
        </p:nvSpPr>
        <p:spPr>
          <a:xfrm>
            <a:off x="3581400" y="5715000"/>
            <a:ext cx="5638800"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rgbClr val="4F6228"/>
                </a:solidFill>
                <a:latin typeface="Calibri"/>
                <a:ea typeface="Calibri"/>
                <a:cs typeface="Calibri"/>
                <a:sym typeface="Calibri"/>
              </a:rPr>
              <a:t>A Tough Lesson - What TRUST?</a:t>
            </a:r>
            <a:endParaRPr b="1" i="1" sz="3200">
              <a:solidFill>
                <a:srgbClr val="4F6228"/>
              </a:solidFill>
              <a:latin typeface="Calibri"/>
              <a:ea typeface="Calibri"/>
              <a:cs typeface="Calibri"/>
              <a:sym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0" name="Shape 5440"/>
        <p:cNvGrpSpPr/>
        <p:nvPr/>
      </p:nvGrpSpPr>
      <p:grpSpPr>
        <a:xfrm>
          <a:off x="0" y="0"/>
          <a:ext cx="0" cy="0"/>
          <a:chOff x="0" y="0"/>
          <a:chExt cx="0" cy="0"/>
        </a:xfrm>
      </p:grpSpPr>
      <p:sp>
        <p:nvSpPr>
          <p:cNvPr id="5441" name="Google Shape;5441;p143"/>
          <p:cNvSpPr txBox="1"/>
          <p:nvPr>
            <p:ph type="title"/>
          </p:nvPr>
        </p:nvSpPr>
        <p:spPr>
          <a:xfrm>
            <a:off x="0" y="1588"/>
            <a:ext cx="9144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ASSESS &amp; UNDERSTAND the Entity Lens</a:t>
            </a:r>
            <a:endParaRPr sz="3600"/>
          </a:p>
        </p:txBody>
      </p:sp>
      <p:grpSp>
        <p:nvGrpSpPr>
          <p:cNvPr id="5442" name="Google Shape;5442;p143"/>
          <p:cNvGrpSpPr/>
          <p:nvPr/>
        </p:nvGrpSpPr>
        <p:grpSpPr>
          <a:xfrm>
            <a:off x="16890" y="4572000"/>
            <a:ext cx="2199028" cy="1981200"/>
            <a:chOff x="0" y="2870200"/>
            <a:chExt cx="4038600" cy="3638550"/>
          </a:xfrm>
        </p:grpSpPr>
        <p:pic>
          <p:nvPicPr>
            <p:cNvPr descr="database-integration-1.jpg" id="5443" name="Google Shape;5443;p143"/>
            <p:cNvPicPr preferRelativeResize="0"/>
            <p:nvPr/>
          </p:nvPicPr>
          <p:blipFill rotWithShape="1">
            <a:blip r:embed="rId3">
              <a:alphaModFix/>
            </a:blip>
            <a:srcRect b="0" l="0" r="0" t="0"/>
            <a:stretch/>
          </p:blipFill>
          <p:spPr>
            <a:xfrm>
              <a:off x="0" y="3479800"/>
              <a:ext cx="4038600" cy="3028950"/>
            </a:xfrm>
            <a:prstGeom prst="rect">
              <a:avLst/>
            </a:prstGeom>
            <a:noFill/>
            <a:ln>
              <a:noFill/>
            </a:ln>
          </p:spPr>
        </p:pic>
        <p:pic>
          <p:nvPicPr>
            <p:cNvPr descr="Wheel_For_White_bg02.png" id="5444" name="Google Shape;5444;p143"/>
            <p:cNvPicPr preferRelativeResize="0"/>
            <p:nvPr/>
          </p:nvPicPr>
          <p:blipFill rotWithShape="1">
            <a:blip r:embed="rId4">
              <a:alphaModFix/>
            </a:blip>
            <a:srcRect b="0" l="0" r="0" t="0"/>
            <a:stretch/>
          </p:blipFill>
          <p:spPr>
            <a:xfrm>
              <a:off x="1041400" y="2870200"/>
              <a:ext cx="1405701" cy="1405701"/>
            </a:xfrm>
            <a:prstGeom prst="rect">
              <a:avLst/>
            </a:prstGeom>
            <a:noFill/>
            <a:ln>
              <a:noFill/>
            </a:ln>
          </p:spPr>
        </p:pic>
      </p:grpSp>
      <p:sp>
        <p:nvSpPr>
          <p:cNvPr id="5445" name="Google Shape;5445;p143"/>
          <p:cNvSpPr/>
          <p:nvPr/>
        </p:nvSpPr>
        <p:spPr>
          <a:xfrm>
            <a:off x="6540500" y="1471457"/>
            <a:ext cx="2603499" cy="1957543"/>
          </a:xfrm>
          <a:prstGeom prst="homePlate">
            <a:avLst>
              <a:gd fmla="val 15848" name="adj"/>
            </a:avLst>
          </a:prstGeom>
          <a:solidFill>
            <a:srgbClr val="76923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43"/>
          <p:cNvSpPr/>
          <p:nvPr/>
        </p:nvSpPr>
        <p:spPr>
          <a:xfrm>
            <a:off x="4191002" y="1471457"/>
            <a:ext cx="2727370" cy="1957543"/>
          </a:xfrm>
          <a:prstGeom prst="homePlate">
            <a:avLst>
              <a:gd fmla="val 15848" name="adj"/>
            </a:avLst>
          </a:prstGeom>
          <a:solidFill>
            <a:srgbClr val="C2D59B"/>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43"/>
          <p:cNvSpPr/>
          <p:nvPr/>
        </p:nvSpPr>
        <p:spPr>
          <a:xfrm>
            <a:off x="1981200" y="1471457"/>
            <a:ext cx="2628689" cy="1957543"/>
          </a:xfrm>
          <a:prstGeom prst="homePlate">
            <a:avLst>
              <a:gd fmla="val 15848" name="adj"/>
            </a:avLst>
          </a:prstGeom>
          <a:solidFill>
            <a:srgbClr val="D6E3B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43"/>
          <p:cNvSpPr txBox="1"/>
          <p:nvPr/>
        </p:nvSpPr>
        <p:spPr>
          <a:xfrm>
            <a:off x="2444339" y="1447802"/>
            <a:ext cx="2127661" cy="1754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Contracts</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800">
                <a:solidFill>
                  <a:srgbClr val="333F1A"/>
                </a:solidFill>
                <a:latin typeface="Calibri"/>
                <a:ea typeface="Calibri"/>
                <a:cs typeface="Calibri"/>
                <a:sym typeface="Calibri"/>
              </a:rPr>
              <a:t>Do the partner agreements have varying terms of agreement? </a:t>
            </a:r>
            <a:endParaRPr/>
          </a:p>
        </p:txBody>
      </p:sp>
      <p:sp>
        <p:nvSpPr>
          <p:cNvPr id="5449" name="Google Shape;5449;p143"/>
          <p:cNvSpPr txBox="1"/>
          <p:nvPr/>
        </p:nvSpPr>
        <p:spPr>
          <a:xfrm>
            <a:off x="4572001" y="1447800"/>
            <a:ext cx="236220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Intellectual Property</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800">
                <a:solidFill>
                  <a:srgbClr val="333F1A"/>
                </a:solidFill>
                <a:latin typeface="Calibri"/>
                <a:ea typeface="Calibri"/>
                <a:cs typeface="Calibri"/>
                <a:sym typeface="Calibri"/>
              </a:rPr>
              <a:t>Is there Intellectual Property (IP) of the firm?</a:t>
            </a:r>
            <a:endParaRPr i="1" sz="1800">
              <a:solidFill>
                <a:srgbClr val="333F1A"/>
              </a:solidFill>
              <a:latin typeface="Calibri"/>
              <a:ea typeface="Calibri"/>
              <a:cs typeface="Calibri"/>
              <a:sym typeface="Calibri"/>
            </a:endParaRPr>
          </a:p>
          <a:p>
            <a:pPr indent="0" lvl="0" marL="0" marR="0" rtl="0" algn="l">
              <a:spcBef>
                <a:spcPts val="0"/>
              </a:spcBef>
              <a:spcAft>
                <a:spcPts val="0"/>
              </a:spcAft>
              <a:buNone/>
            </a:pPr>
            <a:r>
              <a:t/>
            </a:r>
            <a:endParaRPr sz="1800">
              <a:solidFill>
                <a:srgbClr val="333F1A"/>
              </a:solidFill>
              <a:latin typeface="Calibri"/>
              <a:ea typeface="Calibri"/>
              <a:cs typeface="Calibri"/>
              <a:sym typeface="Calibri"/>
            </a:endParaRPr>
          </a:p>
          <a:p>
            <a:pPr indent="0" lvl="0" marL="0" marR="0" rtl="0" algn="l">
              <a:spcBef>
                <a:spcPts val="0"/>
              </a:spcBef>
              <a:spcAft>
                <a:spcPts val="0"/>
              </a:spcAft>
              <a:buNone/>
            </a:pPr>
            <a:r>
              <a:t/>
            </a:r>
            <a:endParaRPr sz="1800">
              <a:solidFill>
                <a:srgbClr val="333F1A"/>
              </a:solidFill>
              <a:latin typeface="Calibri"/>
              <a:ea typeface="Calibri"/>
              <a:cs typeface="Calibri"/>
              <a:sym typeface="Calibri"/>
            </a:endParaRPr>
          </a:p>
        </p:txBody>
      </p:sp>
      <p:sp>
        <p:nvSpPr>
          <p:cNvPr id="5450" name="Google Shape;5450;p143"/>
          <p:cNvSpPr txBox="1"/>
          <p:nvPr/>
        </p:nvSpPr>
        <p:spPr>
          <a:xfrm>
            <a:off x="7010399" y="1447801"/>
            <a:ext cx="217872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EAF1DD"/>
                </a:solidFill>
                <a:latin typeface="Calibri"/>
                <a:ea typeface="Calibri"/>
                <a:cs typeface="Calibri"/>
                <a:sym typeface="Calibri"/>
              </a:rPr>
              <a:t>Liability &amp; Risk</a:t>
            </a:r>
            <a:endParaRPr/>
          </a:p>
          <a:p>
            <a:pPr indent="0" lvl="0" marL="0" marR="0" rtl="0" algn="l">
              <a:spcBef>
                <a:spcPts val="0"/>
              </a:spcBef>
              <a:spcAft>
                <a:spcPts val="0"/>
              </a:spcAft>
              <a:buNone/>
            </a:pPr>
            <a:r>
              <a:t/>
            </a:r>
            <a:endParaRPr b="1" sz="1800">
              <a:solidFill>
                <a:srgbClr val="EAF1DD"/>
              </a:solidFill>
              <a:latin typeface="Calibri"/>
              <a:ea typeface="Calibri"/>
              <a:cs typeface="Calibri"/>
              <a:sym typeface="Calibri"/>
            </a:endParaRPr>
          </a:p>
          <a:p>
            <a:pPr indent="0" lvl="0" marL="0" marR="0" rtl="0" algn="l">
              <a:spcBef>
                <a:spcPts val="0"/>
              </a:spcBef>
              <a:spcAft>
                <a:spcPts val="0"/>
              </a:spcAft>
              <a:buNone/>
            </a:pPr>
            <a:r>
              <a:rPr i="1" lang="en-US" sz="1800">
                <a:solidFill>
                  <a:srgbClr val="EAF1DD"/>
                </a:solidFill>
                <a:latin typeface="Calibri"/>
                <a:ea typeface="Calibri"/>
                <a:cs typeface="Calibri"/>
                <a:sym typeface="Calibri"/>
              </a:rPr>
              <a:t>Is there outstanding litigation against the Company? </a:t>
            </a:r>
            <a:endParaRPr/>
          </a:p>
        </p:txBody>
      </p:sp>
      <p:sp>
        <p:nvSpPr>
          <p:cNvPr id="5451" name="Google Shape;5451;p143"/>
          <p:cNvSpPr/>
          <p:nvPr/>
        </p:nvSpPr>
        <p:spPr>
          <a:xfrm>
            <a:off x="1" y="1471457"/>
            <a:ext cx="2440925" cy="1957543"/>
          </a:xfrm>
          <a:prstGeom prst="homePlate">
            <a:avLst>
              <a:gd fmla="val 15848" name="adj"/>
            </a:avLst>
          </a:prstGeom>
          <a:solidFill>
            <a:srgbClr val="EAF1DD"/>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43"/>
          <p:cNvSpPr txBox="1"/>
          <p:nvPr/>
        </p:nvSpPr>
        <p:spPr>
          <a:xfrm>
            <a:off x="76200" y="1447812"/>
            <a:ext cx="226718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Entity Characteristics</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800">
                <a:solidFill>
                  <a:srgbClr val="333F1A"/>
                </a:solidFill>
                <a:latin typeface="Calibri"/>
                <a:ea typeface="Calibri"/>
                <a:cs typeface="Calibri"/>
                <a:sym typeface="Calibri"/>
              </a:rPr>
              <a:t>What is the legal structure of the Company? </a:t>
            </a:r>
            <a:endParaRPr/>
          </a:p>
        </p:txBody>
      </p:sp>
      <p:sp>
        <p:nvSpPr>
          <p:cNvPr id="5453" name="Google Shape;5453;p143"/>
          <p:cNvSpPr/>
          <p:nvPr/>
        </p:nvSpPr>
        <p:spPr>
          <a:xfrm rot="-5400000">
            <a:off x="-404813" y="4092773"/>
            <a:ext cx="2730500" cy="822325"/>
          </a:xfrm>
          <a:prstGeom prst="homePlate">
            <a:avLst>
              <a:gd fmla="val 103804" name="adj"/>
            </a:avLst>
          </a:prstGeom>
          <a:solidFill>
            <a:srgbClr val="C2D59B">
              <a:alpha val="3098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452"/>
                                        </p:tgtEl>
                                        <p:attrNameLst>
                                          <p:attrName>style.visibility</p:attrName>
                                        </p:attrNameLst>
                                      </p:cBhvr>
                                      <p:to>
                                        <p:strVal val="visible"/>
                                      </p:to>
                                    </p:set>
                                    <p:animEffect filter="fade" transition="in">
                                      <p:cBhvr>
                                        <p:cTn dur="1000"/>
                                        <p:tgtEl>
                                          <p:spTgt spid="5452"/>
                                        </p:tgtEl>
                                      </p:cBhvr>
                                    </p:animEffect>
                                  </p:childTnLst>
                                </p:cTn>
                              </p:par>
                              <p:par>
                                <p:cTn fill="hold" nodeType="withEffect" presetClass="entr" presetID="10" presetSubtype="0">
                                  <p:stCondLst>
                                    <p:cond delay="0"/>
                                  </p:stCondLst>
                                  <p:childTnLst>
                                    <p:set>
                                      <p:cBhvr>
                                        <p:cTn dur="1" fill="hold">
                                          <p:stCondLst>
                                            <p:cond delay="0"/>
                                          </p:stCondLst>
                                        </p:cTn>
                                        <p:tgtEl>
                                          <p:spTgt spid="5451"/>
                                        </p:tgtEl>
                                        <p:attrNameLst>
                                          <p:attrName>style.visibility</p:attrName>
                                        </p:attrNameLst>
                                      </p:cBhvr>
                                      <p:to>
                                        <p:strVal val="visible"/>
                                      </p:to>
                                    </p:set>
                                    <p:animEffect filter="fade" transition="in">
                                      <p:cBhvr>
                                        <p:cTn dur="1000"/>
                                        <p:tgtEl>
                                          <p:spTgt spid="5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7"/>
                                        </p:tgtEl>
                                        <p:attrNameLst>
                                          <p:attrName>style.visibility</p:attrName>
                                        </p:attrNameLst>
                                      </p:cBhvr>
                                      <p:to>
                                        <p:strVal val="visible"/>
                                      </p:to>
                                    </p:set>
                                    <p:animEffect filter="fade" transition="in">
                                      <p:cBhvr>
                                        <p:cTn dur="1000"/>
                                        <p:tgtEl>
                                          <p:spTgt spid="5447"/>
                                        </p:tgtEl>
                                      </p:cBhvr>
                                    </p:animEffect>
                                  </p:childTnLst>
                                </p:cTn>
                              </p:par>
                              <p:par>
                                <p:cTn fill="hold" nodeType="withEffect" presetClass="entr" presetID="10" presetSubtype="0">
                                  <p:stCondLst>
                                    <p:cond delay="0"/>
                                  </p:stCondLst>
                                  <p:childTnLst>
                                    <p:set>
                                      <p:cBhvr>
                                        <p:cTn dur="1" fill="hold">
                                          <p:stCondLst>
                                            <p:cond delay="0"/>
                                          </p:stCondLst>
                                        </p:cTn>
                                        <p:tgtEl>
                                          <p:spTgt spid="5448"/>
                                        </p:tgtEl>
                                        <p:attrNameLst>
                                          <p:attrName>style.visibility</p:attrName>
                                        </p:attrNameLst>
                                      </p:cBhvr>
                                      <p:to>
                                        <p:strVal val="visible"/>
                                      </p:to>
                                    </p:set>
                                    <p:animEffect filter="fade" transition="in">
                                      <p:cBhvr>
                                        <p:cTn dur="1000"/>
                                        <p:tgtEl>
                                          <p:spTgt spid="54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9"/>
                                        </p:tgtEl>
                                        <p:attrNameLst>
                                          <p:attrName>style.visibility</p:attrName>
                                        </p:attrNameLst>
                                      </p:cBhvr>
                                      <p:to>
                                        <p:strVal val="visible"/>
                                      </p:to>
                                    </p:set>
                                    <p:animEffect filter="fade" transition="in">
                                      <p:cBhvr>
                                        <p:cTn dur="1000"/>
                                        <p:tgtEl>
                                          <p:spTgt spid="5449"/>
                                        </p:tgtEl>
                                      </p:cBhvr>
                                    </p:animEffect>
                                  </p:childTnLst>
                                </p:cTn>
                              </p:par>
                              <p:par>
                                <p:cTn fill="hold" nodeType="withEffect" presetClass="entr" presetID="10" presetSubtype="0">
                                  <p:stCondLst>
                                    <p:cond delay="0"/>
                                  </p:stCondLst>
                                  <p:childTnLst>
                                    <p:set>
                                      <p:cBhvr>
                                        <p:cTn dur="1" fill="hold">
                                          <p:stCondLst>
                                            <p:cond delay="0"/>
                                          </p:stCondLst>
                                        </p:cTn>
                                        <p:tgtEl>
                                          <p:spTgt spid="5446"/>
                                        </p:tgtEl>
                                        <p:attrNameLst>
                                          <p:attrName>style.visibility</p:attrName>
                                        </p:attrNameLst>
                                      </p:cBhvr>
                                      <p:to>
                                        <p:strVal val="visible"/>
                                      </p:to>
                                    </p:set>
                                    <p:animEffect filter="fade" transition="in">
                                      <p:cBhvr>
                                        <p:cTn dur="1000"/>
                                        <p:tgtEl>
                                          <p:spTgt spid="5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45"/>
                                        </p:tgtEl>
                                        <p:attrNameLst>
                                          <p:attrName>style.visibility</p:attrName>
                                        </p:attrNameLst>
                                      </p:cBhvr>
                                      <p:to>
                                        <p:strVal val="visible"/>
                                      </p:to>
                                    </p:set>
                                    <p:animEffect filter="fade" transition="in">
                                      <p:cBhvr>
                                        <p:cTn dur="1000"/>
                                        <p:tgtEl>
                                          <p:spTgt spid="5445"/>
                                        </p:tgtEl>
                                      </p:cBhvr>
                                    </p:animEffect>
                                  </p:childTnLst>
                                </p:cTn>
                              </p:par>
                              <p:par>
                                <p:cTn fill="hold" nodeType="withEffect" presetClass="entr" presetID="10" presetSubtype="0">
                                  <p:stCondLst>
                                    <p:cond delay="0"/>
                                  </p:stCondLst>
                                  <p:childTnLst>
                                    <p:set>
                                      <p:cBhvr>
                                        <p:cTn dur="1" fill="hold">
                                          <p:stCondLst>
                                            <p:cond delay="0"/>
                                          </p:stCondLst>
                                        </p:cTn>
                                        <p:tgtEl>
                                          <p:spTgt spid="5450"/>
                                        </p:tgtEl>
                                        <p:attrNameLst>
                                          <p:attrName>style.visibility</p:attrName>
                                        </p:attrNameLst>
                                      </p:cBhvr>
                                      <p:to>
                                        <p:strVal val="visible"/>
                                      </p:to>
                                    </p:set>
                                    <p:animEffect filter="fade" transition="in">
                                      <p:cBhvr>
                                        <p:cTn dur="1000"/>
                                        <p:tgtEl>
                                          <p:spTgt spid="54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7" name="Shape 5457"/>
        <p:cNvGrpSpPr/>
        <p:nvPr/>
      </p:nvGrpSpPr>
      <p:grpSpPr>
        <a:xfrm>
          <a:off x="0" y="0"/>
          <a:ext cx="0" cy="0"/>
          <a:chOff x="0" y="0"/>
          <a:chExt cx="0" cy="0"/>
        </a:xfrm>
      </p:grpSpPr>
      <p:sp>
        <p:nvSpPr>
          <p:cNvPr id="5458" name="Google Shape;5458;p144"/>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Entity Sub-lenses</a:t>
            </a:r>
            <a:endParaRPr/>
          </a:p>
        </p:txBody>
      </p:sp>
      <p:pic>
        <p:nvPicPr>
          <p:cNvPr descr="entitysublens.tiff" id="5459" name="Google Shape;5459;p144"/>
          <p:cNvPicPr preferRelativeResize="0"/>
          <p:nvPr/>
        </p:nvPicPr>
        <p:blipFill rotWithShape="1">
          <a:blip r:embed="rId3">
            <a:alphaModFix/>
          </a:blip>
          <a:srcRect b="0" l="0" r="0" t="0"/>
          <a:stretch/>
        </p:blipFill>
        <p:spPr>
          <a:xfrm>
            <a:off x="3508276" y="1524000"/>
            <a:ext cx="5635724" cy="4191000"/>
          </a:xfrm>
          <a:prstGeom prst="rect">
            <a:avLst/>
          </a:prstGeom>
          <a:noFill/>
          <a:ln>
            <a:noFill/>
          </a:ln>
        </p:spPr>
      </p:pic>
      <p:sp>
        <p:nvSpPr>
          <p:cNvPr id="5460" name="Google Shape;5460;p144"/>
          <p:cNvSpPr txBox="1"/>
          <p:nvPr/>
        </p:nvSpPr>
        <p:spPr>
          <a:xfrm>
            <a:off x="76200" y="1524000"/>
            <a:ext cx="3276600"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33F1A"/>
                </a:solidFill>
                <a:latin typeface="Calibri"/>
                <a:ea typeface="Calibri"/>
                <a:cs typeface="Calibri"/>
                <a:sym typeface="Calibri"/>
              </a:rPr>
              <a:t>Baseline Assessment of an Organization</a:t>
            </a:r>
            <a:endParaRPr/>
          </a:p>
          <a:p>
            <a:pPr indent="0" lvl="0" marL="0" marR="0" rtl="0" algn="l">
              <a:spcBef>
                <a:spcPts val="0"/>
              </a:spcBef>
              <a:spcAft>
                <a:spcPts val="0"/>
              </a:spcAft>
              <a:buNone/>
            </a:pPr>
            <a:r>
              <a:t/>
            </a:r>
            <a:endParaRPr sz="2000">
              <a:solidFill>
                <a:srgbClr val="333F1A"/>
              </a:solidFill>
              <a:latin typeface="Calibri"/>
              <a:ea typeface="Calibri"/>
              <a:cs typeface="Calibri"/>
              <a:sym typeface="Calibri"/>
            </a:endParaRPr>
          </a:p>
          <a:p>
            <a:pPr indent="-127000" lvl="0" marL="1143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Is Intellectual Property valuable for any IT company?</a:t>
            </a:r>
            <a:endParaRPr/>
          </a:p>
          <a:p>
            <a:pPr indent="-127000" lvl="0" marL="1143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Should there be a process in place to capture IP to improve the firm’s value?</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4" name="Shape 5464"/>
        <p:cNvGrpSpPr/>
        <p:nvPr/>
      </p:nvGrpSpPr>
      <p:grpSpPr>
        <a:xfrm>
          <a:off x="0" y="0"/>
          <a:ext cx="0" cy="0"/>
          <a:chOff x="0" y="0"/>
          <a:chExt cx="0" cy="0"/>
        </a:xfrm>
      </p:grpSpPr>
      <p:grpSp>
        <p:nvGrpSpPr>
          <p:cNvPr id="5465" name="Google Shape;5465;p145"/>
          <p:cNvGrpSpPr/>
          <p:nvPr/>
        </p:nvGrpSpPr>
        <p:grpSpPr>
          <a:xfrm>
            <a:off x="577849" y="114300"/>
            <a:ext cx="2393951" cy="647700"/>
            <a:chOff x="1717480" y="2374418"/>
            <a:chExt cx="3040673" cy="822562"/>
          </a:xfrm>
        </p:grpSpPr>
        <p:grpSp>
          <p:nvGrpSpPr>
            <p:cNvPr id="5466" name="Google Shape;5466;p145"/>
            <p:cNvGrpSpPr/>
            <p:nvPr/>
          </p:nvGrpSpPr>
          <p:grpSpPr>
            <a:xfrm>
              <a:off x="1717480" y="2374418"/>
              <a:ext cx="3040673" cy="822562"/>
              <a:chOff x="1717480" y="2374418"/>
              <a:chExt cx="3040673" cy="822562"/>
            </a:xfrm>
          </p:grpSpPr>
          <p:sp>
            <p:nvSpPr>
              <p:cNvPr id="5467" name="Google Shape;5467;p145"/>
              <p:cNvSpPr/>
              <p:nvPr/>
            </p:nvSpPr>
            <p:spPr>
              <a:xfrm>
                <a:off x="1723530" y="2374418"/>
                <a:ext cx="3034623" cy="8225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Entity</a:t>
                </a:r>
                <a:endParaRPr b="1" sz="2400">
                  <a:solidFill>
                    <a:schemeClr val="lt1"/>
                  </a:solidFill>
                  <a:latin typeface="Calibri"/>
                  <a:ea typeface="Calibri"/>
                  <a:cs typeface="Calibri"/>
                  <a:sym typeface="Calibri"/>
                </a:endParaRPr>
              </a:p>
            </p:txBody>
          </p:sp>
          <p:sp>
            <p:nvSpPr>
              <p:cNvPr id="5468" name="Google Shape;5468;p145"/>
              <p:cNvSpPr/>
              <p:nvPr/>
            </p:nvSpPr>
            <p:spPr>
              <a:xfrm>
                <a:off x="1717480" y="2374418"/>
                <a:ext cx="822675" cy="8225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9" name="Google Shape;5469;p145"/>
            <p:cNvGrpSpPr/>
            <p:nvPr/>
          </p:nvGrpSpPr>
          <p:grpSpPr>
            <a:xfrm>
              <a:off x="1835838" y="2530721"/>
              <a:ext cx="598064" cy="532324"/>
              <a:chOff x="1806206" y="2502148"/>
              <a:chExt cx="598064" cy="532324"/>
            </a:xfrm>
          </p:grpSpPr>
          <p:sp>
            <p:nvSpPr>
              <p:cNvPr id="5470" name="Google Shape;5470;p14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4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72" name="Google Shape;5472;p145"/>
          <p:cNvGrpSpPr/>
          <p:nvPr/>
        </p:nvGrpSpPr>
        <p:grpSpPr>
          <a:xfrm>
            <a:off x="0" y="0"/>
            <a:ext cx="500380" cy="6858000"/>
            <a:chOff x="0" y="0"/>
            <a:chExt cx="500380" cy="6858000"/>
          </a:xfrm>
        </p:grpSpPr>
        <p:sp>
          <p:nvSpPr>
            <p:cNvPr id="5473" name="Google Shape;5473;p145"/>
            <p:cNvSpPr/>
            <p:nvPr/>
          </p:nvSpPr>
          <p:spPr>
            <a:xfrm rot="-5400000">
              <a:off x="-207010" y="207010"/>
              <a:ext cx="9144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Lens</a:t>
              </a:r>
              <a:endParaRPr sz="1800">
                <a:solidFill>
                  <a:srgbClr val="333F1A"/>
                </a:solidFill>
                <a:latin typeface="Times New Roman"/>
                <a:ea typeface="Times New Roman"/>
                <a:cs typeface="Times New Roman"/>
                <a:sym typeface="Times New Roman"/>
              </a:endParaRPr>
            </a:p>
          </p:txBody>
        </p:sp>
        <p:sp>
          <p:nvSpPr>
            <p:cNvPr id="5474" name="Google Shape;5474;p145"/>
            <p:cNvSpPr/>
            <p:nvPr/>
          </p:nvSpPr>
          <p:spPr>
            <a:xfrm rot="-5400000">
              <a:off x="-207010" y="1121410"/>
              <a:ext cx="9144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88888"/>
                </a:lnSpc>
                <a:spcBef>
                  <a:spcPts val="0"/>
                </a:spcBef>
                <a:spcAft>
                  <a:spcPts val="0"/>
                </a:spcAft>
                <a:buNone/>
              </a:pPr>
              <a:r>
                <a:rPr lang="en-US" sz="1800">
                  <a:solidFill>
                    <a:srgbClr val="333F1A"/>
                  </a:solidFill>
                  <a:latin typeface="Times New Roman"/>
                  <a:ea typeface="Times New Roman"/>
                  <a:cs typeface="Times New Roman"/>
                  <a:sym typeface="Times New Roman"/>
                </a:rPr>
                <a:t>Sub- Lens</a:t>
              </a:r>
              <a:endParaRPr sz="1800">
                <a:solidFill>
                  <a:srgbClr val="333F1A"/>
                </a:solidFill>
                <a:latin typeface="Times New Roman"/>
                <a:ea typeface="Times New Roman"/>
                <a:cs typeface="Times New Roman"/>
                <a:sym typeface="Times New Roman"/>
              </a:endParaRPr>
            </a:p>
          </p:txBody>
        </p:sp>
        <p:sp>
          <p:nvSpPr>
            <p:cNvPr id="5475" name="Google Shape;5475;p145"/>
            <p:cNvSpPr/>
            <p:nvPr/>
          </p:nvSpPr>
          <p:spPr>
            <a:xfrm rot="-5400000">
              <a:off x="-1273810" y="3102610"/>
              <a:ext cx="30480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Themes</a:t>
              </a:r>
              <a:endParaRPr sz="1800">
                <a:solidFill>
                  <a:srgbClr val="333F1A"/>
                </a:solidFill>
                <a:latin typeface="Times New Roman"/>
                <a:ea typeface="Times New Roman"/>
                <a:cs typeface="Times New Roman"/>
                <a:sym typeface="Times New Roman"/>
              </a:endParaRPr>
            </a:p>
          </p:txBody>
        </p:sp>
        <p:sp>
          <p:nvSpPr>
            <p:cNvPr id="5476" name="Google Shape;5476;p145"/>
            <p:cNvSpPr/>
            <p:nvPr/>
          </p:nvSpPr>
          <p:spPr>
            <a:xfrm rot="-5400000">
              <a:off x="-740410" y="5617210"/>
              <a:ext cx="19812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Diagnostics</a:t>
              </a:r>
              <a:endParaRPr sz="1800">
                <a:solidFill>
                  <a:srgbClr val="333F1A"/>
                </a:solidFill>
                <a:latin typeface="Times New Roman"/>
                <a:ea typeface="Times New Roman"/>
                <a:cs typeface="Times New Roman"/>
                <a:sym typeface="Times New Roman"/>
              </a:endParaRPr>
            </a:p>
          </p:txBody>
        </p:sp>
      </p:grpSp>
      <p:grpSp>
        <p:nvGrpSpPr>
          <p:cNvPr id="5477" name="Google Shape;5477;p145"/>
          <p:cNvGrpSpPr/>
          <p:nvPr/>
        </p:nvGrpSpPr>
        <p:grpSpPr>
          <a:xfrm>
            <a:off x="2854960" y="1066800"/>
            <a:ext cx="1645920" cy="5410200"/>
            <a:chOff x="2324100" y="1066800"/>
            <a:chExt cx="1645920" cy="5410200"/>
          </a:xfrm>
        </p:grpSpPr>
        <p:grpSp>
          <p:nvGrpSpPr>
            <p:cNvPr id="5478" name="Google Shape;5478;p145"/>
            <p:cNvGrpSpPr/>
            <p:nvPr/>
          </p:nvGrpSpPr>
          <p:grpSpPr>
            <a:xfrm>
              <a:off x="2383536" y="1752600"/>
              <a:ext cx="1578864" cy="4724400"/>
              <a:chOff x="669036" y="1739900"/>
              <a:chExt cx="1578864" cy="4724400"/>
            </a:xfrm>
          </p:grpSpPr>
          <p:sp>
            <p:nvSpPr>
              <p:cNvPr id="5479" name="Google Shape;5479;p145"/>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Customer</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Partner</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Employees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Other</a:t>
                </a:r>
                <a:endParaRPr/>
              </a:p>
              <a:p>
                <a:pPr indent="-48260" lvl="0" marL="137160" marR="0" rtl="0" algn="l">
                  <a:spcBef>
                    <a:spcPts val="0"/>
                  </a:spcBef>
                  <a:spcAft>
                    <a:spcPts val="0"/>
                  </a:spcAft>
                  <a:buClr>
                    <a:schemeClr val="dk1"/>
                  </a:buClr>
                  <a:buSzPts val="1400"/>
                  <a:buFont typeface="Arial"/>
                  <a:buNone/>
                </a:pPr>
                <a:r>
                  <a:t/>
                </a:r>
                <a:endParaRPr sz="1400">
                  <a:solidFill>
                    <a:srgbClr val="333F1A"/>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5480" name="Google Shape;5480;p145"/>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5481" name="Google Shape;5481;p145"/>
              <p:cNvSpPr txBox="1"/>
              <p:nvPr/>
            </p:nvSpPr>
            <p:spPr>
              <a:xfrm>
                <a:off x="685800" y="5029200"/>
                <a:ext cx="1562100" cy="954107"/>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Do the partner agreements have varying terms of agreement?</a:t>
                </a:r>
                <a:endParaRPr/>
              </a:p>
            </p:txBody>
          </p:sp>
        </p:grpSp>
        <p:sp>
          <p:nvSpPr>
            <p:cNvPr id="5482" name="Google Shape;5482;p145"/>
            <p:cNvSpPr/>
            <p:nvPr/>
          </p:nvSpPr>
          <p:spPr>
            <a:xfrm>
              <a:off x="23241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Contracts</a:t>
              </a:r>
              <a:endParaRPr b="1" sz="1400">
                <a:solidFill>
                  <a:schemeClr val="lt1"/>
                </a:solidFill>
                <a:latin typeface="Times New Roman"/>
                <a:ea typeface="Times New Roman"/>
                <a:cs typeface="Times New Roman"/>
                <a:sym typeface="Times New Roman"/>
              </a:endParaRPr>
            </a:p>
          </p:txBody>
        </p:sp>
      </p:grpSp>
      <p:grpSp>
        <p:nvGrpSpPr>
          <p:cNvPr id="5483" name="Google Shape;5483;p145"/>
          <p:cNvGrpSpPr/>
          <p:nvPr/>
        </p:nvGrpSpPr>
        <p:grpSpPr>
          <a:xfrm>
            <a:off x="5069840" y="1066800"/>
            <a:ext cx="1676400" cy="5410200"/>
            <a:chOff x="3886200" y="1066800"/>
            <a:chExt cx="1676400" cy="5410200"/>
          </a:xfrm>
        </p:grpSpPr>
        <p:grpSp>
          <p:nvGrpSpPr>
            <p:cNvPr id="5484" name="Google Shape;5484;p145"/>
            <p:cNvGrpSpPr/>
            <p:nvPr/>
          </p:nvGrpSpPr>
          <p:grpSpPr>
            <a:xfrm>
              <a:off x="3945636" y="1752600"/>
              <a:ext cx="1616964" cy="4724400"/>
              <a:chOff x="669036" y="1739900"/>
              <a:chExt cx="1616964" cy="4724400"/>
            </a:xfrm>
          </p:grpSpPr>
          <p:sp>
            <p:nvSpPr>
              <p:cNvPr id="5485" name="Google Shape;5485;p145"/>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Protection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Trademarks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Patents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Copyrights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Trade Secrets</a:t>
                </a:r>
                <a:endParaRPr/>
              </a:p>
            </p:txBody>
          </p:sp>
          <p:sp>
            <p:nvSpPr>
              <p:cNvPr id="5486" name="Google Shape;5486;p145"/>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5487" name="Google Shape;5487;p145"/>
              <p:cNvSpPr txBox="1"/>
              <p:nvPr/>
            </p:nvSpPr>
            <p:spPr>
              <a:xfrm>
                <a:off x="685800" y="5029200"/>
                <a:ext cx="1600200" cy="1169551"/>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Is there Intellectual Property (IP) of the firm?</a:t>
                </a:r>
                <a:endParaRPr sz="1400">
                  <a:solidFill>
                    <a:srgbClr val="333F1A"/>
                  </a:solidFill>
                  <a:latin typeface="Calibri"/>
                  <a:ea typeface="Calibri"/>
                  <a:cs typeface="Calibri"/>
                  <a:sym typeface="Calibri"/>
                </a:endParaRPr>
              </a:p>
              <a:p>
                <a:pPr indent="0" lvl="0" marL="0" marR="0" rtl="0" algn="l">
                  <a:spcBef>
                    <a:spcPts val="0"/>
                  </a:spcBef>
                  <a:spcAft>
                    <a:spcPts val="0"/>
                  </a:spcAft>
                  <a:buNone/>
                </a:pPr>
                <a:r>
                  <a:t/>
                </a:r>
                <a:endParaRPr sz="1400">
                  <a:solidFill>
                    <a:srgbClr val="333F1A"/>
                  </a:solidFill>
                  <a:latin typeface="Calibri"/>
                  <a:ea typeface="Calibri"/>
                  <a:cs typeface="Calibri"/>
                  <a:sym typeface="Calibri"/>
                </a:endParaRPr>
              </a:p>
            </p:txBody>
          </p:sp>
        </p:grpSp>
        <p:sp>
          <p:nvSpPr>
            <p:cNvPr id="5488" name="Google Shape;5488;p145"/>
            <p:cNvSpPr/>
            <p:nvPr/>
          </p:nvSpPr>
          <p:spPr>
            <a:xfrm>
              <a:off x="38862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Intellectual Property</a:t>
              </a:r>
              <a:endParaRPr b="1" sz="1400">
                <a:solidFill>
                  <a:schemeClr val="lt1"/>
                </a:solidFill>
                <a:latin typeface="Times New Roman"/>
                <a:ea typeface="Times New Roman"/>
                <a:cs typeface="Times New Roman"/>
                <a:sym typeface="Times New Roman"/>
              </a:endParaRPr>
            </a:p>
          </p:txBody>
        </p:sp>
      </p:grpSp>
      <p:grpSp>
        <p:nvGrpSpPr>
          <p:cNvPr id="5489" name="Google Shape;5489;p145"/>
          <p:cNvGrpSpPr/>
          <p:nvPr/>
        </p:nvGrpSpPr>
        <p:grpSpPr>
          <a:xfrm>
            <a:off x="7315200" y="1066800"/>
            <a:ext cx="1714500" cy="5410200"/>
            <a:chOff x="5276850" y="1066800"/>
            <a:chExt cx="1714500" cy="5410200"/>
          </a:xfrm>
        </p:grpSpPr>
        <p:grpSp>
          <p:nvGrpSpPr>
            <p:cNvPr id="5490" name="Google Shape;5490;p145"/>
            <p:cNvGrpSpPr/>
            <p:nvPr/>
          </p:nvGrpSpPr>
          <p:grpSpPr>
            <a:xfrm>
              <a:off x="5336286" y="1752600"/>
              <a:ext cx="1655064" cy="4724400"/>
              <a:chOff x="669036" y="1739900"/>
              <a:chExt cx="1655064" cy="4724400"/>
            </a:xfrm>
          </p:grpSpPr>
          <p:sp>
            <p:nvSpPr>
              <p:cNvPr id="5491" name="Google Shape;5491;p145"/>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Litigation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Insurance</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Statutory Filings</a:t>
                </a:r>
                <a:endParaRPr/>
              </a:p>
            </p:txBody>
          </p:sp>
          <p:sp>
            <p:nvSpPr>
              <p:cNvPr id="5492" name="Google Shape;5492;p145"/>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5493" name="Google Shape;5493;p145"/>
              <p:cNvSpPr txBox="1"/>
              <p:nvPr/>
            </p:nvSpPr>
            <p:spPr>
              <a:xfrm>
                <a:off x="685800" y="5029200"/>
                <a:ext cx="1638300" cy="954107"/>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Is there outstanding litigation against the Company?</a:t>
                </a:r>
                <a:endParaRPr/>
              </a:p>
            </p:txBody>
          </p:sp>
        </p:grpSp>
        <p:sp>
          <p:nvSpPr>
            <p:cNvPr id="5494" name="Google Shape;5494;p145"/>
            <p:cNvSpPr/>
            <p:nvPr/>
          </p:nvSpPr>
          <p:spPr>
            <a:xfrm>
              <a:off x="527685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Liability &amp; Risk</a:t>
              </a:r>
              <a:endParaRPr b="1" sz="1400">
                <a:solidFill>
                  <a:schemeClr val="lt1"/>
                </a:solidFill>
                <a:latin typeface="Times New Roman"/>
                <a:ea typeface="Times New Roman"/>
                <a:cs typeface="Times New Roman"/>
                <a:sym typeface="Times New Roman"/>
              </a:endParaRPr>
            </a:p>
          </p:txBody>
        </p:sp>
      </p:grpSp>
      <p:grpSp>
        <p:nvGrpSpPr>
          <p:cNvPr id="5495" name="Google Shape;5495;p145"/>
          <p:cNvGrpSpPr/>
          <p:nvPr/>
        </p:nvGrpSpPr>
        <p:grpSpPr>
          <a:xfrm>
            <a:off x="609600" y="1066800"/>
            <a:ext cx="1676400" cy="5410200"/>
            <a:chOff x="609600" y="1066800"/>
            <a:chExt cx="1676400" cy="5410200"/>
          </a:xfrm>
        </p:grpSpPr>
        <p:grpSp>
          <p:nvGrpSpPr>
            <p:cNvPr id="5496" name="Google Shape;5496;p145"/>
            <p:cNvGrpSpPr/>
            <p:nvPr/>
          </p:nvGrpSpPr>
          <p:grpSpPr>
            <a:xfrm>
              <a:off x="669036" y="1752600"/>
              <a:ext cx="1616964" cy="4724400"/>
              <a:chOff x="669036" y="1739900"/>
              <a:chExt cx="1616964" cy="4724400"/>
            </a:xfrm>
          </p:grpSpPr>
          <p:sp>
            <p:nvSpPr>
              <p:cNvPr id="5497" name="Google Shape;5497;p145"/>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Type of Entity</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Domicile</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Regulation</a:t>
                </a:r>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5498" name="Google Shape;5498;p145"/>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5499" name="Google Shape;5499;p145"/>
              <p:cNvSpPr txBox="1"/>
              <p:nvPr/>
            </p:nvSpPr>
            <p:spPr>
              <a:xfrm>
                <a:off x="685800" y="5029200"/>
                <a:ext cx="1600200" cy="738664"/>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What is the legal structure of the Company?</a:t>
                </a:r>
                <a:endParaRPr/>
              </a:p>
            </p:txBody>
          </p:sp>
        </p:grpSp>
        <p:sp>
          <p:nvSpPr>
            <p:cNvPr id="5500" name="Google Shape;5500;p145"/>
            <p:cNvSpPr/>
            <p:nvPr/>
          </p:nvSpPr>
          <p:spPr>
            <a:xfrm>
              <a:off x="6096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Entity Characteristics</a:t>
              </a:r>
              <a:endParaRPr b="1" sz="1400">
                <a:solidFill>
                  <a:schemeClr val="lt1"/>
                </a:solidFill>
                <a:latin typeface="Times New Roman"/>
                <a:ea typeface="Times New Roman"/>
                <a:cs typeface="Times New Roman"/>
                <a:sym typeface="Times New Roman"/>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4" name="Shape 5504"/>
        <p:cNvGrpSpPr/>
        <p:nvPr/>
      </p:nvGrpSpPr>
      <p:grpSpPr>
        <a:xfrm>
          <a:off x="0" y="0"/>
          <a:ext cx="0" cy="0"/>
          <a:chOff x="0" y="0"/>
          <a:chExt cx="0" cy="0"/>
        </a:xfrm>
      </p:grpSpPr>
      <p:sp>
        <p:nvSpPr>
          <p:cNvPr id="5505" name="Google Shape;5505;p146"/>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Entity Lens</a:t>
            </a:r>
            <a:endParaRPr/>
          </a:p>
        </p:txBody>
      </p:sp>
      <p:sp>
        <p:nvSpPr>
          <p:cNvPr id="5506" name="Google Shape;5506;p14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3200"/>
              <a:buChar char="•"/>
            </a:pPr>
            <a:r>
              <a:rPr lang="en-US">
                <a:latin typeface="Calibri"/>
                <a:ea typeface="Calibri"/>
                <a:cs typeface="Calibri"/>
                <a:sym typeface="Calibri"/>
              </a:rPr>
              <a:t>What Trust?  </a:t>
            </a:r>
            <a:endParaRPr>
              <a:latin typeface="Calibri"/>
              <a:ea typeface="Calibri"/>
              <a:cs typeface="Calibri"/>
              <a:sym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0" name="Shape 5510"/>
        <p:cNvGrpSpPr/>
        <p:nvPr/>
      </p:nvGrpSpPr>
      <p:grpSpPr>
        <a:xfrm>
          <a:off x="0" y="0"/>
          <a:ext cx="0" cy="0"/>
          <a:chOff x="0" y="0"/>
          <a:chExt cx="0" cy="0"/>
        </a:xfrm>
      </p:grpSpPr>
      <p:sp>
        <p:nvSpPr>
          <p:cNvPr id="5511" name="Google Shape;5511;p147"/>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Questions</a:t>
            </a:r>
            <a:endParaRPr/>
          </a:p>
        </p:txBody>
      </p:sp>
      <p:sp>
        <p:nvSpPr>
          <p:cNvPr id="5512" name="Google Shape;5512;p147"/>
          <p:cNvSpPr txBox="1"/>
          <p:nvPr>
            <p:ph idx="1" type="body"/>
          </p:nvPr>
        </p:nvSpPr>
        <p:spPr>
          <a:xfrm>
            <a:off x="4953000" y="4191000"/>
            <a:ext cx="3810000" cy="2133600"/>
          </a:xfrm>
          <a:prstGeom prst="rect">
            <a:avLst/>
          </a:prstGeom>
          <a:noFill/>
          <a:ln>
            <a:noFill/>
          </a:ln>
        </p:spPr>
        <p:txBody>
          <a:bodyPr anchorCtr="0" anchor="t" bIns="45700" lIns="91425" spcFirstLastPara="1" rIns="91425" wrap="square" tIns="45700">
            <a:noAutofit/>
          </a:bodyPr>
          <a:lstStyle/>
          <a:p>
            <a:pPr indent="-342900" lvl="0" marL="342900" rtl="0" algn="ctr">
              <a:spcBef>
                <a:spcPts val="0"/>
              </a:spcBef>
              <a:spcAft>
                <a:spcPts val="0"/>
              </a:spcAft>
              <a:buClr>
                <a:srgbClr val="333F1A"/>
              </a:buClr>
              <a:buSzPts val="3200"/>
              <a:buFont typeface="Arial"/>
              <a:buNone/>
            </a:pPr>
            <a:r>
              <a:rPr lang="en-US">
                <a:latin typeface="Calibri"/>
                <a:ea typeface="Calibri"/>
                <a:cs typeface="Calibri"/>
                <a:sym typeface="Calibri"/>
              </a:rPr>
              <a:t>Edwin Miller</a:t>
            </a:r>
            <a:endParaRPr/>
          </a:p>
          <a:p>
            <a:pPr indent="-342900" lvl="0" marL="342900" rtl="0" algn="ctr">
              <a:spcBef>
                <a:spcPts val="400"/>
              </a:spcBef>
              <a:spcAft>
                <a:spcPts val="0"/>
              </a:spcAft>
              <a:buClr>
                <a:srgbClr val="333F1A"/>
              </a:buClr>
              <a:buSzPts val="2000"/>
              <a:buFont typeface="Arial"/>
              <a:buNone/>
            </a:pPr>
            <a:r>
              <a:rPr lang="en-US" sz="2000">
                <a:latin typeface="Calibri"/>
                <a:ea typeface="Calibri"/>
                <a:cs typeface="Calibri"/>
                <a:sym typeface="Calibri"/>
              </a:rPr>
              <a:t>Edwin@9Lenses.com</a:t>
            </a:r>
            <a:endParaRPr/>
          </a:p>
        </p:txBody>
      </p:sp>
      <p:pic>
        <p:nvPicPr>
          <p:cNvPr descr="j0315598.jpg" id="5513" name="Google Shape;5513;p147"/>
          <p:cNvPicPr preferRelativeResize="0"/>
          <p:nvPr/>
        </p:nvPicPr>
        <p:blipFill rotWithShape="1">
          <a:blip r:embed="rId3">
            <a:alphaModFix/>
          </a:blip>
          <a:srcRect b="0" l="0" r="0" t="0"/>
          <a:stretch/>
        </p:blipFill>
        <p:spPr>
          <a:xfrm>
            <a:off x="5029200" y="1600200"/>
            <a:ext cx="3657600" cy="2609850"/>
          </a:xfrm>
          <a:prstGeom prst="rect">
            <a:avLst/>
          </a:prstGeom>
          <a:noFill/>
          <a:ln>
            <a:noFill/>
          </a:ln>
        </p:spPr>
      </p:pic>
      <p:pic>
        <p:nvPicPr>
          <p:cNvPr descr="Wheel_For_White_bg02.png" id="5514" name="Google Shape;5514;p147"/>
          <p:cNvPicPr preferRelativeResize="0"/>
          <p:nvPr/>
        </p:nvPicPr>
        <p:blipFill rotWithShape="1">
          <a:blip r:embed="rId4">
            <a:alphaModFix/>
          </a:blip>
          <a:srcRect b="0" l="0" r="0" t="0"/>
          <a:stretch/>
        </p:blipFill>
        <p:spPr>
          <a:xfrm>
            <a:off x="762000" y="1524000"/>
            <a:ext cx="3276600" cy="32766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8" name="Shape 5518"/>
        <p:cNvGrpSpPr/>
        <p:nvPr/>
      </p:nvGrpSpPr>
      <p:grpSpPr>
        <a:xfrm>
          <a:off x="0" y="0"/>
          <a:ext cx="0" cy="0"/>
          <a:chOff x="0" y="0"/>
          <a:chExt cx="0" cy="0"/>
        </a:xfrm>
      </p:grpSpPr>
      <p:sp>
        <p:nvSpPr>
          <p:cNvPr id="5519" name="Google Shape;5519;p14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BUILD &amp; ALIGN</a:t>
            </a:r>
            <a:endParaRPr/>
          </a:p>
        </p:txBody>
      </p:sp>
      <p:sp>
        <p:nvSpPr>
          <p:cNvPr id="5520" name="Google Shape;5520;p14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3200"/>
              <a:buNone/>
            </a:pPr>
            <a:r>
              <a:t/>
            </a:r>
            <a:endParaRPr/>
          </a:p>
        </p:txBody>
      </p:sp>
      <p:grpSp>
        <p:nvGrpSpPr>
          <p:cNvPr id="5521" name="Google Shape;5521;p148"/>
          <p:cNvGrpSpPr/>
          <p:nvPr/>
        </p:nvGrpSpPr>
        <p:grpSpPr>
          <a:xfrm rot="7232609">
            <a:off x="92086" y="39290"/>
            <a:ext cx="2688456" cy="2687931"/>
            <a:chOff x="6373" y="597198"/>
            <a:chExt cx="3571805" cy="3571108"/>
          </a:xfrm>
        </p:grpSpPr>
        <p:grpSp>
          <p:nvGrpSpPr>
            <p:cNvPr id="5522" name="Google Shape;5522;p148"/>
            <p:cNvGrpSpPr/>
            <p:nvPr/>
          </p:nvGrpSpPr>
          <p:grpSpPr>
            <a:xfrm>
              <a:off x="616627" y="1718994"/>
              <a:ext cx="2350426" cy="1362497"/>
              <a:chOff x="2593869" y="4166761"/>
              <a:chExt cx="1245117" cy="721772"/>
            </a:xfrm>
          </p:grpSpPr>
          <p:grpSp>
            <p:nvGrpSpPr>
              <p:cNvPr id="5523" name="Google Shape;5523;p148"/>
              <p:cNvGrpSpPr/>
              <p:nvPr/>
            </p:nvGrpSpPr>
            <p:grpSpPr>
              <a:xfrm>
                <a:off x="3049822" y="4261159"/>
                <a:ext cx="732066" cy="198174"/>
                <a:chOff x="1717748" y="2375002"/>
                <a:chExt cx="3040063" cy="822960"/>
              </a:xfrm>
            </p:grpSpPr>
            <p:grpSp>
              <p:nvGrpSpPr>
                <p:cNvPr id="5524" name="Google Shape;5524;p148"/>
                <p:cNvGrpSpPr/>
                <p:nvPr/>
              </p:nvGrpSpPr>
              <p:grpSpPr>
                <a:xfrm>
                  <a:off x="1717748" y="2375002"/>
                  <a:ext cx="3040063" cy="822960"/>
                  <a:chOff x="1717748" y="2375002"/>
                  <a:chExt cx="3040063" cy="822960"/>
                </a:xfrm>
              </p:grpSpPr>
              <p:sp>
                <p:nvSpPr>
                  <p:cNvPr id="5525" name="Google Shape;5525;p1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5526" name="Google Shape;5526;p1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148"/>
                <p:cNvGrpSpPr/>
                <p:nvPr/>
              </p:nvGrpSpPr>
              <p:grpSpPr>
                <a:xfrm>
                  <a:off x="1835838" y="2530721"/>
                  <a:ext cx="598064" cy="532324"/>
                  <a:chOff x="1806206" y="2502148"/>
                  <a:chExt cx="598064" cy="532324"/>
                </a:xfrm>
              </p:grpSpPr>
              <p:sp>
                <p:nvSpPr>
                  <p:cNvPr id="5528" name="Google Shape;5528;p1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1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0" name="Google Shape;5530;p148"/>
              <p:cNvGrpSpPr/>
              <p:nvPr/>
            </p:nvGrpSpPr>
            <p:grpSpPr>
              <a:xfrm>
                <a:off x="2895037" y="4166761"/>
                <a:ext cx="732066" cy="198174"/>
                <a:chOff x="1717748" y="2375002"/>
                <a:chExt cx="3040063" cy="822960"/>
              </a:xfrm>
            </p:grpSpPr>
            <p:grpSp>
              <p:nvGrpSpPr>
                <p:cNvPr id="5531" name="Google Shape;5531;p148"/>
                <p:cNvGrpSpPr/>
                <p:nvPr/>
              </p:nvGrpSpPr>
              <p:grpSpPr>
                <a:xfrm>
                  <a:off x="1717748" y="2375002"/>
                  <a:ext cx="3040063" cy="822960"/>
                  <a:chOff x="1717748" y="2375002"/>
                  <a:chExt cx="3040063" cy="822960"/>
                </a:xfrm>
              </p:grpSpPr>
              <p:sp>
                <p:nvSpPr>
                  <p:cNvPr id="5532" name="Google Shape;5532;p1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Governance</a:t>
                    </a:r>
                    <a:endParaRPr/>
                  </a:p>
                </p:txBody>
              </p:sp>
              <p:sp>
                <p:nvSpPr>
                  <p:cNvPr id="5533" name="Google Shape;5533;p1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4" name="Google Shape;5534;p148"/>
                <p:cNvGrpSpPr/>
                <p:nvPr/>
              </p:nvGrpSpPr>
              <p:grpSpPr>
                <a:xfrm>
                  <a:off x="1835838" y="2530721"/>
                  <a:ext cx="598064" cy="532324"/>
                  <a:chOff x="1806206" y="2502148"/>
                  <a:chExt cx="598064" cy="532324"/>
                </a:xfrm>
              </p:grpSpPr>
              <p:sp>
                <p:nvSpPr>
                  <p:cNvPr id="5535" name="Google Shape;5535;p1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7" name="Google Shape;5537;p148"/>
              <p:cNvGrpSpPr/>
              <p:nvPr/>
            </p:nvGrpSpPr>
            <p:grpSpPr>
              <a:xfrm>
                <a:off x="2711061" y="4193202"/>
                <a:ext cx="734524" cy="198174"/>
                <a:chOff x="1717748" y="2375002"/>
                <a:chExt cx="3135731" cy="822960"/>
              </a:xfrm>
            </p:grpSpPr>
            <p:grpSp>
              <p:nvGrpSpPr>
                <p:cNvPr id="5538" name="Google Shape;5538;p148"/>
                <p:cNvGrpSpPr/>
                <p:nvPr/>
              </p:nvGrpSpPr>
              <p:grpSpPr>
                <a:xfrm>
                  <a:off x="1717748" y="2375002"/>
                  <a:ext cx="3135731" cy="822960"/>
                  <a:chOff x="1717748" y="2375002"/>
                  <a:chExt cx="3135731" cy="822960"/>
                </a:xfrm>
              </p:grpSpPr>
              <p:sp>
                <p:nvSpPr>
                  <p:cNvPr id="5539" name="Google Shape;5539;p148"/>
                  <p:cNvSpPr/>
                  <p:nvPr/>
                </p:nvSpPr>
                <p:spPr>
                  <a:xfrm>
                    <a:off x="1724066" y="2375002"/>
                    <a:ext cx="312941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Expectation</a:t>
                    </a:r>
                    <a:endParaRPr/>
                  </a:p>
                </p:txBody>
              </p:sp>
              <p:sp>
                <p:nvSpPr>
                  <p:cNvPr id="5540" name="Google Shape;5540;p1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148"/>
                <p:cNvGrpSpPr/>
                <p:nvPr/>
              </p:nvGrpSpPr>
              <p:grpSpPr>
                <a:xfrm>
                  <a:off x="1835838" y="2530721"/>
                  <a:ext cx="598064" cy="532324"/>
                  <a:chOff x="1806206" y="2502148"/>
                  <a:chExt cx="598064" cy="532324"/>
                </a:xfrm>
              </p:grpSpPr>
              <p:sp>
                <p:nvSpPr>
                  <p:cNvPr id="5542" name="Google Shape;5542;p1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4" name="Google Shape;5544;p148"/>
              <p:cNvGrpSpPr/>
              <p:nvPr/>
            </p:nvGrpSpPr>
            <p:grpSpPr>
              <a:xfrm>
                <a:off x="2595021" y="4333340"/>
                <a:ext cx="735109" cy="198174"/>
                <a:chOff x="1717748" y="2375002"/>
                <a:chExt cx="3052699" cy="822960"/>
              </a:xfrm>
            </p:grpSpPr>
            <p:grpSp>
              <p:nvGrpSpPr>
                <p:cNvPr id="5545" name="Google Shape;5545;p148"/>
                <p:cNvGrpSpPr/>
                <p:nvPr/>
              </p:nvGrpSpPr>
              <p:grpSpPr>
                <a:xfrm>
                  <a:off x="1717748" y="2375002"/>
                  <a:ext cx="3052699" cy="822960"/>
                  <a:chOff x="1717748" y="2375002"/>
                  <a:chExt cx="3052699" cy="822960"/>
                </a:xfrm>
              </p:grpSpPr>
              <p:sp>
                <p:nvSpPr>
                  <p:cNvPr id="5546" name="Google Shape;5546;p148"/>
                  <p:cNvSpPr/>
                  <p:nvPr/>
                </p:nvSpPr>
                <p:spPr>
                  <a:xfrm>
                    <a:off x="1724067" y="2375002"/>
                    <a:ext cx="3046380"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Execution</a:t>
                    </a:r>
                    <a:endParaRPr/>
                  </a:p>
                </p:txBody>
              </p:sp>
              <p:sp>
                <p:nvSpPr>
                  <p:cNvPr id="5547" name="Google Shape;5547;p1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8" name="Google Shape;5548;p148"/>
                <p:cNvGrpSpPr/>
                <p:nvPr/>
              </p:nvGrpSpPr>
              <p:grpSpPr>
                <a:xfrm>
                  <a:off x="1835838" y="2530721"/>
                  <a:ext cx="598064" cy="532324"/>
                  <a:chOff x="1806206" y="2502148"/>
                  <a:chExt cx="598064" cy="532324"/>
                </a:xfrm>
              </p:grpSpPr>
              <p:sp>
                <p:nvSpPr>
                  <p:cNvPr id="5549" name="Google Shape;5549;p1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1" name="Google Shape;5551;p148"/>
              <p:cNvGrpSpPr/>
              <p:nvPr/>
            </p:nvGrpSpPr>
            <p:grpSpPr>
              <a:xfrm>
                <a:off x="2593869" y="4521548"/>
                <a:ext cx="732066" cy="198174"/>
                <a:chOff x="1717748" y="2375002"/>
                <a:chExt cx="3040063" cy="822960"/>
              </a:xfrm>
            </p:grpSpPr>
            <p:grpSp>
              <p:nvGrpSpPr>
                <p:cNvPr id="5552" name="Google Shape;5552;p148"/>
                <p:cNvGrpSpPr/>
                <p:nvPr/>
              </p:nvGrpSpPr>
              <p:grpSpPr>
                <a:xfrm>
                  <a:off x="1717748" y="2375002"/>
                  <a:ext cx="3040063" cy="822960"/>
                  <a:chOff x="1717748" y="2375002"/>
                  <a:chExt cx="3040063" cy="822960"/>
                </a:xfrm>
              </p:grpSpPr>
              <p:sp>
                <p:nvSpPr>
                  <p:cNvPr id="5553" name="Google Shape;5553;p1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Operations</a:t>
                    </a:r>
                    <a:endParaRPr/>
                  </a:p>
                </p:txBody>
              </p:sp>
              <p:sp>
                <p:nvSpPr>
                  <p:cNvPr id="5554" name="Google Shape;5554;p1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148"/>
                <p:cNvGrpSpPr/>
                <p:nvPr/>
              </p:nvGrpSpPr>
              <p:grpSpPr>
                <a:xfrm>
                  <a:off x="1835838" y="2530721"/>
                  <a:ext cx="598064" cy="532324"/>
                  <a:chOff x="1806206" y="2502148"/>
                  <a:chExt cx="598064" cy="532324"/>
                </a:xfrm>
              </p:grpSpPr>
              <p:sp>
                <p:nvSpPr>
                  <p:cNvPr id="5556" name="Google Shape;5556;p1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8" name="Google Shape;5558;p148"/>
              <p:cNvGrpSpPr/>
              <p:nvPr/>
            </p:nvGrpSpPr>
            <p:grpSpPr>
              <a:xfrm>
                <a:off x="2714462" y="4656532"/>
                <a:ext cx="732066" cy="198174"/>
                <a:chOff x="1717748" y="2375002"/>
                <a:chExt cx="3040063" cy="822960"/>
              </a:xfrm>
            </p:grpSpPr>
            <p:grpSp>
              <p:nvGrpSpPr>
                <p:cNvPr id="5559" name="Google Shape;5559;p148"/>
                <p:cNvGrpSpPr/>
                <p:nvPr/>
              </p:nvGrpSpPr>
              <p:grpSpPr>
                <a:xfrm>
                  <a:off x="1717748" y="2375002"/>
                  <a:ext cx="3040063" cy="822960"/>
                  <a:chOff x="1717748" y="2375002"/>
                  <a:chExt cx="3040063" cy="822960"/>
                </a:xfrm>
              </p:grpSpPr>
              <p:sp>
                <p:nvSpPr>
                  <p:cNvPr id="5560" name="Google Shape;5560;p1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Strategy</a:t>
                    </a:r>
                    <a:endParaRPr/>
                  </a:p>
                </p:txBody>
              </p:sp>
              <p:sp>
                <p:nvSpPr>
                  <p:cNvPr id="5561" name="Google Shape;5561;p1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2" name="Google Shape;5562;p148"/>
                <p:cNvGrpSpPr/>
                <p:nvPr/>
              </p:nvGrpSpPr>
              <p:grpSpPr>
                <a:xfrm>
                  <a:off x="1835838" y="2530721"/>
                  <a:ext cx="598064" cy="532324"/>
                  <a:chOff x="1806206" y="2502148"/>
                  <a:chExt cx="598064" cy="532324"/>
                </a:xfrm>
              </p:grpSpPr>
              <p:sp>
                <p:nvSpPr>
                  <p:cNvPr id="5563" name="Google Shape;5563;p1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65" name="Google Shape;5565;p148"/>
              <p:cNvGrpSpPr/>
              <p:nvPr/>
            </p:nvGrpSpPr>
            <p:grpSpPr>
              <a:xfrm>
                <a:off x="2891872" y="4690359"/>
                <a:ext cx="732066" cy="198174"/>
                <a:chOff x="1717748" y="2375002"/>
                <a:chExt cx="3040063" cy="822960"/>
              </a:xfrm>
            </p:grpSpPr>
            <p:grpSp>
              <p:nvGrpSpPr>
                <p:cNvPr id="5566" name="Google Shape;5566;p148"/>
                <p:cNvGrpSpPr/>
                <p:nvPr/>
              </p:nvGrpSpPr>
              <p:grpSpPr>
                <a:xfrm>
                  <a:off x="1717748" y="2375002"/>
                  <a:ext cx="3040063" cy="822960"/>
                  <a:chOff x="1717748" y="2375002"/>
                  <a:chExt cx="3040063" cy="822960"/>
                </a:xfrm>
              </p:grpSpPr>
              <p:sp>
                <p:nvSpPr>
                  <p:cNvPr id="5567" name="Google Shape;5567;p1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Financial</a:t>
                    </a:r>
                    <a:endParaRPr/>
                  </a:p>
                </p:txBody>
              </p:sp>
              <p:sp>
                <p:nvSpPr>
                  <p:cNvPr id="5568" name="Google Shape;5568;p1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148"/>
                <p:cNvGrpSpPr/>
                <p:nvPr/>
              </p:nvGrpSpPr>
              <p:grpSpPr>
                <a:xfrm>
                  <a:off x="1835838" y="2530721"/>
                  <a:ext cx="598064" cy="532324"/>
                  <a:chOff x="1806206" y="2502148"/>
                  <a:chExt cx="598064" cy="532324"/>
                </a:xfrm>
              </p:grpSpPr>
              <p:sp>
                <p:nvSpPr>
                  <p:cNvPr id="5570" name="Google Shape;5570;p1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2" name="Google Shape;5572;p148"/>
              <p:cNvGrpSpPr/>
              <p:nvPr/>
            </p:nvGrpSpPr>
            <p:grpSpPr>
              <a:xfrm>
                <a:off x="3056140" y="4602572"/>
                <a:ext cx="732066" cy="198174"/>
                <a:chOff x="1717748" y="2375002"/>
                <a:chExt cx="3040063" cy="822960"/>
              </a:xfrm>
            </p:grpSpPr>
            <p:grpSp>
              <p:nvGrpSpPr>
                <p:cNvPr id="5573" name="Google Shape;5573;p148"/>
                <p:cNvGrpSpPr/>
                <p:nvPr/>
              </p:nvGrpSpPr>
              <p:grpSpPr>
                <a:xfrm>
                  <a:off x="1717748" y="2375002"/>
                  <a:ext cx="3040063" cy="822960"/>
                  <a:chOff x="1717748" y="2375002"/>
                  <a:chExt cx="3040063" cy="822960"/>
                </a:xfrm>
              </p:grpSpPr>
              <p:sp>
                <p:nvSpPr>
                  <p:cNvPr id="5574" name="Google Shape;5574;p1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People</a:t>
                    </a:r>
                    <a:endParaRPr/>
                  </a:p>
                </p:txBody>
              </p:sp>
              <p:sp>
                <p:nvSpPr>
                  <p:cNvPr id="5575" name="Google Shape;5575;p1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148"/>
                <p:cNvGrpSpPr/>
                <p:nvPr/>
              </p:nvGrpSpPr>
              <p:grpSpPr>
                <a:xfrm>
                  <a:off x="1835838" y="2530721"/>
                  <a:ext cx="598064" cy="532324"/>
                  <a:chOff x="1806206" y="2502148"/>
                  <a:chExt cx="598064" cy="532324"/>
                </a:xfrm>
              </p:grpSpPr>
              <p:sp>
                <p:nvSpPr>
                  <p:cNvPr id="5577" name="Google Shape;5577;p1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79" name="Google Shape;5579;p148"/>
              <p:cNvGrpSpPr/>
              <p:nvPr/>
            </p:nvGrpSpPr>
            <p:grpSpPr>
              <a:xfrm>
                <a:off x="3109401" y="4419503"/>
                <a:ext cx="729585" cy="197760"/>
                <a:chOff x="1729030" y="2375759"/>
                <a:chExt cx="3029760" cy="821241"/>
              </a:xfrm>
            </p:grpSpPr>
            <p:grpSp>
              <p:nvGrpSpPr>
                <p:cNvPr id="5580" name="Google Shape;5580;p148"/>
                <p:cNvGrpSpPr/>
                <p:nvPr/>
              </p:nvGrpSpPr>
              <p:grpSpPr>
                <a:xfrm>
                  <a:off x="1729030" y="2375759"/>
                  <a:ext cx="3029760" cy="821241"/>
                  <a:chOff x="1729030" y="2375759"/>
                  <a:chExt cx="3029760" cy="821241"/>
                </a:xfrm>
              </p:grpSpPr>
              <p:sp>
                <p:nvSpPr>
                  <p:cNvPr id="5581" name="Google Shape;5581;p148"/>
                  <p:cNvSpPr/>
                  <p:nvPr/>
                </p:nvSpPr>
                <p:spPr>
                  <a:xfrm>
                    <a:off x="1738310" y="2375759"/>
                    <a:ext cx="3020480" cy="821241"/>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Market</a:t>
                    </a:r>
                    <a:endParaRPr/>
                  </a:p>
                </p:txBody>
              </p:sp>
              <p:sp>
                <p:nvSpPr>
                  <p:cNvPr id="5582" name="Google Shape;5582;p148"/>
                  <p:cNvSpPr/>
                  <p:nvPr/>
                </p:nvSpPr>
                <p:spPr>
                  <a:xfrm>
                    <a:off x="1729030" y="2375759"/>
                    <a:ext cx="816597" cy="821241"/>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148"/>
                <p:cNvGrpSpPr/>
                <p:nvPr/>
              </p:nvGrpSpPr>
              <p:grpSpPr>
                <a:xfrm>
                  <a:off x="1835838" y="2530721"/>
                  <a:ext cx="598064" cy="532324"/>
                  <a:chOff x="1806206" y="2502148"/>
                  <a:chExt cx="598064" cy="532324"/>
                </a:xfrm>
              </p:grpSpPr>
              <p:sp>
                <p:nvSpPr>
                  <p:cNvPr id="5584" name="Google Shape;5584;p1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586" name="Google Shape;5586;p148"/>
            <p:cNvSpPr/>
            <p:nvPr/>
          </p:nvSpPr>
          <p:spPr>
            <a:xfrm rot="-747586">
              <a:off x="353865" y="960159"/>
              <a:ext cx="2834640" cy="2834640"/>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
          <p:nvSpPr>
            <p:cNvPr id="5587" name="Google Shape;5587;p148"/>
            <p:cNvSpPr/>
            <p:nvPr/>
          </p:nvSpPr>
          <p:spPr>
            <a:xfrm rot="-9180653">
              <a:off x="493066" y="1078269"/>
              <a:ext cx="2596310" cy="2598420"/>
            </a:xfrm>
            <a:prstGeom prst="pie">
              <a:avLst>
                <a:gd fmla="val 438327" name="adj1"/>
                <a:gd fmla="val 7695225" name="adj2"/>
              </a:avLst>
            </a:prstGeom>
            <a:solidFill>
              <a:srgbClr val="C3D6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48"/>
            <p:cNvSpPr/>
            <p:nvPr/>
          </p:nvSpPr>
          <p:spPr>
            <a:xfrm rot="5044295">
              <a:off x="485685" y="1087759"/>
              <a:ext cx="2598420" cy="2596312"/>
            </a:xfrm>
            <a:prstGeom prst="pie">
              <a:avLst>
                <a:gd fmla="val 704191" name="adj1"/>
                <a:gd fmla="val 7865894"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48"/>
            <p:cNvSpPr/>
            <p:nvPr/>
          </p:nvSpPr>
          <p:spPr>
            <a:xfrm rot="-1888876">
              <a:off x="493066" y="1084597"/>
              <a:ext cx="2598420" cy="2596310"/>
            </a:xfrm>
            <a:prstGeom prst="pie">
              <a:avLst>
                <a:gd fmla="val 417459" name="adj1"/>
                <a:gd fmla="val 7642339" name="adj2"/>
              </a:avLst>
            </a:prstGeom>
            <a:solidFill>
              <a:srgbClr val="C3D69B">
                <a:alpha val="69803"/>
              </a:srgbClr>
            </a:solidFill>
            <a:ln cap="flat" cmpd="sng" w="38100">
              <a:solidFill>
                <a:srgbClr val="333F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5590" name="Google Shape;5590;p148"/>
            <p:cNvSpPr txBox="1"/>
            <p:nvPr/>
          </p:nvSpPr>
          <p:spPr>
            <a:xfrm rot="7508506">
              <a:off x="1566602" y="2470280"/>
              <a:ext cx="1828595" cy="6938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Assess &amp; Understand</a:t>
              </a:r>
              <a:endParaRPr/>
            </a:p>
          </p:txBody>
        </p:sp>
        <p:sp>
          <p:nvSpPr>
            <p:cNvPr id="5591" name="Google Shape;5591;p148"/>
            <p:cNvSpPr txBox="1"/>
            <p:nvPr/>
          </p:nvSpPr>
          <p:spPr>
            <a:xfrm rot="-7259013">
              <a:off x="222047" y="2410170"/>
              <a:ext cx="1828595" cy="40916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Build &amp; Align</a:t>
              </a:r>
              <a:endParaRPr/>
            </a:p>
          </p:txBody>
        </p:sp>
        <p:sp>
          <p:nvSpPr>
            <p:cNvPr id="5592" name="Google Shape;5592;p148"/>
            <p:cNvSpPr txBox="1"/>
            <p:nvPr/>
          </p:nvSpPr>
          <p:spPr>
            <a:xfrm>
              <a:off x="914888" y="1523291"/>
              <a:ext cx="1904523" cy="69600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Communicate &amp; Ensure</a:t>
              </a:r>
              <a:endParaRPr/>
            </a:p>
          </p:txBody>
        </p:sp>
      </p:gr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7" name="Shape 5597"/>
        <p:cNvGrpSpPr/>
        <p:nvPr/>
      </p:nvGrpSpPr>
      <p:grpSpPr>
        <a:xfrm>
          <a:off x="0" y="0"/>
          <a:ext cx="0" cy="0"/>
          <a:chOff x="0" y="0"/>
          <a:chExt cx="0" cy="0"/>
        </a:xfrm>
      </p:grpSpPr>
      <p:grpSp>
        <p:nvGrpSpPr>
          <p:cNvPr id="5598" name="Google Shape;5598;p149"/>
          <p:cNvGrpSpPr/>
          <p:nvPr/>
        </p:nvGrpSpPr>
        <p:grpSpPr>
          <a:xfrm>
            <a:off x="838200" y="1012825"/>
            <a:ext cx="4341813" cy="4995863"/>
            <a:chOff x="236989" y="1017768"/>
            <a:chExt cx="4342267" cy="4995685"/>
          </a:xfrm>
        </p:grpSpPr>
        <p:sp>
          <p:nvSpPr>
            <p:cNvPr id="5599" name="Google Shape;5599;p149"/>
            <p:cNvSpPr/>
            <p:nvPr/>
          </p:nvSpPr>
          <p:spPr>
            <a:xfrm>
              <a:off x="236989" y="1017768"/>
              <a:ext cx="4342267" cy="499568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0" name="Google Shape;5600;p149"/>
            <p:cNvGrpSpPr/>
            <p:nvPr/>
          </p:nvGrpSpPr>
          <p:grpSpPr>
            <a:xfrm>
              <a:off x="481490" y="1147938"/>
              <a:ext cx="2394201" cy="647677"/>
              <a:chOff x="1717480" y="2374418"/>
              <a:chExt cx="3040673" cy="822562"/>
            </a:xfrm>
          </p:grpSpPr>
          <p:grpSp>
            <p:nvGrpSpPr>
              <p:cNvPr id="5601" name="Google Shape;5601;p149"/>
              <p:cNvGrpSpPr/>
              <p:nvPr/>
            </p:nvGrpSpPr>
            <p:grpSpPr>
              <a:xfrm>
                <a:off x="1717480" y="2374418"/>
                <a:ext cx="3040673" cy="822562"/>
                <a:chOff x="1717480" y="2374418"/>
                <a:chExt cx="3040673" cy="822562"/>
              </a:xfrm>
            </p:grpSpPr>
            <p:sp>
              <p:nvSpPr>
                <p:cNvPr id="5602" name="Google Shape;5602;p149"/>
                <p:cNvSpPr/>
                <p:nvPr/>
              </p:nvSpPr>
              <p:spPr>
                <a:xfrm>
                  <a:off x="1723530" y="2374418"/>
                  <a:ext cx="3034623" cy="8225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Strategy</a:t>
                  </a:r>
                  <a:endParaRPr/>
                </a:p>
              </p:txBody>
            </p:sp>
            <p:sp>
              <p:nvSpPr>
                <p:cNvPr id="5603" name="Google Shape;5603;p149"/>
                <p:cNvSpPr/>
                <p:nvPr/>
              </p:nvSpPr>
              <p:spPr>
                <a:xfrm>
                  <a:off x="1717480" y="2374418"/>
                  <a:ext cx="822675" cy="8225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149"/>
              <p:cNvGrpSpPr/>
              <p:nvPr/>
            </p:nvGrpSpPr>
            <p:grpSpPr>
              <a:xfrm>
                <a:off x="1835838" y="2530721"/>
                <a:ext cx="598064" cy="532324"/>
                <a:chOff x="1806206" y="2502148"/>
                <a:chExt cx="598064" cy="532324"/>
              </a:xfrm>
            </p:grpSpPr>
            <p:sp>
              <p:nvSpPr>
                <p:cNvPr id="5605" name="Google Shape;5605;p1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607" name="Google Shape;5607;p149"/>
          <p:cNvSpPr txBox="1"/>
          <p:nvPr>
            <p:ph idx="2" type="body"/>
          </p:nvPr>
        </p:nvSpPr>
        <p:spPr>
          <a:xfrm>
            <a:off x="855663" y="1989138"/>
            <a:ext cx="4244975" cy="4030662"/>
          </a:xfrm>
          <a:prstGeom prst="rect">
            <a:avLst/>
          </a:prstGeom>
          <a:noFill/>
          <a:ln>
            <a:noFill/>
          </a:ln>
        </p:spPr>
        <p:txBody>
          <a:bodyPr anchorCtr="0" anchor="t" bIns="45700" lIns="91425" spcFirstLastPara="1" rIns="91425" wrap="square" tIns="45700">
            <a:noAutofit/>
          </a:bodyPr>
          <a:lstStyle/>
          <a:p>
            <a:pPr indent="-182563" lvl="0" marL="182563" rtl="0" algn="l">
              <a:spcBef>
                <a:spcPts val="0"/>
              </a:spcBef>
              <a:spcAft>
                <a:spcPts val="0"/>
              </a:spcAft>
              <a:buClr>
                <a:srgbClr val="333F1A"/>
              </a:buClr>
              <a:buSzPts val="1400"/>
              <a:buChar char="•"/>
            </a:pPr>
            <a:r>
              <a:rPr lang="en-US" sz="1400">
                <a:latin typeface="Calibri"/>
                <a:ea typeface="Calibri"/>
                <a:cs typeface="Calibri"/>
                <a:sym typeface="Calibri"/>
              </a:rPr>
              <a:t>The Strategy lens encompasses </a:t>
            </a:r>
            <a:r>
              <a:rPr lang="en-US" sz="1400">
                <a:solidFill>
                  <a:srgbClr val="77933C"/>
                </a:solidFill>
                <a:latin typeface="Calibri"/>
                <a:ea typeface="Calibri"/>
                <a:cs typeface="Calibri"/>
                <a:sym typeface="Calibri"/>
              </a:rPr>
              <a:t>ENVISIONING &amp; DESIGNING </a:t>
            </a:r>
            <a:r>
              <a:rPr lang="en-US" sz="1400">
                <a:latin typeface="Calibri"/>
                <a:ea typeface="Calibri"/>
                <a:cs typeface="Calibri"/>
                <a:sym typeface="Calibri"/>
              </a:rPr>
              <a:t>the Company go to market plan and aids in determining if there are any real </a:t>
            </a:r>
            <a:r>
              <a:rPr lang="en-US" sz="1400">
                <a:solidFill>
                  <a:srgbClr val="77933C"/>
                </a:solidFill>
                <a:latin typeface="Calibri"/>
                <a:ea typeface="Calibri"/>
                <a:cs typeface="Calibri"/>
                <a:sym typeface="Calibri"/>
              </a:rPr>
              <a:t>break out moves.</a:t>
            </a:r>
            <a:endParaRPr sz="1400">
              <a:latin typeface="Calibri"/>
              <a:ea typeface="Calibri"/>
              <a:cs typeface="Calibri"/>
              <a:sym typeface="Calibri"/>
            </a:endParaRPr>
          </a:p>
          <a:p>
            <a:pPr indent="-182563" lvl="0" marL="182563" rtl="0" algn="l">
              <a:spcBef>
                <a:spcPts val="400"/>
              </a:spcBef>
              <a:spcAft>
                <a:spcPts val="0"/>
              </a:spcAft>
              <a:buClr>
                <a:srgbClr val="333F1A"/>
              </a:buClr>
              <a:buSzPts val="1400"/>
              <a:buChar char="•"/>
            </a:pPr>
            <a:r>
              <a:rPr lang="en-US" sz="1400">
                <a:latin typeface="Calibri"/>
                <a:ea typeface="Calibri"/>
                <a:cs typeface="Calibri"/>
                <a:sym typeface="Calibri"/>
              </a:rPr>
              <a:t>The Strategy lens houses Kotler’s four P’s which are Product, Place, Price, &amp; Promotion.  </a:t>
            </a:r>
            <a:endParaRPr/>
          </a:p>
          <a:p>
            <a:pPr indent="-182563" lvl="0" marL="182563" rtl="0" algn="l">
              <a:spcBef>
                <a:spcPts val="400"/>
              </a:spcBef>
              <a:spcAft>
                <a:spcPts val="0"/>
              </a:spcAft>
              <a:buClr>
                <a:srgbClr val="333F1A"/>
              </a:buClr>
              <a:buSzPts val="1400"/>
              <a:buChar char="•"/>
            </a:pPr>
            <a:r>
              <a:rPr lang="en-US" sz="1400">
                <a:latin typeface="Calibri"/>
                <a:ea typeface="Calibri"/>
                <a:cs typeface="Calibri"/>
                <a:sym typeface="Calibri"/>
              </a:rPr>
              <a:t>Strategy is best formed after truly understanding the Market, People, and Financial situation of the Company.</a:t>
            </a:r>
            <a:endParaRPr/>
          </a:p>
          <a:p>
            <a:pPr indent="-182563" lvl="0" marL="182563" rtl="0" algn="l">
              <a:spcBef>
                <a:spcPts val="400"/>
              </a:spcBef>
              <a:spcAft>
                <a:spcPts val="0"/>
              </a:spcAft>
              <a:buClr>
                <a:srgbClr val="333F1A"/>
              </a:buClr>
              <a:buSzPts val="1400"/>
              <a:buChar char="•"/>
            </a:pPr>
            <a:r>
              <a:rPr lang="en-US" sz="1400">
                <a:latin typeface="Calibri"/>
                <a:ea typeface="Calibri"/>
                <a:cs typeface="Calibri"/>
                <a:sym typeface="Calibri"/>
              </a:rPr>
              <a:t>There is a feedback loop into the Strategy lens upon some period of Execution, which is action and measurement.</a:t>
            </a:r>
            <a:endParaRPr/>
          </a:p>
          <a:p>
            <a:pPr indent="-182563" lvl="0" marL="182563" rtl="0" algn="l">
              <a:spcBef>
                <a:spcPts val="400"/>
              </a:spcBef>
              <a:spcAft>
                <a:spcPts val="0"/>
              </a:spcAft>
              <a:buClr>
                <a:srgbClr val="333F1A"/>
              </a:buClr>
              <a:buSzPts val="1400"/>
              <a:buChar char="•"/>
            </a:pPr>
            <a:r>
              <a:rPr lang="en-US" sz="1400">
                <a:latin typeface="Calibri"/>
                <a:ea typeface="Calibri"/>
                <a:cs typeface="Calibri"/>
                <a:sym typeface="Calibri"/>
              </a:rPr>
              <a:t>The Strategy Lens is the first lens in the Build &amp; Align phase.</a:t>
            </a:r>
            <a:endParaRPr/>
          </a:p>
          <a:p>
            <a:pPr indent="-182563" lvl="0" marL="182563" rtl="0" algn="l">
              <a:spcBef>
                <a:spcPts val="400"/>
              </a:spcBef>
              <a:spcAft>
                <a:spcPts val="0"/>
              </a:spcAft>
              <a:buClr>
                <a:srgbClr val="333F1A"/>
              </a:buClr>
              <a:buSzPts val="1400"/>
              <a:buChar char="•"/>
            </a:pPr>
            <a:r>
              <a:rPr lang="en-US" sz="1400">
                <a:latin typeface="Calibri"/>
                <a:ea typeface="Calibri"/>
                <a:cs typeface="Calibri"/>
                <a:sym typeface="Calibri"/>
              </a:rPr>
              <a:t>This Lens includes the M(9) Strategy Formation Principles.</a:t>
            </a:r>
            <a:endParaRPr/>
          </a:p>
        </p:txBody>
      </p:sp>
      <p:sp>
        <p:nvSpPr>
          <p:cNvPr id="5608" name="Google Shape;5608;p149"/>
          <p:cNvSpPr txBox="1"/>
          <p:nvPr/>
        </p:nvSpPr>
        <p:spPr>
          <a:xfrm>
            <a:off x="3017838" y="5283200"/>
            <a:ext cx="796925" cy="4603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rgbClr val="EAF1DD"/>
                </a:solidFill>
                <a:latin typeface="Calibri"/>
                <a:ea typeface="Calibri"/>
                <a:cs typeface="Calibri"/>
                <a:sym typeface="Calibri"/>
              </a:rPr>
              <a:t>Learning</a:t>
            </a:r>
            <a:endParaRPr/>
          </a:p>
          <a:p>
            <a:pPr indent="0" lvl="0" marL="0" marR="0" rtl="0" algn="ctr">
              <a:spcBef>
                <a:spcPts val="0"/>
              </a:spcBef>
              <a:spcAft>
                <a:spcPts val="0"/>
              </a:spcAft>
              <a:buNone/>
            </a:pPr>
            <a:r>
              <a:rPr lang="en-US" sz="1200">
                <a:solidFill>
                  <a:srgbClr val="EAF1DD"/>
                </a:solidFill>
                <a:latin typeface="Calibri"/>
                <a:ea typeface="Calibri"/>
                <a:cs typeface="Calibri"/>
                <a:sym typeface="Calibri"/>
              </a:rPr>
              <a:t>&amp; Growth</a:t>
            </a:r>
            <a:endParaRPr/>
          </a:p>
        </p:txBody>
      </p:sp>
      <p:sp>
        <p:nvSpPr>
          <p:cNvPr id="5609" name="Google Shape;5609;p149"/>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Strategy Lens</a:t>
            </a:r>
            <a:endParaRPr i="1"/>
          </a:p>
        </p:txBody>
      </p:sp>
      <p:grpSp>
        <p:nvGrpSpPr>
          <p:cNvPr id="5610" name="Google Shape;5610;p149"/>
          <p:cNvGrpSpPr/>
          <p:nvPr/>
        </p:nvGrpSpPr>
        <p:grpSpPr>
          <a:xfrm>
            <a:off x="5720536" y="888755"/>
            <a:ext cx="2409867" cy="2470641"/>
            <a:chOff x="287469" y="1128858"/>
            <a:chExt cx="3328976" cy="3415407"/>
          </a:xfrm>
        </p:grpSpPr>
        <p:grpSp>
          <p:nvGrpSpPr>
            <p:cNvPr id="5611" name="Google Shape;5611;p149"/>
            <p:cNvGrpSpPr/>
            <p:nvPr/>
          </p:nvGrpSpPr>
          <p:grpSpPr>
            <a:xfrm>
              <a:off x="721813" y="2103576"/>
              <a:ext cx="2514123" cy="1457324"/>
              <a:chOff x="2593869" y="4166761"/>
              <a:chExt cx="1245176" cy="721772"/>
            </a:xfrm>
          </p:grpSpPr>
          <p:grpSp>
            <p:nvGrpSpPr>
              <p:cNvPr id="5612" name="Google Shape;5612;p149"/>
              <p:cNvGrpSpPr/>
              <p:nvPr/>
            </p:nvGrpSpPr>
            <p:grpSpPr>
              <a:xfrm>
                <a:off x="3049822" y="4261159"/>
                <a:ext cx="732066" cy="198174"/>
                <a:chOff x="1717748" y="2375002"/>
                <a:chExt cx="3040063" cy="822960"/>
              </a:xfrm>
            </p:grpSpPr>
            <p:grpSp>
              <p:nvGrpSpPr>
                <p:cNvPr id="5613" name="Google Shape;5613;p149"/>
                <p:cNvGrpSpPr/>
                <p:nvPr/>
              </p:nvGrpSpPr>
              <p:grpSpPr>
                <a:xfrm>
                  <a:off x="1717748" y="2375002"/>
                  <a:ext cx="3040063" cy="822960"/>
                  <a:chOff x="1717748" y="2375002"/>
                  <a:chExt cx="3040063" cy="822960"/>
                </a:xfrm>
              </p:grpSpPr>
              <p:sp>
                <p:nvSpPr>
                  <p:cNvPr id="5614" name="Google Shape;5614;p14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100">
                        <a:solidFill>
                          <a:schemeClr val="lt1"/>
                        </a:solidFill>
                        <a:latin typeface="Times New Roman"/>
                        <a:ea typeface="Times New Roman"/>
                        <a:cs typeface="Times New Roman"/>
                        <a:sym typeface="Times New Roman"/>
                      </a:rPr>
                      <a:t>Financial</a:t>
                    </a:r>
                    <a:endParaRPr b="1" sz="1100">
                      <a:solidFill>
                        <a:schemeClr val="lt1"/>
                      </a:solidFill>
                      <a:latin typeface="Calibri"/>
                      <a:ea typeface="Calibri"/>
                      <a:cs typeface="Calibri"/>
                      <a:sym typeface="Calibri"/>
                    </a:endParaRPr>
                  </a:p>
                </p:txBody>
              </p:sp>
              <p:sp>
                <p:nvSpPr>
                  <p:cNvPr id="5615" name="Google Shape;5615;p14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149"/>
                <p:cNvGrpSpPr/>
                <p:nvPr/>
              </p:nvGrpSpPr>
              <p:grpSpPr>
                <a:xfrm>
                  <a:off x="1835838" y="2530721"/>
                  <a:ext cx="598064" cy="532324"/>
                  <a:chOff x="1806206" y="2502148"/>
                  <a:chExt cx="598064" cy="532324"/>
                </a:xfrm>
              </p:grpSpPr>
              <p:sp>
                <p:nvSpPr>
                  <p:cNvPr id="5617" name="Google Shape;5617;p1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1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19" name="Google Shape;5619;p149"/>
              <p:cNvGrpSpPr/>
              <p:nvPr/>
            </p:nvGrpSpPr>
            <p:grpSpPr>
              <a:xfrm>
                <a:off x="2895037" y="4166761"/>
                <a:ext cx="732066" cy="198174"/>
                <a:chOff x="1717748" y="2375002"/>
                <a:chExt cx="3040063" cy="822960"/>
              </a:xfrm>
            </p:grpSpPr>
            <p:grpSp>
              <p:nvGrpSpPr>
                <p:cNvPr id="5620" name="Google Shape;5620;p149"/>
                <p:cNvGrpSpPr/>
                <p:nvPr/>
              </p:nvGrpSpPr>
              <p:grpSpPr>
                <a:xfrm>
                  <a:off x="1717748" y="2375002"/>
                  <a:ext cx="3040063" cy="822960"/>
                  <a:chOff x="1717748" y="2375002"/>
                  <a:chExt cx="3040063" cy="822960"/>
                </a:xfrm>
              </p:grpSpPr>
              <p:sp>
                <p:nvSpPr>
                  <p:cNvPr id="5621" name="Google Shape;5621;p14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100">
                        <a:solidFill>
                          <a:schemeClr val="lt1"/>
                        </a:solidFill>
                        <a:latin typeface="Times New Roman"/>
                        <a:ea typeface="Times New Roman"/>
                        <a:cs typeface="Times New Roman"/>
                        <a:sym typeface="Times New Roman"/>
                      </a:rPr>
                      <a:t>People</a:t>
                    </a:r>
                    <a:endParaRPr b="1" sz="1100">
                      <a:solidFill>
                        <a:schemeClr val="lt1"/>
                      </a:solidFill>
                      <a:latin typeface="Calibri"/>
                      <a:ea typeface="Calibri"/>
                      <a:cs typeface="Calibri"/>
                      <a:sym typeface="Calibri"/>
                    </a:endParaRPr>
                  </a:p>
                </p:txBody>
              </p:sp>
              <p:sp>
                <p:nvSpPr>
                  <p:cNvPr id="5622" name="Google Shape;5622;p14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3" name="Google Shape;5623;p149"/>
                <p:cNvGrpSpPr/>
                <p:nvPr/>
              </p:nvGrpSpPr>
              <p:grpSpPr>
                <a:xfrm>
                  <a:off x="1835838" y="2530721"/>
                  <a:ext cx="598064" cy="532324"/>
                  <a:chOff x="1806206" y="2502148"/>
                  <a:chExt cx="598064" cy="532324"/>
                </a:xfrm>
              </p:grpSpPr>
              <p:sp>
                <p:nvSpPr>
                  <p:cNvPr id="5624" name="Google Shape;5624;p1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1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26" name="Google Shape;5626;p149"/>
              <p:cNvGrpSpPr/>
              <p:nvPr/>
            </p:nvGrpSpPr>
            <p:grpSpPr>
              <a:xfrm>
                <a:off x="2711061" y="4193202"/>
                <a:ext cx="734524" cy="198174"/>
                <a:chOff x="1717748" y="2375002"/>
                <a:chExt cx="3135731" cy="822960"/>
              </a:xfrm>
            </p:grpSpPr>
            <p:grpSp>
              <p:nvGrpSpPr>
                <p:cNvPr id="5627" name="Google Shape;5627;p149"/>
                <p:cNvGrpSpPr/>
                <p:nvPr/>
              </p:nvGrpSpPr>
              <p:grpSpPr>
                <a:xfrm>
                  <a:off x="1717748" y="2375002"/>
                  <a:ext cx="3135731" cy="822960"/>
                  <a:chOff x="1717748" y="2375002"/>
                  <a:chExt cx="3135731" cy="822960"/>
                </a:xfrm>
              </p:grpSpPr>
              <p:sp>
                <p:nvSpPr>
                  <p:cNvPr id="5628" name="Google Shape;5628;p149"/>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100">
                        <a:solidFill>
                          <a:schemeClr val="lt1"/>
                        </a:solidFill>
                        <a:latin typeface="Calibri"/>
                        <a:ea typeface="Calibri"/>
                        <a:cs typeface="Calibri"/>
                        <a:sym typeface="Calibri"/>
                      </a:rPr>
                      <a:t>Market</a:t>
                    </a:r>
                    <a:endParaRPr/>
                  </a:p>
                </p:txBody>
              </p:sp>
              <p:sp>
                <p:nvSpPr>
                  <p:cNvPr id="5629" name="Google Shape;5629;p14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0" name="Google Shape;5630;p149"/>
                <p:cNvGrpSpPr/>
                <p:nvPr/>
              </p:nvGrpSpPr>
              <p:grpSpPr>
                <a:xfrm>
                  <a:off x="1835838" y="2530721"/>
                  <a:ext cx="598064" cy="532324"/>
                  <a:chOff x="1806206" y="2502148"/>
                  <a:chExt cx="598064" cy="532324"/>
                </a:xfrm>
              </p:grpSpPr>
              <p:sp>
                <p:nvSpPr>
                  <p:cNvPr id="5631" name="Google Shape;5631;p1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33" name="Google Shape;5633;p149"/>
              <p:cNvGrpSpPr/>
              <p:nvPr/>
            </p:nvGrpSpPr>
            <p:grpSpPr>
              <a:xfrm>
                <a:off x="2595021" y="4333340"/>
                <a:ext cx="735109" cy="198174"/>
                <a:chOff x="1717748" y="2375002"/>
                <a:chExt cx="3052699" cy="822960"/>
              </a:xfrm>
            </p:grpSpPr>
            <p:grpSp>
              <p:nvGrpSpPr>
                <p:cNvPr id="5634" name="Google Shape;5634;p149"/>
                <p:cNvGrpSpPr/>
                <p:nvPr/>
              </p:nvGrpSpPr>
              <p:grpSpPr>
                <a:xfrm>
                  <a:off x="1717748" y="2375002"/>
                  <a:ext cx="3052699" cy="822960"/>
                  <a:chOff x="1717748" y="2375002"/>
                  <a:chExt cx="3052699" cy="822960"/>
                </a:xfrm>
              </p:grpSpPr>
              <p:sp>
                <p:nvSpPr>
                  <p:cNvPr id="5635" name="Google Shape;5635;p149"/>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100">
                        <a:solidFill>
                          <a:schemeClr val="lt1"/>
                        </a:solidFill>
                        <a:latin typeface="Times New Roman"/>
                        <a:ea typeface="Times New Roman"/>
                        <a:cs typeface="Times New Roman"/>
                        <a:sym typeface="Times New Roman"/>
                      </a:rPr>
                      <a:t>Entity</a:t>
                    </a:r>
                    <a:endParaRPr b="1" sz="1100">
                      <a:solidFill>
                        <a:schemeClr val="lt1"/>
                      </a:solidFill>
                      <a:latin typeface="Calibri"/>
                      <a:ea typeface="Calibri"/>
                      <a:cs typeface="Calibri"/>
                      <a:sym typeface="Calibri"/>
                    </a:endParaRPr>
                  </a:p>
                </p:txBody>
              </p:sp>
              <p:sp>
                <p:nvSpPr>
                  <p:cNvPr id="5636" name="Google Shape;5636;p14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149"/>
                <p:cNvGrpSpPr/>
                <p:nvPr/>
              </p:nvGrpSpPr>
              <p:grpSpPr>
                <a:xfrm>
                  <a:off x="1835838" y="2530721"/>
                  <a:ext cx="598064" cy="532324"/>
                  <a:chOff x="1806206" y="2502148"/>
                  <a:chExt cx="598064" cy="532324"/>
                </a:xfrm>
              </p:grpSpPr>
              <p:sp>
                <p:nvSpPr>
                  <p:cNvPr id="5638" name="Google Shape;5638;p1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1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40" name="Google Shape;5640;p149"/>
              <p:cNvGrpSpPr/>
              <p:nvPr/>
            </p:nvGrpSpPr>
            <p:grpSpPr>
              <a:xfrm>
                <a:off x="2593869" y="4521548"/>
                <a:ext cx="732066" cy="198174"/>
                <a:chOff x="1717748" y="2375002"/>
                <a:chExt cx="3040063" cy="822960"/>
              </a:xfrm>
            </p:grpSpPr>
            <p:grpSp>
              <p:nvGrpSpPr>
                <p:cNvPr id="5641" name="Google Shape;5641;p149"/>
                <p:cNvGrpSpPr/>
                <p:nvPr/>
              </p:nvGrpSpPr>
              <p:grpSpPr>
                <a:xfrm>
                  <a:off x="1717748" y="2375002"/>
                  <a:ext cx="3040063" cy="822960"/>
                  <a:chOff x="1717748" y="2375002"/>
                  <a:chExt cx="3040063" cy="822960"/>
                </a:xfrm>
              </p:grpSpPr>
              <p:sp>
                <p:nvSpPr>
                  <p:cNvPr id="5642" name="Google Shape;5642;p14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100">
                        <a:solidFill>
                          <a:schemeClr val="lt1"/>
                        </a:solidFill>
                        <a:latin typeface="Times New Roman"/>
                        <a:ea typeface="Times New Roman"/>
                        <a:cs typeface="Times New Roman"/>
                        <a:sym typeface="Times New Roman"/>
                      </a:rPr>
                      <a:t>Governance</a:t>
                    </a:r>
                    <a:endParaRPr b="1" sz="1100">
                      <a:solidFill>
                        <a:schemeClr val="lt1"/>
                      </a:solidFill>
                      <a:latin typeface="Calibri"/>
                      <a:ea typeface="Calibri"/>
                      <a:cs typeface="Calibri"/>
                      <a:sym typeface="Calibri"/>
                    </a:endParaRPr>
                  </a:p>
                </p:txBody>
              </p:sp>
              <p:sp>
                <p:nvSpPr>
                  <p:cNvPr id="5643" name="Google Shape;5643;p14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149"/>
                <p:cNvGrpSpPr/>
                <p:nvPr/>
              </p:nvGrpSpPr>
              <p:grpSpPr>
                <a:xfrm>
                  <a:off x="1835838" y="2530721"/>
                  <a:ext cx="598064" cy="532324"/>
                  <a:chOff x="1806206" y="2502148"/>
                  <a:chExt cx="598064" cy="532324"/>
                </a:xfrm>
              </p:grpSpPr>
              <p:sp>
                <p:nvSpPr>
                  <p:cNvPr id="5645" name="Google Shape;5645;p1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1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47" name="Google Shape;5647;p149"/>
              <p:cNvGrpSpPr/>
              <p:nvPr/>
            </p:nvGrpSpPr>
            <p:grpSpPr>
              <a:xfrm>
                <a:off x="2714462" y="4656532"/>
                <a:ext cx="732066" cy="198174"/>
                <a:chOff x="1717748" y="2375002"/>
                <a:chExt cx="3040063" cy="822960"/>
              </a:xfrm>
            </p:grpSpPr>
            <p:grpSp>
              <p:nvGrpSpPr>
                <p:cNvPr id="5648" name="Google Shape;5648;p149"/>
                <p:cNvGrpSpPr/>
                <p:nvPr/>
              </p:nvGrpSpPr>
              <p:grpSpPr>
                <a:xfrm>
                  <a:off x="1717748" y="2375002"/>
                  <a:ext cx="3040063" cy="822960"/>
                  <a:chOff x="1717748" y="2375002"/>
                  <a:chExt cx="3040063" cy="822960"/>
                </a:xfrm>
              </p:grpSpPr>
              <p:sp>
                <p:nvSpPr>
                  <p:cNvPr id="5649" name="Google Shape;5649;p14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100">
                        <a:solidFill>
                          <a:schemeClr val="lt1"/>
                        </a:solidFill>
                        <a:latin typeface="Times New Roman"/>
                        <a:ea typeface="Times New Roman"/>
                        <a:cs typeface="Times New Roman"/>
                        <a:sym typeface="Times New Roman"/>
                      </a:rPr>
                      <a:t>Expectation</a:t>
                    </a:r>
                    <a:endParaRPr b="1" sz="1100">
                      <a:solidFill>
                        <a:schemeClr val="lt1"/>
                      </a:solidFill>
                      <a:latin typeface="Calibri"/>
                      <a:ea typeface="Calibri"/>
                      <a:cs typeface="Calibri"/>
                      <a:sym typeface="Calibri"/>
                    </a:endParaRPr>
                  </a:p>
                </p:txBody>
              </p:sp>
              <p:sp>
                <p:nvSpPr>
                  <p:cNvPr id="5650" name="Google Shape;5650;p14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149"/>
                <p:cNvGrpSpPr/>
                <p:nvPr/>
              </p:nvGrpSpPr>
              <p:grpSpPr>
                <a:xfrm>
                  <a:off x="1835838" y="2530721"/>
                  <a:ext cx="598064" cy="532324"/>
                  <a:chOff x="1806206" y="2502148"/>
                  <a:chExt cx="598064" cy="532324"/>
                </a:xfrm>
              </p:grpSpPr>
              <p:sp>
                <p:nvSpPr>
                  <p:cNvPr id="5652" name="Google Shape;5652;p1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54" name="Google Shape;5654;p149"/>
              <p:cNvGrpSpPr/>
              <p:nvPr/>
            </p:nvGrpSpPr>
            <p:grpSpPr>
              <a:xfrm>
                <a:off x="2891872" y="4690359"/>
                <a:ext cx="732066" cy="198174"/>
                <a:chOff x="1717748" y="2375002"/>
                <a:chExt cx="3040063" cy="822960"/>
              </a:xfrm>
            </p:grpSpPr>
            <p:grpSp>
              <p:nvGrpSpPr>
                <p:cNvPr id="5655" name="Google Shape;5655;p149"/>
                <p:cNvGrpSpPr/>
                <p:nvPr/>
              </p:nvGrpSpPr>
              <p:grpSpPr>
                <a:xfrm>
                  <a:off x="1717748" y="2375002"/>
                  <a:ext cx="3040063" cy="822960"/>
                  <a:chOff x="1717748" y="2375002"/>
                  <a:chExt cx="3040063" cy="822960"/>
                </a:xfrm>
              </p:grpSpPr>
              <p:sp>
                <p:nvSpPr>
                  <p:cNvPr id="5656" name="Google Shape;5656;p14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100">
                        <a:solidFill>
                          <a:schemeClr val="lt1"/>
                        </a:solidFill>
                        <a:latin typeface="Times New Roman"/>
                        <a:ea typeface="Times New Roman"/>
                        <a:cs typeface="Times New Roman"/>
                        <a:sym typeface="Times New Roman"/>
                      </a:rPr>
                      <a:t>Execution</a:t>
                    </a:r>
                    <a:endParaRPr b="1" sz="1100">
                      <a:solidFill>
                        <a:schemeClr val="lt1"/>
                      </a:solidFill>
                      <a:latin typeface="Calibri"/>
                      <a:ea typeface="Calibri"/>
                      <a:cs typeface="Calibri"/>
                      <a:sym typeface="Calibri"/>
                    </a:endParaRPr>
                  </a:p>
                </p:txBody>
              </p:sp>
              <p:sp>
                <p:nvSpPr>
                  <p:cNvPr id="5657" name="Google Shape;5657;p14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149"/>
                <p:cNvGrpSpPr/>
                <p:nvPr/>
              </p:nvGrpSpPr>
              <p:grpSpPr>
                <a:xfrm>
                  <a:off x="1835838" y="2530721"/>
                  <a:ext cx="598064" cy="532324"/>
                  <a:chOff x="1806206" y="2502148"/>
                  <a:chExt cx="598064" cy="532324"/>
                </a:xfrm>
              </p:grpSpPr>
              <p:sp>
                <p:nvSpPr>
                  <p:cNvPr id="5659" name="Google Shape;5659;p1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1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61" name="Google Shape;5661;p149"/>
              <p:cNvGrpSpPr/>
              <p:nvPr/>
            </p:nvGrpSpPr>
            <p:grpSpPr>
              <a:xfrm>
                <a:off x="3056140" y="4602572"/>
                <a:ext cx="732066" cy="198174"/>
                <a:chOff x="1717748" y="2375002"/>
                <a:chExt cx="3040063" cy="822960"/>
              </a:xfrm>
            </p:grpSpPr>
            <p:grpSp>
              <p:nvGrpSpPr>
                <p:cNvPr id="5662" name="Google Shape;5662;p149"/>
                <p:cNvGrpSpPr/>
                <p:nvPr/>
              </p:nvGrpSpPr>
              <p:grpSpPr>
                <a:xfrm>
                  <a:off x="1717748" y="2375002"/>
                  <a:ext cx="3040063" cy="822960"/>
                  <a:chOff x="1717748" y="2375002"/>
                  <a:chExt cx="3040063" cy="822960"/>
                </a:xfrm>
              </p:grpSpPr>
              <p:sp>
                <p:nvSpPr>
                  <p:cNvPr id="5663" name="Google Shape;5663;p14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100">
                        <a:solidFill>
                          <a:schemeClr val="lt1"/>
                        </a:solidFill>
                        <a:latin typeface="Times New Roman"/>
                        <a:ea typeface="Times New Roman"/>
                        <a:cs typeface="Times New Roman"/>
                        <a:sym typeface="Times New Roman"/>
                      </a:rPr>
                      <a:t>Operations</a:t>
                    </a:r>
                    <a:endParaRPr b="1" sz="1100">
                      <a:solidFill>
                        <a:schemeClr val="lt1"/>
                      </a:solidFill>
                      <a:latin typeface="Calibri"/>
                      <a:ea typeface="Calibri"/>
                      <a:cs typeface="Calibri"/>
                      <a:sym typeface="Calibri"/>
                    </a:endParaRPr>
                  </a:p>
                </p:txBody>
              </p:sp>
              <p:sp>
                <p:nvSpPr>
                  <p:cNvPr id="5664" name="Google Shape;5664;p14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149"/>
                <p:cNvGrpSpPr/>
                <p:nvPr/>
              </p:nvGrpSpPr>
              <p:grpSpPr>
                <a:xfrm>
                  <a:off x="1835838" y="2530721"/>
                  <a:ext cx="598064" cy="532324"/>
                  <a:chOff x="1806206" y="2502148"/>
                  <a:chExt cx="598064" cy="532324"/>
                </a:xfrm>
              </p:grpSpPr>
              <p:sp>
                <p:nvSpPr>
                  <p:cNvPr id="5666" name="Google Shape;5666;p1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68" name="Google Shape;5668;p149"/>
              <p:cNvGrpSpPr/>
              <p:nvPr/>
            </p:nvGrpSpPr>
            <p:grpSpPr>
              <a:xfrm>
                <a:off x="3107004" y="4411316"/>
                <a:ext cx="732040" cy="206511"/>
                <a:chOff x="1719078" y="2341759"/>
                <a:chExt cx="3039957" cy="857582"/>
              </a:xfrm>
            </p:grpSpPr>
            <p:grpSp>
              <p:nvGrpSpPr>
                <p:cNvPr id="5669" name="Google Shape;5669;p149"/>
                <p:cNvGrpSpPr/>
                <p:nvPr/>
              </p:nvGrpSpPr>
              <p:grpSpPr>
                <a:xfrm>
                  <a:off x="1719078" y="2341759"/>
                  <a:ext cx="3039957" cy="857582"/>
                  <a:chOff x="1719078" y="2341759"/>
                  <a:chExt cx="3039957" cy="857582"/>
                </a:xfrm>
              </p:grpSpPr>
              <p:sp>
                <p:nvSpPr>
                  <p:cNvPr id="5670" name="Google Shape;5670;p149"/>
                  <p:cNvSpPr/>
                  <p:nvPr/>
                </p:nvSpPr>
                <p:spPr>
                  <a:xfrm>
                    <a:off x="1728098" y="2341759"/>
                    <a:ext cx="3030937" cy="85758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100">
                        <a:solidFill>
                          <a:schemeClr val="lt1"/>
                        </a:solidFill>
                        <a:latin typeface="Times New Roman"/>
                        <a:ea typeface="Times New Roman"/>
                        <a:cs typeface="Times New Roman"/>
                        <a:sym typeface="Times New Roman"/>
                      </a:rPr>
                      <a:t>Strategy</a:t>
                    </a:r>
                    <a:endParaRPr b="1" sz="1100">
                      <a:solidFill>
                        <a:schemeClr val="lt1"/>
                      </a:solidFill>
                      <a:latin typeface="Calibri"/>
                      <a:ea typeface="Calibri"/>
                      <a:cs typeface="Calibri"/>
                      <a:sym typeface="Calibri"/>
                    </a:endParaRPr>
                  </a:p>
                </p:txBody>
              </p:sp>
              <p:sp>
                <p:nvSpPr>
                  <p:cNvPr id="5671" name="Google Shape;5671;p149"/>
                  <p:cNvSpPr/>
                  <p:nvPr/>
                </p:nvSpPr>
                <p:spPr>
                  <a:xfrm>
                    <a:off x="1719078" y="2341759"/>
                    <a:ext cx="825391" cy="85758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149"/>
                <p:cNvGrpSpPr/>
                <p:nvPr/>
              </p:nvGrpSpPr>
              <p:grpSpPr>
                <a:xfrm>
                  <a:off x="1835838" y="2530721"/>
                  <a:ext cx="598064" cy="532324"/>
                  <a:chOff x="1806206" y="2502148"/>
                  <a:chExt cx="598064" cy="532324"/>
                </a:xfrm>
              </p:grpSpPr>
              <p:sp>
                <p:nvSpPr>
                  <p:cNvPr id="5673" name="Google Shape;5673;p1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1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675" name="Google Shape;5675;p149"/>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100">
                <a:solidFill>
                  <a:schemeClr val="dk1"/>
                </a:solidFill>
                <a:latin typeface="Times New Roman"/>
                <a:ea typeface="Times New Roman"/>
                <a:cs typeface="Times New Roman"/>
                <a:sym typeface="Times New Roman"/>
              </a:endParaRPr>
            </a:p>
          </p:txBody>
        </p:sp>
      </p:grpSp>
      <p:grpSp>
        <p:nvGrpSpPr>
          <p:cNvPr id="5676" name="Google Shape;5676;p149"/>
          <p:cNvGrpSpPr/>
          <p:nvPr/>
        </p:nvGrpSpPr>
        <p:grpSpPr>
          <a:xfrm>
            <a:off x="5677285" y="3336779"/>
            <a:ext cx="2688456" cy="2687931"/>
            <a:chOff x="6373" y="597198"/>
            <a:chExt cx="3571805" cy="3571108"/>
          </a:xfrm>
        </p:grpSpPr>
        <p:grpSp>
          <p:nvGrpSpPr>
            <p:cNvPr id="5677" name="Google Shape;5677;p149"/>
            <p:cNvGrpSpPr/>
            <p:nvPr/>
          </p:nvGrpSpPr>
          <p:grpSpPr>
            <a:xfrm>
              <a:off x="616626" y="1718990"/>
              <a:ext cx="2350423" cy="1362497"/>
              <a:chOff x="2593869" y="4166761"/>
              <a:chExt cx="1245115" cy="721772"/>
            </a:xfrm>
          </p:grpSpPr>
          <p:grpSp>
            <p:nvGrpSpPr>
              <p:cNvPr id="5678" name="Google Shape;5678;p149"/>
              <p:cNvGrpSpPr/>
              <p:nvPr/>
            </p:nvGrpSpPr>
            <p:grpSpPr>
              <a:xfrm>
                <a:off x="3049822" y="4261159"/>
                <a:ext cx="732066" cy="198174"/>
                <a:chOff x="1717748" y="2375002"/>
                <a:chExt cx="3040063" cy="822960"/>
              </a:xfrm>
            </p:grpSpPr>
            <p:grpSp>
              <p:nvGrpSpPr>
                <p:cNvPr id="5679" name="Google Shape;5679;p149"/>
                <p:cNvGrpSpPr/>
                <p:nvPr/>
              </p:nvGrpSpPr>
              <p:grpSpPr>
                <a:xfrm>
                  <a:off x="1717748" y="2375002"/>
                  <a:ext cx="3040063" cy="822960"/>
                  <a:chOff x="1717748" y="2375002"/>
                  <a:chExt cx="3040063" cy="822960"/>
                </a:xfrm>
              </p:grpSpPr>
              <p:sp>
                <p:nvSpPr>
                  <p:cNvPr id="5680" name="Google Shape;5680;p149"/>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5681" name="Google Shape;5681;p14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149"/>
                <p:cNvGrpSpPr/>
                <p:nvPr/>
              </p:nvGrpSpPr>
              <p:grpSpPr>
                <a:xfrm>
                  <a:off x="1835838" y="2530721"/>
                  <a:ext cx="598064" cy="532324"/>
                  <a:chOff x="1806206" y="2502148"/>
                  <a:chExt cx="598064" cy="532324"/>
                </a:xfrm>
              </p:grpSpPr>
              <p:sp>
                <p:nvSpPr>
                  <p:cNvPr id="5683" name="Google Shape;5683;p1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5" name="Google Shape;5685;p149"/>
              <p:cNvGrpSpPr/>
              <p:nvPr/>
            </p:nvGrpSpPr>
            <p:grpSpPr>
              <a:xfrm>
                <a:off x="2895037" y="4166761"/>
                <a:ext cx="732066" cy="198174"/>
                <a:chOff x="1717748" y="2375002"/>
                <a:chExt cx="3040063" cy="822960"/>
              </a:xfrm>
            </p:grpSpPr>
            <p:grpSp>
              <p:nvGrpSpPr>
                <p:cNvPr id="5686" name="Google Shape;5686;p149"/>
                <p:cNvGrpSpPr/>
                <p:nvPr/>
              </p:nvGrpSpPr>
              <p:grpSpPr>
                <a:xfrm>
                  <a:off x="1717748" y="2375002"/>
                  <a:ext cx="3040063" cy="822960"/>
                  <a:chOff x="1717748" y="2375002"/>
                  <a:chExt cx="3040063" cy="822960"/>
                </a:xfrm>
              </p:grpSpPr>
              <p:sp>
                <p:nvSpPr>
                  <p:cNvPr id="5687" name="Google Shape;5687;p149"/>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Governance</a:t>
                    </a:r>
                    <a:endParaRPr/>
                  </a:p>
                </p:txBody>
              </p:sp>
              <p:sp>
                <p:nvSpPr>
                  <p:cNvPr id="5688" name="Google Shape;5688;p14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9" name="Google Shape;5689;p149"/>
                <p:cNvGrpSpPr/>
                <p:nvPr/>
              </p:nvGrpSpPr>
              <p:grpSpPr>
                <a:xfrm>
                  <a:off x="1835838" y="2530721"/>
                  <a:ext cx="598064" cy="532324"/>
                  <a:chOff x="1806206" y="2502148"/>
                  <a:chExt cx="598064" cy="532324"/>
                </a:xfrm>
              </p:grpSpPr>
              <p:sp>
                <p:nvSpPr>
                  <p:cNvPr id="5690" name="Google Shape;5690;p1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2" name="Google Shape;5692;p149"/>
              <p:cNvGrpSpPr/>
              <p:nvPr/>
            </p:nvGrpSpPr>
            <p:grpSpPr>
              <a:xfrm>
                <a:off x="2711061" y="4193202"/>
                <a:ext cx="734524" cy="198174"/>
                <a:chOff x="1717748" y="2375002"/>
                <a:chExt cx="3135731" cy="822960"/>
              </a:xfrm>
            </p:grpSpPr>
            <p:grpSp>
              <p:nvGrpSpPr>
                <p:cNvPr id="5693" name="Google Shape;5693;p149"/>
                <p:cNvGrpSpPr/>
                <p:nvPr/>
              </p:nvGrpSpPr>
              <p:grpSpPr>
                <a:xfrm>
                  <a:off x="1717748" y="2375002"/>
                  <a:ext cx="3135731" cy="822960"/>
                  <a:chOff x="1717748" y="2375002"/>
                  <a:chExt cx="3135731" cy="822960"/>
                </a:xfrm>
              </p:grpSpPr>
              <p:sp>
                <p:nvSpPr>
                  <p:cNvPr id="5694" name="Google Shape;5694;p149"/>
                  <p:cNvSpPr/>
                  <p:nvPr/>
                </p:nvSpPr>
                <p:spPr>
                  <a:xfrm>
                    <a:off x="1724066" y="2375002"/>
                    <a:ext cx="312941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Expectation</a:t>
                    </a:r>
                    <a:endParaRPr/>
                  </a:p>
                </p:txBody>
              </p:sp>
              <p:sp>
                <p:nvSpPr>
                  <p:cNvPr id="5695" name="Google Shape;5695;p14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6" name="Google Shape;5696;p149"/>
                <p:cNvGrpSpPr/>
                <p:nvPr/>
              </p:nvGrpSpPr>
              <p:grpSpPr>
                <a:xfrm>
                  <a:off x="1835838" y="2530721"/>
                  <a:ext cx="598064" cy="532324"/>
                  <a:chOff x="1806206" y="2502148"/>
                  <a:chExt cx="598064" cy="532324"/>
                </a:xfrm>
              </p:grpSpPr>
              <p:sp>
                <p:nvSpPr>
                  <p:cNvPr id="5697" name="Google Shape;5697;p1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99" name="Google Shape;5699;p149"/>
              <p:cNvGrpSpPr/>
              <p:nvPr/>
            </p:nvGrpSpPr>
            <p:grpSpPr>
              <a:xfrm>
                <a:off x="2595021" y="4333340"/>
                <a:ext cx="735109" cy="198174"/>
                <a:chOff x="1717748" y="2375002"/>
                <a:chExt cx="3052699" cy="822960"/>
              </a:xfrm>
            </p:grpSpPr>
            <p:grpSp>
              <p:nvGrpSpPr>
                <p:cNvPr id="5700" name="Google Shape;5700;p149"/>
                <p:cNvGrpSpPr/>
                <p:nvPr/>
              </p:nvGrpSpPr>
              <p:grpSpPr>
                <a:xfrm>
                  <a:off x="1717748" y="2375002"/>
                  <a:ext cx="3052699" cy="822960"/>
                  <a:chOff x="1717748" y="2375002"/>
                  <a:chExt cx="3052699" cy="822960"/>
                </a:xfrm>
              </p:grpSpPr>
              <p:sp>
                <p:nvSpPr>
                  <p:cNvPr id="5701" name="Google Shape;5701;p149"/>
                  <p:cNvSpPr/>
                  <p:nvPr/>
                </p:nvSpPr>
                <p:spPr>
                  <a:xfrm>
                    <a:off x="1724067" y="2375002"/>
                    <a:ext cx="3046380"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Execution</a:t>
                    </a:r>
                    <a:endParaRPr/>
                  </a:p>
                </p:txBody>
              </p:sp>
              <p:sp>
                <p:nvSpPr>
                  <p:cNvPr id="5702" name="Google Shape;5702;p14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3" name="Google Shape;5703;p149"/>
                <p:cNvGrpSpPr/>
                <p:nvPr/>
              </p:nvGrpSpPr>
              <p:grpSpPr>
                <a:xfrm>
                  <a:off x="1835838" y="2530721"/>
                  <a:ext cx="598064" cy="532324"/>
                  <a:chOff x="1806206" y="2502148"/>
                  <a:chExt cx="598064" cy="532324"/>
                </a:xfrm>
              </p:grpSpPr>
              <p:sp>
                <p:nvSpPr>
                  <p:cNvPr id="5704" name="Google Shape;5704;p1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06" name="Google Shape;5706;p149"/>
              <p:cNvGrpSpPr/>
              <p:nvPr/>
            </p:nvGrpSpPr>
            <p:grpSpPr>
              <a:xfrm>
                <a:off x="2593869" y="4521548"/>
                <a:ext cx="732066" cy="198174"/>
                <a:chOff x="1717748" y="2375002"/>
                <a:chExt cx="3040063" cy="822960"/>
              </a:xfrm>
            </p:grpSpPr>
            <p:grpSp>
              <p:nvGrpSpPr>
                <p:cNvPr id="5707" name="Google Shape;5707;p149"/>
                <p:cNvGrpSpPr/>
                <p:nvPr/>
              </p:nvGrpSpPr>
              <p:grpSpPr>
                <a:xfrm>
                  <a:off x="1717748" y="2375002"/>
                  <a:ext cx="3040063" cy="822960"/>
                  <a:chOff x="1717748" y="2375002"/>
                  <a:chExt cx="3040063" cy="822960"/>
                </a:xfrm>
              </p:grpSpPr>
              <p:sp>
                <p:nvSpPr>
                  <p:cNvPr id="5708" name="Google Shape;5708;p149"/>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Operations</a:t>
                    </a:r>
                    <a:endParaRPr/>
                  </a:p>
                </p:txBody>
              </p:sp>
              <p:sp>
                <p:nvSpPr>
                  <p:cNvPr id="5709" name="Google Shape;5709;p14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149"/>
                <p:cNvGrpSpPr/>
                <p:nvPr/>
              </p:nvGrpSpPr>
              <p:grpSpPr>
                <a:xfrm>
                  <a:off x="1835838" y="2530721"/>
                  <a:ext cx="598064" cy="532324"/>
                  <a:chOff x="1806206" y="2502148"/>
                  <a:chExt cx="598064" cy="532324"/>
                </a:xfrm>
              </p:grpSpPr>
              <p:sp>
                <p:nvSpPr>
                  <p:cNvPr id="5711" name="Google Shape;5711;p1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13" name="Google Shape;5713;p149"/>
              <p:cNvGrpSpPr/>
              <p:nvPr/>
            </p:nvGrpSpPr>
            <p:grpSpPr>
              <a:xfrm>
                <a:off x="2714462" y="4656532"/>
                <a:ext cx="732066" cy="198174"/>
                <a:chOff x="1717748" y="2375002"/>
                <a:chExt cx="3040063" cy="822960"/>
              </a:xfrm>
            </p:grpSpPr>
            <p:grpSp>
              <p:nvGrpSpPr>
                <p:cNvPr id="5714" name="Google Shape;5714;p149"/>
                <p:cNvGrpSpPr/>
                <p:nvPr/>
              </p:nvGrpSpPr>
              <p:grpSpPr>
                <a:xfrm>
                  <a:off x="1717748" y="2375002"/>
                  <a:ext cx="3040063" cy="822960"/>
                  <a:chOff x="1717748" y="2375002"/>
                  <a:chExt cx="3040063" cy="822960"/>
                </a:xfrm>
              </p:grpSpPr>
              <p:sp>
                <p:nvSpPr>
                  <p:cNvPr id="5715" name="Google Shape;5715;p149"/>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Strategy</a:t>
                    </a:r>
                    <a:endParaRPr/>
                  </a:p>
                </p:txBody>
              </p:sp>
              <p:sp>
                <p:nvSpPr>
                  <p:cNvPr id="5716" name="Google Shape;5716;p14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7" name="Google Shape;5717;p149"/>
                <p:cNvGrpSpPr/>
                <p:nvPr/>
              </p:nvGrpSpPr>
              <p:grpSpPr>
                <a:xfrm>
                  <a:off x="1835838" y="2530721"/>
                  <a:ext cx="598064" cy="532324"/>
                  <a:chOff x="1806206" y="2502148"/>
                  <a:chExt cx="598064" cy="532324"/>
                </a:xfrm>
              </p:grpSpPr>
              <p:sp>
                <p:nvSpPr>
                  <p:cNvPr id="5718" name="Google Shape;5718;p1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0" name="Google Shape;5720;p149"/>
              <p:cNvGrpSpPr/>
              <p:nvPr/>
            </p:nvGrpSpPr>
            <p:grpSpPr>
              <a:xfrm>
                <a:off x="2891872" y="4690359"/>
                <a:ext cx="732066" cy="198174"/>
                <a:chOff x="1717748" y="2375002"/>
                <a:chExt cx="3040063" cy="822960"/>
              </a:xfrm>
            </p:grpSpPr>
            <p:grpSp>
              <p:nvGrpSpPr>
                <p:cNvPr id="5721" name="Google Shape;5721;p149"/>
                <p:cNvGrpSpPr/>
                <p:nvPr/>
              </p:nvGrpSpPr>
              <p:grpSpPr>
                <a:xfrm>
                  <a:off x="1717748" y="2375002"/>
                  <a:ext cx="3040063" cy="822960"/>
                  <a:chOff x="1717748" y="2375002"/>
                  <a:chExt cx="3040063" cy="822960"/>
                </a:xfrm>
              </p:grpSpPr>
              <p:sp>
                <p:nvSpPr>
                  <p:cNvPr id="5722" name="Google Shape;5722;p149"/>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Financial</a:t>
                    </a:r>
                    <a:endParaRPr/>
                  </a:p>
                </p:txBody>
              </p:sp>
              <p:sp>
                <p:nvSpPr>
                  <p:cNvPr id="5723" name="Google Shape;5723;p14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149"/>
                <p:cNvGrpSpPr/>
                <p:nvPr/>
              </p:nvGrpSpPr>
              <p:grpSpPr>
                <a:xfrm>
                  <a:off x="1835838" y="2530721"/>
                  <a:ext cx="598064" cy="532324"/>
                  <a:chOff x="1806206" y="2502148"/>
                  <a:chExt cx="598064" cy="532324"/>
                </a:xfrm>
              </p:grpSpPr>
              <p:sp>
                <p:nvSpPr>
                  <p:cNvPr id="5725" name="Google Shape;5725;p1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7" name="Google Shape;5727;p149"/>
              <p:cNvGrpSpPr/>
              <p:nvPr/>
            </p:nvGrpSpPr>
            <p:grpSpPr>
              <a:xfrm>
                <a:off x="3056140" y="4602572"/>
                <a:ext cx="732066" cy="198174"/>
                <a:chOff x="1717748" y="2375002"/>
                <a:chExt cx="3040063" cy="822960"/>
              </a:xfrm>
            </p:grpSpPr>
            <p:grpSp>
              <p:nvGrpSpPr>
                <p:cNvPr id="5728" name="Google Shape;5728;p149"/>
                <p:cNvGrpSpPr/>
                <p:nvPr/>
              </p:nvGrpSpPr>
              <p:grpSpPr>
                <a:xfrm>
                  <a:off x="1717748" y="2375002"/>
                  <a:ext cx="3040063" cy="822960"/>
                  <a:chOff x="1717748" y="2375002"/>
                  <a:chExt cx="3040063" cy="822960"/>
                </a:xfrm>
              </p:grpSpPr>
              <p:sp>
                <p:nvSpPr>
                  <p:cNvPr id="5729" name="Google Shape;5729;p149"/>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People</a:t>
                    </a:r>
                    <a:endParaRPr/>
                  </a:p>
                </p:txBody>
              </p:sp>
              <p:sp>
                <p:nvSpPr>
                  <p:cNvPr id="5730" name="Google Shape;5730;p14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149"/>
                <p:cNvGrpSpPr/>
                <p:nvPr/>
              </p:nvGrpSpPr>
              <p:grpSpPr>
                <a:xfrm>
                  <a:off x="1835838" y="2530721"/>
                  <a:ext cx="598064" cy="532324"/>
                  <a:chOff x="1806206" y="2502148"/>
                  <a:chExt cx="598064" cy="532324"/>
                </a:xfrm>
              </p:grpSpPr>
              <p:sp>
                <p:nvSpPr>
                  <p:cNvPr id="5732" name="Google Shape;5732;p1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4" name="Google Shape;5734;p149"/>
              <p:cNvGrpSpPr/>
              <p:nvPr/>
            </p:nvGrpSpPr>
            <p:grpSpPr>
              <a:xfrm>
                <a:off x="3109400" y="4419504"/>
                <a:ext cx="729584" cy="197760"/>
                <a:chOff x="1729030" y="2375765"/>
                <a:chExt cx="3029760" cy="821241"/>
              </a:xfrm>
            </p:grpSpPr>
            <p:grpSp>
              <p:nvGrpSpPr>
                <p:cNvPr id="5735" name="Google Shape;5735;p149"/>
                <p:cNvGrpSpPr/>
                <p:nvPr/>
              </p:nvGrpSpPr>
              <p:grpSpPr>
                <a:xfrm>
                  <a:off x="1729030" y="2375765"/>
                  <a:ext cx="3029760" cy="821241"/>
                  <a:chOff x="1729030" y="2375765"/>
                  <a:chExt cx="3029760" cy="821241"/>
                </a:xfrm>
              </p:grpSpPr>
              <p:sp>
                <p:nvSpPr>
                  <p:cNvPr id="5736" name="Google Shape;5736;p149"/>
                  <p:cNvSpPr/>
                  <p:nvPr/>
                </p:nvSpPr>
                <p:spPr>
                  <a:xfrm>
                    <a:off x="1738310" y="2375765"/>
                    <a:ext cx="3020480" cy="821241"/>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Market</a:t>
                    </a:r>
                    <a:endParaRPr/>
                  </a:p>
                </p:txBody>
              </p:sp>
              <p:sp>
                <p:nvSpPr>
                  <p:cNvPr id="5737" name="Google Shape;5737;p149"/>
                  <p:cNvSpPr/>
                  <p:nvPr/>
                </p:nvSpPr>
                <p:spPr>
                  <a:xfrm>
                    <a:off x="1729030" y="2375765"/>
                    <a:ext cx="816597" cy="821241"/>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149"/>
                <p:cNvGrpSpPr/>
                <p:nvPr/>
              </p:nvGrpSpPr>
              <p:grpSpPr>
                <a:xfrm>
                  <a:off x="1835838" y="2530721"/>
                  <a:ext cx="598064" cy="532324"/>
                  <a:chOff x="1806206" y="2502148"/>
                  <a:chExt cx="598064" cy="532324"/>
                </a:xfrm>
              </p:grpSpPr>
              <p:sp>
                <p:nvSpPr>
                  <p:cNvPr id="5739" name="Google Shape;5739;p1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741" name="Google Shape;5741;p149"/>
            <p:cNvSpPr/>
            <p:nvPr/>
          </p:nvSpPr>
          <p:spPr>
            <a:xfrm rot="-747586">
              <a:off x="353865" y="960159"/>
              <a:ext cx="2834640" cy="2834640"/>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
          <p:nvSpPr>
            <p:cNvPr id="5742" name="Google Shape;5742;p149"/>
            <p:cNvSpPr/>
            <p:nvPr/>
          </p:nvSpPr>
          <p:spPr>
            <a:xfrm rot="-9180653">
              <a:off x="493066" y="1078269"/>
              <a:ext cx="2596310" cy="2598420"/>
            </a:xfrm>
            <a:prstGeom prst="pie">
              <a:avLst>
                <a:gd fmla="val 438327" name="adj1"/>
                <a:gd fmla="val 7695225" name="adj2"/>
              </a:avLst>
            </a:prstGeom>
            <a:solidFill>
              <a:srgbClr val="C3D6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49"/>
            <p:cNvSpPr/>
            <p:nvPr/>
          </p:nvSpPr>
          <p:spPr>
            <a:xfrm rot="5044295">
              <a:off x="485685" y="1087759"/>
              <a:ext cx="2598420" cy="2596312"/>
            </a:xfrm>
            <a:prstGeom prst="pie">
              <a:avLst>
                <a:gd fmla="val 704191" name="adj1"/>
                <a:gd fmla="val 7865894"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49"/>
            <p:cNvSpPr/>
            <p:nvPr/>
          </p:nvSpPr>
          <p:spPr>
            <a:xfrm rot="-1888876">
              <a:off x="493066" y="1084597"/>
              <a:ext cx="2598420" cy="2596310"/>
            </a:xfrm>
            <a:prstGeom prst="pie">
              <a:avLst>
                <a:gd fmla="val 417459" name="adj1"/>
                <a:gd fmla="val 7642339" name="adj2"/>
              </a:avLst>
            </a:prstGeom>
            <a:solidFill>
              <a:srgbClr val="C3D69B">
                <a:alpha val="69803"/>
              </a:srgbClr>
            </a:solidFill>
            <a:ln cap="flat" cmpd="sng" w="38100">
              <a:solidFill>
                <a:srgbClr val="333F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5745" name="Google Shape;5745;p149"/>
            <p:cNvSpPr txBox="1"/>
            <p:nvPr/>
          </p:nvSpPr>
          <p:spPr>
            <a:xfrm rot="7508506">
              <a:off x="1566602" y="2470280"/>
              <a:ext cx="1828595" cy="6938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Assess &amp; Understand</a:t>
              </a:r>
              <a:endParaRPr/>
            </a:p>
          </p:txBody>
        </p:sp>
        <p:sp>
          <p:nvSpPr>
            <p:cNvPr id="5746" name="Google Shape;5746;p149"/>
            <p:cNvSpPr txBox="1"/>
            <p:nvPr/>
          </p:nvSpPr>
          <p:spPr>
            <a:xfrm rot="-7259013">
              <a:off x="222047" y="2410170"/>
              <a:ext cx="1828595" cy="40916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Build &amp; Align</a:t>
              </a:r>
              <a:endParaRPr/>
            </a:p>
          </p:txBody>
        </p:sp>
        <p:sp>
          <p:nvSpPr>
            <p:cNvPr id="5747" name="Google Shape;5747;p149"/>
            <p:cNvSpPr txBox="1"/>
            <p:nvPr/>
          </p:nvSpPr>
          <p:spPr>
            <a:xfrm>
              <a:off x="914888" y="1523291"/>
              <a:ext cx="1904523" cy="69600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Communicate &amp; Ensure</a:t>
              </a:r>
              <a:endParaRPr/>
            </a:p>
          </p:txBody>
        </p:sp>
      </p:gr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1" name="Shape 5751"/>
        <p:cNvGrpSpPr/>
        <p:nvPr/>
      </p:nvGrpSpPr>
      <p:grpSpPr>
        <a:xfrm>
          <a:off x="0" y="0"/>
          <a:ext cx="0" cy="0"/>
          <a:chOff x="0" y="0"/>
          <a:chExt cx="0" cy="0"/>
        </a:xfrm>
      </p:grpSpPr>
      <p:sp>
        <p:nvSpPr>
          <p:cNvPr id="5752" name="Google Shape;5752;p150"/>
          <p:cNvSpPr/>
          <p:nvPr/>
        </p:nvSpPr>
        <p:spPr>
          <a:xfrm rot="-5400000">
            <a:off x="-404813" y="4092773"/>
            <a:ext cx="2730500" cy="822325"/>
          </a:xfrm>
          <a:prstGeom prst="homePlate">
            <a:avLst>
              <a:gd fmla="val 103804" name="adj"/>
            </a:avLst>
          </a:prstGeom>
          <a:solidFill>
            <a:srgbClr val="C2D59B">
              <a:alpha val="3098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150"/>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BUILD &amp; ALIGN in the Strategy Lens</a:t>
            </a:r>
            <a:endParaRPr sz="3600"/>
          </a:p>
        </p:txBody>
      </p:sp>
      <p:grpSp>
        <p:nvGrpSpPr>
          <p:cNvPr id="5754" name="Google Shape;5754;p150"/>
          <p:cNvGrpSpPr/>
          <p:nvPr/>
        </p:nvGrpSpPr>
        <p:grpSpPr>
          <a:xfrm>
            <a:off x="16890" y="4572000"/>
            <a:ext cx="2199028" cy="1981200"/>
            <a:chOff x="0" y="2870200"/>
            <a:chExt cx="4038600" cy="3638550"/>
          </a:xfrm>
        </p:grpSpPr>
        <p:pic>
          <p:nvPicPr>
            <p:cNvPr descr="database-integration-1.jpg" id="5755" name="Google Shape;5755;p150"/>
            <p:cNvPicPr preferRelativeResize="0"/>
            <p:nvPr/>
          </p:nvPicPr>
          <p:blipFill rotWithShape="1">
            <a:blip r:embed="rId3">
              <a:alphaModFix/>
            </a:blip>
            <a:srcRect b="0" l="0" r="0" t="0"/>
            <a:stretch/>
          </p:blipFill>
          <p:spPr>
            <a:xfrm>
              <a:off x="0" y="3479800"/>
              <a:ext cx="4038600" cy="3028950"/>
            </a:xfrm>
            <a:prstGeom prst="rect">
              <a:avLst/>
            </a:prstGeom>
            <a:noFill/>
            <a:ln>
              <a:noFill/>
            </a:ln>
          </p:spPr>
        </p:pic>
        <p:pic>
          <p:nvPicPr>
            <p:cNvPr descr="Wheel_For_White_bg02.png" id="5756" name="Google Shape;5756;p150"/>
            <p:cNvPicPr preferRelativeResize="0"/>
            <p:nvPr/>
          </p:nvPicPr>
          <p:blipFill rotWithShape="1">
            <a:blip r:embed="rId4">
              <a:alphaModFix/>
            </a:blip>
            <a:srcRect b="0" l="0" r="0" t="0"/>
            <a:stretch/>
          </p:blipFill>
          <p:spPr>
            <a:xfrm>
              <a:off x="1041400" y="2870200"/>
              <a:ext cx="1405701" cy="1405701"/>
            </a:xfrm>
            <a:prstGeom prst="rect">
              <a:avLst/>
            </a:prstGeom>
            <a:noFill/>
            <a:ln>
              <a:noFill/>
            </a:ln>
          </p:spPr>
        </p:pic>
      </p:grpSp>
      <p:sp>
        <p:nvSpPr>
          <p:cNvPr id="5757" name="Google Shape;5757;p150"/>
          <p:cNvSpPr/>
          <p:nvPr/>
        </p:nvSpPr>
        <p:spPr>
          <a:xfrm>
            <a:off x="7239000" y="1471457"/>
            <a:ext cx="1904999" cy="1957543"/>
          </a:xfrm>
          <a:prstGeom prst="homePlate">
            <a:avLst>
              <a:gd fmla="val 15848" name="adj"/>
            </a:avLst>
          </a:prstGeom>
          <a:solidFill>
            <a:srgbClr val="EAF1DD"/>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50"/>
          <p:cNvSpPr txBox="1"/>
          <p:nvPr/>
        </p:nvSpPr>
        <p:spPr>
          <a:xfrm>
            <a:off x="7416799" y="1447812"/>
            <a:ext cx="1763985"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333F1A"/>
                </a:solidFill>
                <a:latin typeface="Calibri"/>
                <a:ea typeface="Calibri"/>
                <a:cs typeface="Calibri"/>
                <a:sym typeface="Calibri"/>
              </a:rPr>
              <a:t>Delivery Outlets</a:t>
            </a:r>
            <a:endParaRPr/>
          </a:p>
          <a:p>
            <a:pPr indent="0" lvl="0" marL="0" marR="0" rtl="0" algn="l">
              <a:spcBef>
                <a:spcPts val="0"/>
              </a:spcBef>
              <a:spcAft>
                <a:spcPts val="0"/>
              </a:spcAft>
              <a:buNone/>
            </a:pPr>
            <a:r>
              <a:t/>
            </a:r>
            <a:endParaRPr b="1" sz="1600">
              <a:solidFill>
                <a:srgbClr val="333F1A"/>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33F1A"/>
              </a:solidFill>
              <a:latin typeface="Calibri"/>
              <a:ea typeface="Calibri"/>
              <a:cs typeface="Calibri"/>
              <a:sym typeface="Calibri"/>
            </a:endParaRPr>
          </a:p>
          <a:p>
            <a:pPr indent="0" lvl="0" marL="0" marR="0" rtl="0" algn="l">
              <a:spcBef>
                <a:spcPts val="0"/>
              </a:spcBef>
              <a:spcAft>
                <a:spcPts val="0"/>
              </a:spcAft>
              <a:buNone/>
            </a:pPr>
            <a:r>
              <a:rPr lang="en-US" sz="1600">
                <a:solidFill>
                  <a:srgbClr val="333F1A"/>
                </a:solidFill>
                <a:latin typeface="Calibri"/>
                <a:ea typeface="Calibri"/>
                <a:cs typeface="Calibri"/>
                <a:sym typeface="Calibri"/>
              </a:rPr>
              <a:t>What are the sales channels of the company?</a:t>
            </a:r>
            <a:endParaRPr/>
          </a:p>
        </p:txBody>
      </p:sp>
      <p:sp>
        <p:nvSpPr>
          <p:cNvPr id="5759" name="Google Shape;5759;p150"/>
          <p:cNvSpPr/>
          <p:nvPr/>
        </p:nvSpPr>
        <p:spPr>
          <a:xfrm>
            <a:off x="5486400" y="1471457"/>
            <a:ext cx="1958508" cy="1957543"/>
          </a:xfrm>
          <a:prstGeom prst="homePlate">
            <a:avLst>
              <a:gd fmla="val 12975" name="adj"/>
            </a:avLst>
          </a:prstGeom>
          <a:solidFill>
            <a:srgbClr val="4F6128"/>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50"/>
          <p:cNvSpPr txBox="1"/>
          <p:nvPr/>
        </p:nvSpPr>
        <p:spPr>
          <a:xfrm>
            <a:off x="5867400" y="1447801"/>
            <a:ext cx="1636340"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EAF1DD"/>
                </a:solidFill>
                <a:latin typeface="Calibri"/>
                <a:ea typeface="Calibri"/>
                <a:cs typeface="Calibri"/>
                <a:sym typeface="Calibri"/>
              </a:rPr>
              <a:t>Promotion</a:t>
            </a:r>
            <a:endParaRPr/>
          </a:p>
          <a:p>
            <a:pPr indent="0" lvl="0" marL="0" marR="0" rtl="0" algn="l">
              <a:spcBef>
                <a:spcPts val="0"/>
              </a:spcBef>
              <a:spcAft>
                <a:spcPts val="0"/>
              </a:spcAft>
              <a:buNone/>
            </a:pPr>
            <a:r>
              <a:t/>
            </a:r>
            <a:endParaRPr b="1" sz="1600">
              <a:solidFill>
                <a:srgbClr val="EAF1DD"/>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EAF1DD"/>
              </a:solidFill>
              <a:latin typeface="Calibri"/>
              <a:ea typeface="Calibri"/>
              <a:cs typeface="Calibri"/>
              <a:sym typeface="Calibri"/>
            </a:endParaRPr>
          </a:p>
          <a:p>
            <a:pPr indent="0" lvl="0" marL="0" marR="0" rtl="0" algn="l">
              <a:spcBef>
                <a:spcPts val="0"/>
              </a:spcBef>
              <a:spcAft>
                <a:spcPts val="0"/>
              </a:spcAft>
              <a:buNone/>
            </a:pPr>
            <a:r>
              <a:rPr lang="en-US" sz="1600">
                <a:solidFill>
                  <a:srgbClr val="EAF1DD"/>
                </a:solidFill>
                <a:latin typeface="Calibri"/>
                <a:ea typeface="Calibri"/>
                <a:cs typeface="Calibri"/>
                <a:sym typeface="Calibri"/>
              </a:rPr>
              <a:t>How are the product offerings promoted?</a:t>
            </a:r>
            <a:endParaRPr/>
          </a:p>
        </p:txBody>
      </p:sp>
      <p:sp>
        <p:nvSpPr>
          <p:cNvPr id="5761" name="Google Shape;5761;p150"/>
          <p:cNvSpPr/>
          <p:nvPr/>
        </p:nvSpPr>
        <p:spPr>
          <a:xfrm>
            <a:off x="3733800" y="1471457"/>
            <a:ext cx="2133599" cy="1957543"/>
          </a:xfrm>
          <a:prstGeom prst="homePlate">
            <a:avLst>
              <a:gd fmla="val 15848" name="adj"/>
            </a:avLst>
          </a:prstGeom>
          <a:solidFill>
            <a:srgbClr val="76923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150"/>
          <p:cNvSpPr txBox="1"/>
          <p:nvPr/>
        </p:nvSpPr>
        <p:spPr>
          <a:xfrm>
            <a:off x="4038600" y="1447801"/>
            <a:ext cx="1604819"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EAF1DD"/>
                </a:solidFill>
                <a:latin typeface="Calibri"/>
                <a:ea typeface="Calibri"/>
                <a:cs typeface="Calibri"/>
                <a:sym typeface="Calibri"/>
              </a:rPr>
              <a:t>Pricing Strategy</a:t>
            </a:r>
            <a:endParaRPr/>
          </a:p>
          <a:p>
            <a:pPr indent="0" lvl="0" marL="0" marR="0" rtl="0" algn="l">
              <a:spcBef>
                <a:spcPts val="0"/>
              </a:spcBef>
              <a:spcAft>
                <a:spcPts val="0"/>
              </a:spcAft>
              <a:buNone/>
            </a:pPr>
            <a:r>
              <a:t/>
            </a:r>
            <a:endParaRPr b="1" sz="1600">
              <a:solidFill>
                <a:srgbClr val="EAF1DD"/>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EAF1DD"/>
              </a:solidFill>
              <a:latin typeface="Calibri"/>
              <a:ea typeface="Calibri"/>
              <a:cs typeface="Calibri"/>
              <a:sym typeface="Calibri"/>
            </a:endParaRPr>
          </a:p>
          <a:p>
            <a:pPr indent="0" lvl="0" marL="0" marR="0" rtl="0" algn="l">
              <a:spcBef>
                <a:spcPts val="0"/>
              </a:spcBef>
              <a:spcAft>
                <a:spcPts val="0"/>
              </a:spcAft>
              <a:buNone/>
            </a:pPr>
            <a:r>
              <a:rPr lang="en-US" sz="1600">
                <a:solidFill>
                  <a:srgbClr val="EAF1DD"/>
                </a:solidFill>
                <a:latin typeface="Calibri"/>
                <a:ea typeface="Calibri"/>
                <a:cs typeface="Calibri"/>
                <a:sym typeface="Calibri"/>
              </a:rPr>
              <a:t>How are the product offerings priced?</a:t>
            </a:r>
            <a:endParaRPr/>
          </a:p>
        </p:txBody>
      </p:sp>
      <p:sp>
        <p:nvSpPr>
          <p:cNvPr id="5763" name="Google Shape;5763;p150"/>
          <p:cNvSpPr/>
          <p:nvPr/>
        </p:nvSpPr>
        <p:spPr>
          <a:xfrm>
            <a:off x="1828800" y="1471457"/>
            <a:ext cx="2209799" cy="1957543"/>
          </a:xfrm>
          <a:prstGeom prst="homePlate">
            <a:avLst>
              <a:gd fmla="val 15848" name="adj"/>
            </a:avLst>
          </a:prstGeom>
          <a:solidFill>
            <a:srgbClr val="C2D59B"/>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50"/>
          <p:cNvSpPr txBox="1"/>
          <p:nvPr/>
        </p:nvSpPr>
        <p:spPr>
          <a:xfrm>
            <a:off x="2247899" y="1447800"/>
            <a:ext cx="1714501"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333F1A"/>
                </a:solidFill>
                <a:latin typeface="Calibri"/>
                <a:ea typeface="Calibri"/>
                <a:cs typeface="Calibri"/>
                <a:sym typeface="Calibri"/>
              </a:rPr>
              <a:t>Offerings</a:t>
            </a:r>
            <a:endParaRPr/>
          </a:p>
          <a:p>
            <a:pPr indent="0" lvl="0" marL="0" marR="0" rtl="0" algn="l">
              <a:spcBef>
                <a:spcPts val="0"/>
              </a:spcBef>
              <a:spcAft>
                <a:spcPts val="0"/>
              </a:spcAft>
              <a:buNone/>
            </a:pPr>
            <a:r>
              <a:t/>
            </a:r>
            <a:endParaRPr b="1" sz="1600">
              <a:solidFill>
                <a:srgbClr val="333F1A"/>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33F1A"/>
              </a:solidFill>
              <a:latin typeface="Calibri"/>
              <a:ea typeface="Calibri"/>
              <a:cs typeface="Calibri"/>
              <a:sym typeface="Calibri"/>
            </a:endParaRPr>
          </a:p>
          <a:p>
            <a:pPr indent="0" lvl="0" marL="0" marR="0" rtl="0" algn="l">
              <a:spcBef>
                <a:spcPts val="0"/>
              </a:spcBef>
              <a:spcAft>
                <a:spcPts val="0"/>
              </a:spcAft>
              <a:buNone/>
            </a:pPr>
            <a:r>
              <a:rPr lang="en-US" sz="1600">
                <a:solidFill>
                  <a:srgbClr val="333F1A"/>
                </a:solidFill>
                <a:latin typeface="Calibri"/>
                <a:ea typeface="Calibri"/>
                <a:cs typeface="Calibri"/>
                <a:sym typeface="Calibri"/>
              </a:rPr>
              <a:t>What are the product offerings of the business?</a:t>
            </a:r>
            <a:endParaRPr i="1" sz="1600">
              <a:solidFill>
                <a:srgbClr val="333F1A"/>
              </a:solidFill>
              <a:latin typeface="Calibri"/>
              <a:ea typeface="Calibri"/>
              <a:cs typeface="Calibri"/>
              <a:sym typeface="Calibri"/>
            </a:endParaRPr>
          </a:p>
          <a:p>
            <a:pPr indent="0" lvl="0" marL="0" marR="0" rtl="0" algn="l">
              <a:spcBef>
                <a:spcPts val="0"/>
              </a:spcBef>
              <a:spcAft>
                <a:spcPts val="0"/>
              </a:spcAft>
              <a:buNone/>
            </a:pPr>
            <a:r>
              <a:t/>
            </a:r>
            <a:endParaRPr sz="900">
              <a:solidFill>
                <a:srgbClr val="333F1A"/>
              </a:solidFill>
              <a:latin typeface="Calibri"/>
              <a:ea typeface="Calibri"/>
              <a:cs typeface="Calibri"/>
              <a:sym typeface="Calibri"/>
            </a:endParaRPr>
          </a:p>
          <a:p>
            <a:pPr indent="0" lvl="0" marL="0" marR="0" rtl="0" algn="l">
              <a:spcBef>
                <a:spcPts val="0"/>
              </a:spcBef>
              <a:spcAft>
                <a:spcPts val="0"/>
              </a:spcAft>
              <a:buNone/>
            </a:pPr>
            <a:r>
              <a:t/>
            </a:r>
            <a:endParaRPr sz="900">
              <a:solidFill>
                <a:srgbClr val="333F1A"/>
              </a:solidFill>
              <a:latin typeface="Calibri"/>
              <a:ea typeface="Calibri"/>
              <a:cs typeface="Calibri"/>
              <a:sym typeface="Calibri"/>
            </a:endParaRPr>
          </a:p>
        </p:txBody>
      </p:sp>
      <p:sp>
        <p:nvSpPr>
          <p:cNvPr id="5765" name="Google Shape;5765;p150"/>
          <p:cNvSpPr/>
          <p:nvPr/>
        </p:nvSpPr>
        <p:spPr>
          <a:xfrm>
            <a:off x="0" y="1471455"/>
            <a:ext cx="2133600" cy="1957543"/>
          </a:xfrm>
          <a:prstGeom prst="homePlate">
            <a:avLst>
              <a:gd fmla="val 15848" name="adj"/>
            </a:avLst>
          </a:prstGeom>
          <a:solidFill>
            <a:srgbClr val="D6E3B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50"/>
          <p:cNvSpPr txBox="1"/>
          <p:nvPr/>
        </p:nvSpPr>
        <p:spPr>
          <a:xfrm>
            <a:off x="254264" y="1447800"/>
            <a:ext cx="1955536"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333F1A"/>
                </a:solidFill>
                <a:latin typeface="Calibri"/>
                <a:ea typeface="Calibri"/>
                <a:cs typeface="Calibri"/>
                <a:sym typeface="Calibri"/>
              </a:rPr>
              <a:t>General Strategy</a:t>
            </a:r>
            <a:endParaRPr/>
          </a:p>
          <a:p>
            <a:pPr indent="0" lvl="0" marL="0" marR="0" rtl="0" algn="l">
              <a:spcBef>
                <a:spcPts val="0"/>
              </a:spcBef>
              <a:spcAft>
                <a:spcPts val="0"/>
              </a:spcAft>
              <a:buNone/>
            </a:pPr>
            <a:r>
              <a:t/>
            </a:r>
            <a:endParaRPr b="1" sz="1600">
              <a:solidFill>
                <a:srgbClr val="333F1A"/>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33F1A"/>
              </a:solidFill>
              <a:latin typeface="Calibri"/>
              <a:ea typeface="Calibri"/>
              <a:cs typeface="Calibri"/>
              <a:sym typeface="Calibri"/>
            </a:endParaRPr>
          </a:p>
          <a:p>
            <a:pPr indent="0" lvl="0" marL="0" marR="0" rtl="0" algn="l">
              <a:spcBef>
                <a:spcPts val="0"/>
              </a:spcBef>
              <a:spcAft>
                <a:spcPts val="0"/>
              </a:spcAft>
              <a:buNone/>
            </a:pPr>
            <a:r>
              <a:rPr lang="en-US" sz="1600">
                <a:solidFill>
                  <a:srgbClr val="333F1A"/>
                </a:solidFill>
                <a:latin typeface="Calibri"/>
                <a:ea typeface="Calibri"/>
                <a:cs typeface="Calibri"/>
                <a:sym typeface="Calibri"/>
              </a:rPr>
              <a:t>What is the strategic vision of the business?</a:t>
            </a:r>
            <a:endParaRPr/>
          </a:p>
          <a:p>
            <a:pPr indent="0" lvl="0" marL="0" marR="0" rtl="0" algn="l">
              <a:spcBef>
                <a:spcPts val="0"/>
              </a:spcBef>
              <a:spcAft>
                <a:spcPts val="0"/>
              </a:spcAft>
              <a:buNone/>
            </a:pPr>
            <a:r>
              <a:t/>
            </a:r>
            <a:endParaRPr sz="1600">
              <a:solidFill>
                <a:srgbClr val="333F1A"/>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5758"/>
                                        </p:tgtEl>
                                        <p:attrNameLst>
                                          <p:attrName>style.visibility</p:attrName>
                                        </p:attrNameLst>
                                      </p:cBhvr>
                                      <p:to>
                                        <p:strVal val="visible"/>
                                      </p:to>
                                    </p:set>
                                    <p:animEffect filter="fade" transition="in">
                                      <p:cBhvr>
                                        <p:cTn dur="1000"/>
                                        <p:tgtEl>
                                          <p:spTgt spid="5758"/>
                                        </p:tgtEl>
                                      </p:cBhvr>
                                    </p:animEffect>
                                  </p:childTnLst>
                                </p:cTn>
                              </p:par>
                              <p:par>
                                <p:cTn fill="hold" nodeType="withEffect" presetClass="entr" presetID="10" presetSubtype="0">
                                  <p:stCondLst>
                                    <p:cond delay="0"/>
                                  </p:stCondLst>
                                  <p:childTnLst>
                                    <p:set>
                                      <p:cBhvr>
                                        <p:cTn dur="1" fill="hold">
                                          <p:stCondLst>
                                            <p:cond delay="0"/>
                                          </p:stCondLst>
                                        </p:cTn>
                                        <p:tgtEl>
                                          <p:spTgt spid="5757"/>
                                        </p:tgtEl>
                                        <p:attrNameLst>
                                          <p:attrName>style.visibility</p:attrName>
                                        </p:attrNameLst>
                                      </p:cBhvr>
                                      <p:to>
                                        <p:strVal val="visible"/>
                                      </p:to>
                                    </p:set>
                                    <p:animEffect filter="fade" transition="in">
                                      <p:cBhvr>
                                        <p:cTn dur="1000"/>
                                        <p:tgtEl>
                                          <p:spTgt spid="57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5"/>
                                        </p:tgtEl>
                                        <p:attrNameLst>
                                          <p:attrName>style.visibility</p:attrName>
                                        </p:attrNameLst>
                                      </p:cBhvr>
                                      <p:to>
                                        <p:strVal val="visible"/>
                                      </p:to>
                                    </p:set>
                                    <p:animEffect filter="fade" transition="in">
                                      <p:cBhvr>
                                        <p:cTn dur="1000"/>
                                        <p:tgtEl>
                                          <p:spTgt spid="5765"/>
                                        </p:tgtEl>
                                      </p:cBhvr>
                                    </p:animEffect>
                                  </p:childTnLst>
                                </p:cTn>
                              </p:par>
                              <p:par>
                                <p:cTn fill="hold" nodeType="withEffect" presetClass="entr" presetID="10" presetSubtype="0">
                                  <p:stCondLst>
                                    <p:cond delay="0"/>
                                  </p:stCondLst>
                                  <p:childTnLst>
                                    <p:set>
                                      <p:cBhvr>
                                        <p:cTn dur="1" fill="hold">
                                          <p:stCondLst>
                                            <p:cond delay="0"/>
                                          </p:stCondLst>
                                        </p:cTn>
                                        <p:tgtEl>
                                          <p:spTgt spid="5766"/>
                                        </p:tgtEl>
                                        <p:attrNameLst>
                                          <p:attrName>style.visibility</p:attrName>
                                        </p:attrNameLst>
                                      </p:cBhvr>
                                      <p:to>
                                        <p:strVal val="visible"/>
                                      </p:to>
                                    </p:set>
                                    <p:animEffect filter="fade" transition="in">
                                      <p:cBhvr>
                                        <p:cTn dur="1000"/>
                                        <p:tgtEl>
                                          <p:spTgt spid="57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4"/>
                                        </p:tgtEl>
                                        <p:attrNameLst>
                                          <p:attrName>style.visibility</p:attrName>
                                        </p:attrNameLst>
                                      </p:cBhvr>
                                      <p:to>
                                        <p:strVal val="visible"/>
                                      </p:to>
                                    </p:set>
                                    <p:animEffect filter="fade" transition="in">
                                      <p:cBhvr>
                                        <p:cTn dur="1000"/>
                                        <p:tgtEl>
                                          <p:spTgt spid="5764"/>
                                        </p:tgtEl>
                                      </p:cBhvr>
                                    </p:animEffect>
                                  </p:childTnLst>
                                </p:cTn>
                              </p:par>
                              <p:par>
                                <p:cTn fill="hold" nodeType="withEffect" presetClass="entr" presetID="10" presetSubtype="0">
                                  <p:stCondLst>
                                    <p:cond delay="0"/>
                                  </p:stCondLst>
                                  <p:childTnLst>
                                    <p:set>
                                      <p:cBhvr>
                                        <p:cTn dur="1" fill="hold">
                                          <p:stCondLst>
                                            <p:cond delay="0"/>
                                          </p:stCondLst>
                                        </p:cTn>
                                        <p:tgtEl>
                                          <p:spTgt spid="5763"/>
                                        </p:tgtEl>
                                        <p:attrNameLst>
                                          <p:attrName>style.visibility</p:attrName>
                                        </p:attrNameLst>
                                      </p:cBhvr>
                                      <p:to>
                                        <p:strVal val="visible"/>
                                      </p:to>
                                    </p:set>
                                    <p:animEffect filter="fade" transition="in">
                                      <p:cBhvr>
                                        <p:cTn dur="1000"/>
                                        <p:tgtEl>
                                          <p:spTgt spid="57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1"/>
                                        </p:tgtEl>
                                        <p:attrNameLst>
                                          <p:attrName>style.visibility</p:attrName>
                                        </p:attrNameLst>
                                      </p:cBhvr>
                                      <p:to>
                                        <p:strVal val="visible"/>
                                      </p:to>
                                    </p:set>
                                    <p:animEffect filter="fade" transition="in">
                                      <p:cBhvr>
                                        <p:cTn dur="1000"/>
                                        <p:tgtEl>
                                          <p:spTgt spid="5761"/>
                                        </p:tgtEl>
                                      </p:cBhvr>
                                    </p:animEffect>
                                  </p:childTnLst>
                                </p:cTn>
                              </p:par>
                              <p:par>
                                <p:cTn fill="hold" nodeType="withEffect" presetClass="entr" presetID="10" presetSubtype="0">
                                  <p:stCondLst>
                                    <p:cond delay="0"/>
                                  </p:stCondLst>
                                  <p:childTnLst>
                                    <p:set>
                                      <p:cBhvr>
                                        <p:cTn dur="1" fill="hold">
                                          <p:stCondLst>
                                            <p:cond delay="0"/>
                                          </p:stCondLst>
                                        </p:cTn>
                                        <p:tgtEl>
                                          <p:spTgt spid="5762"/>
                                        </p:tgtEl>
                                        <p:attrNameLst>
                                          <p:attrName>style.visibility</p:attrName>
                                        </p:attrNameLst>
                                      </p:cBhvr>
                                      <p:to>
                                        <p:strVal val="visible"/>
                                      </p:to>
                                    </p:set>
                                    <p:animEffect filter="fade" transition="in">
                                      <p:cBhvr>
                                        <p:cTn dur="1000"/>
                                        <p:tgtEl>
                                          <p:spTgt spid="57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9"/>
                                        </p:tgtEl>
                                        <p:attrNameLst>
                                          <p:attrName>style.visibility</p:attrName>
                                        </p:attrNameLst>
                                      </p:cBhvr>
                                      <p:to>
                                        <p:strVal val="visible"/>
                                      </p:to>
                                    </p:set>
                                    <p:animEffect filter="fade" transition="in">
                                      <p:cBhvr>
                                        <p:cTn dur="1000"/>
                                        <p:tgtEl>
                                          <p:spTgt spid="5759"/>
                                        </p:tgtEl>
                                      </p:cBhvr>
                                    </p:animEffect>
                                  </p:childTnLst>
                                </p:cTn>
                              </p:par>
                              <p:par>
                                <p:cTn fill="hold" nodeType="withEffect" presetClass="entr" presetID="10" presetSubtype="0">
                                  <p:stCondLst>
                                    <p:cond delay="0"/>
                                  </p:stCondLst>
                                  <p:childTnLst>
                                    <p:set>
                                      <p:cBhvr>
                                        <p:cTn dur="1" fill="hold">
                                          <p:stCondLst>
                                            <p:cond delay="0"/>
                                          </p:stCondLst>
                                        </p:cTn>
                                        <p:tgtEl>
                                          <p:spTgt spid="5760"/>
                                        </p:tgtEl>
                                        <p:attrNameLst>
                                          <p:attrName>style.visibility</p:attrName>
                                        </p:attrNameLst>
                                      </p:cBhvr>
                                      <p:to>
                                        <p:strVal val="visible"/>
                                      </p:to>
                                    </p:set>
                                    <p:animEffect filter="fade" transition="in">
                                      <p:cBhvr>
                                        <p:cTn dur="1000"/>
                                        <p:tgtEl>
                                          <p:spTgt spid="57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BUT WE TEND TO:</a:t>
            </a:r>
            <a:endParaRPr/>
          </a:p>
        </p:txBody>
      </p:sp>
      <p:sp>
        <p:nvSpPr>
          <p:cNvPr id="148" name="Google Shape;148;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333F1A"/>
              </a:buClr>
              <a:buSzPts val="3200"/>
              <a:buChar char="•"/>
            </a:pPr>
            <a:r>
              <a:rPr lang="en-US"/>
              <a:t>Not know what we don’t know</a:t>
            </a:r>
            <a:endParaRPr/>
          </a:p>
          <a:p>
            <a:pPr indent="-342900" lvl="0" marL="342900" rtl="0" algn="l">
              <a:spcBef>
                <a:spcPts val="640"/>
              </a:spcBef>
              <a:spcAft>
                <a:spcPts val="0"/>
              </a:spcAft>
              <a:buClr>
                <a:srgbClr val="333F1A"/>
              </a:buClr>
              <a:buSzPts val="3200"/>
              <a:buChar char="•"/>
            </a:pPr>
            <a:r>
              <a:rPr lang="en-US"/>
              <a:t>Work in our areas of comfort</a:t>
            </a:r>
            <a:endParaRPr/>
          </a:p>
          <a:p>
            <a:pPr indent="-342900" lvl="0" marL="342900" rtl="0" algn="l">
              <a:spcBef>
                <a:spcPts val="640"/>
              </a:spcBef>
              <a:spcAft>
                <a:spcPts val="0"/>
              </a:spcAft>
              <a:buClr>
                <a:srgbClr val="333F1A"/>
              </a:buClr>
              <a:buSzPts val="3200"/>
              <a:buChar char="•"/>
            </a:pPr>
            <a:r>
              <a:rPr lang="en-US"/>
              <a:t>Focus on, correct, align what we see</a:t>
            </a:r>
            <a:endParaRPr/>
          </a:p>
          <a:p>
            <a:pPr indent="-342900" lvl="0" marL="342900" rtl="0" algn="l">
              <a:spcBef>
                <a:spcPts val="640"/>
              </a:spcBef>
              <a:spcAft>
                <a:spcPts val="0"/>
              </a:spcAft>
              <a:buClr>
                <a:srgbClr val="333F1A"/>
              </a:buClr>
              <a:buSzPts val="3200"/>
              <a:buChar char="•"/>
            </a:pPr>
            <a:r>
              <a:rPr lang="en-US"/>
              <a:t>Appreciate what we do – but not what others are or are not doing…</a:t>
            </a:r>
            <a:endParaRPr/>
          </a:p>
          <a:p>
            <a:pPr indent="-342900" lvl="0" marL="342900" rtl="0" algn="l">
              <a:spcBef>
                <a:spcPts val="640"/>
              </a:spcBef>
              <a:spcAft>
                <a:spcPts val="0"/>
              </a:spcAft>
              <a:buClr>
                <a:srgbClr val="333F1A"/>
              </a:buClr>
              <a:buSzPts val="32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animEffect filter="fade" transition="in">
                                      <p:cBhvr>
                                        <p:cTn dur="1000"/>
                                        <p:tgtEl>
                                          <p:spTgt spid="1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1" st="1"/>
                                            </p:txEl>
                                          </p:spTgt>
                                        </p:tgtEl>
                                        <p:attrNameLst>
                                          <p:attrName>style.visibility</p:attrName>
                                        </p:attrNameLst>
                                      </p:cBhvr>
                                      <p:to>
                                        <p:strVal val="visible"/>
                                      </p:to>
                                    </p:set>
                                    <p:animEffect filter="fade" transition="in">
                                      <p:cBhvr>
                                        <p:cTn dur="1000"/>
                                        <p:tgtEl>
                                          <p:spTgt spid="14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2" st="2"/>
                                            </p:txEl>
                                          </p:spTgt>
                                        </p:tgtEl>
                                        <p:attrNameLst>
                                          <p:attrName>style.visibility</p:attrName>
                                        </p:attrNameLst>
                                      </p:cBhvr>
                                      <p:to>
                                        <p:strVal val="visible"/>
                                      </p:to>
                                    </p:set>
                                    <p:animEffect filter="fade" transition="in">
                                      <p:cBhvr>
                                        <p:cTn dur="1000"/>
                                        <p:tgtEl>
                                          <p:spTgt spid="14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3" st="3"/>
                                            </p:txEl>
                                          </p:spTgt>
                                        </p:tgtEl>
                                        <p:attrNameLst>
                                          <p:attrName>style.visibility</p:attrName>
                                        </p:attrNameLst>
                                      </p:cBhvr>
                                      <p:to>
                                        <p:strVal val="visible"/>
                                      </p:to>
                                    </p:set>
                                    <p:animEffect filter="fade" transition="in">
                                      <p:cBhvr>
                                        <p:cTn dur="1000"/>
                                        <p:tgtEl>
                                          <p:spTgt spid="14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
                                            <p:txEl>
                                              <p:pRg end="4" st="4"/>
                                            </p:txEl>
                                          </p:spTgt>
                                        </p:tgtEl>
                                        <p:attrNameLst>
                                          <p:attrName>style.visibility</p:attrName>
                                        </p:attrNameLst>
                                      </p:cBhvr>
                                      <p:to>
                                        <p:strVal val="visible"/>
                                      </p:to>
                                    </p:set>
                                    <p:animEffect filter="fade" transition="in">
                                      <p:cBhvr>
                                        <p:cTn dur="1000"/>
                                        <p:tgtEl>
                                          <p:spTgt spid="14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0" name="Shape 5770"/>
        <p:cNvGrpSpPr/>
        <p:nvPr/>
      </p:nvGrpSpPr>
      <p:grpSpPr>
        <a:xfrm>
          <a:off x="0" y="0"/>
          <a:ext cx="0" cy="0"/>
          <a:chOff x="0" y="0"/>
          <a:chExt cx="0" cy="0"/>
        </a:xfrm>
      </p:grpSpPr>
      <p:sp>
        <p:nvSpPr>
          <p:cNvPr id="5771" name="Google Shape;5771;p151"/>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Designing a Strategy Using the 9Lenses and Snapshot9</a:t>
            </a:r>
            <a:endParaRPr/>
          </a:p>
        </p:txBody>
      </p:sp>
      <p:sp>
        <p:nvSpPr>
          <p:cNvPr id="5772" name="Google Shape;5772;p15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1800"/>
              <a:buChar char="•"/>
            </a:pPr>
            <a:r>
              <a:rPr lang="en-US" sz="1800"/>
              <a:t>Post an assess and understand of the 9lenses and the snapshot9 and the creation of a baseline or clarity on the current state of the business, a few things should occur.</a:t>
            </a:r>
            <a:endParaRPr/>
          </a:p>
          <a:p>
            <a:pPr indent="-342900" lvl="0" marL="342900" rtl="0" algn="l">
              <a:spcBef>
                <a:spcPts val="360"/>
              </a:spcBef>
              <a:spcAft>
                <a:spcPts val="0"/>
              </a:spcAft>
              <a:buClr>
                <a:srgbClr val="333F1A"/>
              </a:buClr>
              <a:buSzPts val="1800"/>
              <a:buChar char="•"/>
            </a:pPr>
            <a:r>
              <a:rPr lang="en-US" sz="1800"/>
              <a:t>First, the company will now know the gaps and opportunities for the business both around the snapshot9 and the 9lenses.</a:t>
            </a:r>
            <a:endParaRPr/>
          </a:p>
          <a:p>
            <a:pPr indent="-342900" lvl="0" marL="342900" rtl="0" algn="l">
              <a:spcBef>
                <a:spcPts val="360"/>
              </a:spcBef>
              <a:spcAft>
                <a:spcPts val="0"/>
              </a:spcAft>
              <a:buClr>
                <a:srgbClr val="333F1A"/>
              </a:buClr>
              <a:buSzPts val="1800"/>
              <a:buChar char="•"/>
            </a:pPr>
            <a:r>
              <a:rPr lang="en-US" sz="1800"/>
              <a:t>Second, the CEO will now know the gaps in knowledge of the employees.  This may require spending time in a collective learning process before a team is truly able to design a solid and cohesive strategy through the snapshot9 and 9Lenses of the business.</a:t>
            </a:r>
            <a:endParaRPr/>
          </a:p>
          <a:p>
            <a:pPr indent="-342900" lvl="0" marL="342900" rtl="0" algn="l">
              <a:spcBef>
                <a:spcPts val="360"/>
              </a:spcBef>
              <a:spcAft>
                <a:spcPts val="0"/>
              </a:spcAft>
              <a:buClr>
                <a:srgbClr val="333F1A"/>
              </a:buClr>
              <a:buSzPts val="1800"/>
              <a:buChar char="•"/>
            </a:pPr>
            <a:r>
              <a:rPr lang="en-US" sz="1800"/>
              <a:t>Once a team has the collective and needed knowledge, they can then design the strategy.  Taking the snapshot9 and the 9lenses and making them active is the next step.  Again, it should be stressed that if the employees do not have a common understanding of the 9lenses and snapshot9 of the business, truly understanding the gaps and opportunities for the business will be impossible.</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6" name="Shape 5776"/>
        <p:cNvGrpSpPr/>
        <p:nvPr/>
      </p:nvGrpSpPr>
      <p:grpSpPr>
        <a:xfrm>
          <a:off x="0" y="0"/>
          <a:ext cx="0" cy="0"/>
          <a:chOff x="0" y="0"/>
          <a:chExt cx="0" cy="0"/>
        </a:xfrm>
      </p:grpSpPr>
      <p:sp>
        <p:nvSpPr>
          <p:cNvPr id="5777" name="Google Shape;5777;p152"/>
          <p:cNvSpPr/>
          <p:nvPr/>
        </p:nvSpPr>
        <p:spPr>
          <a:xfrm>
            <a:off x="76200" y="152400"/>
            <a:ext cx="4341813" cy="6176963"/>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5778" name="Google Shape;5778;p152"/>
          <p:cNvSpPr/>
          <p:nvPr/>
        </p:nvSpPr>
        <p:spPr>
          <a:xfrm>
            <a:off x="2362200" y="5638800"/>
            <a:ext cx="6553200" cy="6096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Times New Roman"/>
                <a:ea typeface="Times New Roman"/>
                <a:cs typeface="Times New Roman"/>
                <a:sym typeface="Times New Roman"/>
              </a:rPr>
              <a:t>Give More than You Receive</a:t>
            </a:r>
            <a:endParaRPr b="1" sz="2400">
              <a:solidFill>
                <a:schemeClr val="lt1"/>
              </a:solidFill>
              <a:latin typeface="Times New Roman"/>
              <a:ea typeface="Times New Roman"/>
              <a:cs typeface="Times New Roman"/>
              <a:sym typeface="Times New Roman"/>
            </a:endParaRPr>
          </a:p>
        </p:txBody>
      </p:sp>
      <p:sp>
        <p:nvSpPr>
          <p:cNvPr id="5779" name="Google Shape;5779;p152"/>
          <p:cNvSpPr/>
          <p:nvPr/>
        </p:nvSpPr>
        <p:spPr>
          <a:xfrm>
            <a:off x="2362200" y="4953000"/>
            <a:ext cx="6553200" cy="6096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Times New Roman"/>
                <a:ea typeface="Times New Roman"/>
                <a:cs typeface="Times New Roman"/>
                <a:sym typeface="Times New Roman"/>
              </a:rPr>
              <a:t>Build Flat and Empower Organizations</a:t>
            </a:r>
            <a:endParaRPr b="1" sz="2400">
              <a:solidFill>
                <a:schemeClr val="lt1"/>
              </a:solidFill>
              <a:latin typeface="Times New Roman"/>
              <a:ea typeface="Times New Roman"/>
              <a:cs typeface="Times New Roman"/>
              <a:sym typeface="Times New Roman"/>
            </a:endParaRPr>
          </a:p>
        </p:txBody>
      </p:sp>
      <p:sp>
        <p:nvSpPr>
          <p:cNvPr id="5780" name="Google Shape;5780;p152"/>
          <p:cNvSpPr/>
          <p:nvPr/>
        </p:nvSpPr>
        <p:spPr>
          <a:xfrm>
            <a:off x="2362200" y="4267200"/>
            <a:ext cx="6553200" cy="6096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Times New Roman"/>
                <a:ea typeface="Times New Roman"/>
                <a:cs typeface="Times New Roman"/>
                <a:sym typeface="Times New Roman"/>
              </a:rPr>
              <a:t>Create a Snapshot9 Financial Model</a:t>
            </a:r>
            <a:endParaRPr b="1" sz="2400">
              <a:solidFill>
                <a:schemeClr val="lt1"/>
              </a:solidFill>
              <a:latin typeface="Times New Roman"/>
              <a:ea typeface="Times New Roman"/>
              <a:cs typeface="Times New Roman"/>
              <a:sym typeface="Times New Roman"/>
            </a:endParaRPr>
          </a:p>
        </p:txBody>
      </p:sp>
      <p:sp>
        <p:nvSpPr>
          <p:cNvPr id="5781" name="Google Shape;5781;p152"/>
          <p:cNvSpPr/>
          <p:nvPr/>
        </p:nvSpPr>
        <p:spPr>
          <a:xfrm>
            <a:off x="2362200" y="3581400"/>
            <a:ext cx="6553200" cy="6096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Times New Roman"/>
                <a:ea typeface="Times New Roman"/>
                <a:cs typeface="Times New Roman"/>
                <a:sym typeface="Times New Roman"/>
              </a:rPr>
              <a:t>Look Forward, Innovate, Live in a Resource State</a:t>
            </a:r>
            <a:endParaRPr b="1" sz="2400">
              <a:solidFill>
                <a:schemeClr val="lt1"/>
              </a:solidFill>
              <a:latin typeface="Times New Roman"/>
              <a:ea typeface="Times New Roman"/>
              <a:cs typeface="Times New Roman"/>
              <a:sym typeface="Times New Roman"/>
            </a:endParaRPr>
          </a:p>
        </p:txBody>
      </p:sp>
      <p:sp>
        <p:nvSpPr>
          <p:cNvPr id="5782" name="Google Shape;5782;p152"/>
          <p:cNvSpPr/>
          <p:nvPr/>
        </p:nvSpPr>
        <p:spPr>
          <a:xfrm>
            <a:off x="2362200" y="2895600"/>
            <a:ext cx="6553200" cy="6096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Times New Roman"/>
                <a:ea typeface="Times New Roman"/>
                <a:cs typeface="Times New Roman"/>
                <a:sym typeface="Times New Roman"/>
              </a:rPr>
              <a:t>Take a Chance!</a:t>
            </a:r>
            <a:endParaRPr b="1" sz="2400">
              <a:solidFill>
                <a:schemeClr val="lt1"/>
              </a:solidFill>
              <a:latin typeface="Times New Roman"/>
              <a:ea typeface="Times New Roman"/>
              <a:cs typeface="Times New Roman"/>
              <a:sym typeface="Times New Roman"/>
            </a:endParaRPr>
          </a:p>
        </p:txBody>
      </p:sp>
      <p:sp>
        <p:nvSpPr>
          <p:cNvPr id="5783" name="Google Shape;5783;p152"/>
          <p:cNvSpPr/>
          <p:nvPr/>
        </p:nvSpPr>
        <p:spPr>
          <a:xfrm>
            <a:off x="2362200" y="2209800"/>
            <a:ext cx="6553200" cy="6096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Times New Roman"/>
                <a:ea typeface="Times New Roman"/>
                <a:cs typeface="Times New Roman"/>
                <a:sym typeface="Times New Roman"/>
              </a:rPr>
              <a:t>Focus, Focus, Focus</a:t>
            </a:r>
            <a:endParaRPr b="1" sz="2400">
              <a:solidFill>
                <a:schemeClr val="lt1"/>
              </a:solidFill>
              <a:latin typeface="Times New Roman"/>
              <a:ea typeface="Times New Roman"/>
              <a:cs typeface="Times New Roman"/>
              <a:sym typeface="Times New Roman"/>
            </a:endParaRPr>
          </a:p>
        </p:txBody>
      </p:sp>
      <p:sp>
        <p:nvSpPr>
          <p:cNvPr id="5784" name="Google Shape;5784;p152"/>
          <p:cNvSpPr/>
          <p:nvPr/>
        </p:nvSpPr>
        <p:spPr>
          <a:xfrm>
            <a:off x="2362200" y="1524000"/>
            <a:ext cx="6553200" cy="6096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Times New Roman"/>
                <a:ea typeface="Times New Roman"/>
                <a:cs typeface="Times New Roman"/>
                <a:sym typeface="Times New Roman"/>
              </a:rPr>
              <a:t>KISS</a:t>
            </a:r>
            <a:endParaRPr b="1" sz="2400">
              <a:solidFill>
                <a:schemeClr val="lt1"/>
              </a:solidFill>
              <a:latin typeface="Times New Roman"/>
              <a:ea typeface="Times New Roman"/>
              <a:cs typeface="Times New Roman"/>
              <a:sym typeface="Times New Roman"/>
            </a:endParaRPr>
          </a:p>
        </p:txBody>
      </p:sp>
      <p:sp>
        <p:nvSpPr>
          <p:cNvPr id="5785" name="Google Shape;5785;p152"/>
          <p:cNvSpPr/>
          <p:nvPr/>
        </p:nvSpPr>
        <p:spPr>
          <a:xfrm>
            <a:off x="2362200" y="838200"/>
            <a:ext cx="6553200" cy="6096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Times New Roman"/>
                <a:ea typeface="Times New Roman"/>
                <a:cs typeface="Times New Roman"/>
                <a:sym typeface="Times New Roman"/>
              </a:rPr>
              <a:t>Build a Profitable Business</a:t>
            </a:r>
            <a:endParaRPr b="1" sz="2400">
              <a:solidFill>
                <a:schemeClr val="lt1"/>
              </a:solidFill>
              <a:latin typeface="Times New Roman"/>
              <a:ea typeface="Times New Roman"/>
              <a:cs typeface="Times New Roman"/>
              <a:sym typeface="Times New Roman"/>
            </a:endParaRPr>
          </a:p>
        </p:txBody>
      </p:sp>
      <p:sp>
        <p:nvSpPr>
          <p:cNvPr id="5786" name="Google Shape;5786;p152"/>
          <p:cNvSpPr/>
          <p:nvPr/>
        </p:nvSpPr>
        <p:spPr>
          <a:xfrm>
            <a:off x="2362200" y="152400"/>
            <a:ext cx="6553200" cy="6096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2400">
                <a:solidFill>
                  <a:schemeClr val="lt1"/>
                </a:solidFill>
                <a:latin typeface="Times New Roman"/>
                <a:ea typeface="Times New Roman"/>
                <a:cs typeface="Times New Roman"/>
                <a:sym typeface="Times New Roman"/>
              </a:rPr>
              <a:t>Birds of a Feather Flock Together</a:t>
            </a:r>
            <a:endParaRPr b="1" sz="2400">
              <a:solidFill>
                <a:schemeClr val="lt1"/>
              </a:solidFill>
              <a:latin typeface="Times New Roman"/>
              <a:ea typeface="Times New Roman"/>
              <a:cs typeface="Times New Roman"/>
              <a:sym typeface="Times New Roman"/>
            </a:endParaRPr>
          </a:p>
        </p:txBody>
      </p:sp>
      <p:sp>
        <p:nvSpPr>
          <p:cNvPr id="5787" name="Google Shape;5787;p152"/>
          <p:cNvSpPr txBox="1"/>
          <p:nvPr/>
        </p:nvSpPr>
        <p:spPr>
          <a:xfrm>
            <a:off x="228600" y="1066800"/>
            <a:ext cx="1905000"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Keep these core themes in mind as you design the strategy…</a:t>
            </a:r>
            <a:endParaRPr sz="2400">
              <a:solidFill>
                <a:schemeClr val="dk1"/>
              </a:solidFill>
              <a:latin typeface="Calibri"/>
              <a:ea typeface="Calibri"/>
              <a:cs typeface="Calibri"/>
              <a:sym typeface="Calibri"/>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2" name="Shape 5792"/>
        <p:cNvGrpSpPr/>
        <p:nvPr/>
      </p:nvGrpSpPr>
      <p:grpSpPr>
        <a:xfrm>
          <a:off x="0" y="0"/>
          <a:ext cx="0" cy="0"/>
          <a:chOff x="0" y="0"/>
          <a:chExt cx="0" cy="0"/>
        </a:xfrm>
      </p:grpSpPr>
      <p:pic>
        <p:nvPicPr>
          <p:cNvPr id="5793" name="Google Shape;5793;p153"/>
          <p:cNvPicPr preferRelativeResize="0"/>
          <p:nvPr/>
        </p:nvPicPr>
        <p:blipFill rotWithShape="1">
          <a:blip r:embed="rId3">
            <a:alphaModFix/>
          </a:blip>
          <a:srcRect b="0" l="0" r="0" t="0"/>
          <a:stretch/>
        </p:blipFill>
        <p:spPr>
          <a:xfrm>
            <a:off x="2971800" y="533400"/>
            <a:ext cx="5995267" cy="5486400"/>
          </a:xfrm>
          <a:prstGeom prst="rect">
            <a:avLst/>
          </a:prstGeom>
          <a:noFill/>
          <a:ln>
            <a:noFill/>
          </a:ln>
        </p:spPr>
      </p:pic>
      <p:sp>
        <p:nvSpPr>
          <p:cNvPr id="5794" name="Google Shape;5794;p153"/>
          <p:cNvSpPr txBox="1"/>
          <p:nvPr>
            <p:ph idx="1" type="body"/>
          </p:nvPr>
        </p:nvSpPr>
        <p:spPr>
          <a:xfrm>
            <a:off x="213017" y="2229236"/>
            <a:ext cx="2743200" cy="372533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333F1A"/>
              </a:buClr>
              <a:buSzPts val="1500"/>
              <a:buNone/>
            </a:pPr>
            <a:r>
              <a:rPr b="1" lang="en-US" sz="1500"/>
              <a:t>Leverage the Learning to Build &amp; Align</a:t>
            </a:r>
            <a:endParaRPr/>
          </a:p>
          <a:p>
            <a:pPr indent="-342900" lvl="0" marL="342900" rtl="0" algn="l">
              <a:spcBef>
                <a:spcPts val="2280"/>
              </a:spcBef>
              <a:spcAft>
                <a:spcPts val="0"/>
              </a:spcAft>
              <a:buClr>
                <a:srgbClr val="333F1A"/>
              </a:buClr>
              <a:buSzPts val="1400"/>
              <a:buChar char="•"/>
            </a:pPr>
            <a:r>
              <a:rPr lang="en-US" sz="1400"/>
              <a:t>Allow the drawings in the Snapshot9 to foster communication and common understanding</a:t>
            </a:r>
            <a:endParaRPr/>
          </a:p>
          <a:p>
            <a:pPr indent="-342900" lvl="0" marL="342900" rtl="0" algn="l">
              <a:spcBef>
                <a:spcPts val="2280"/>
              </a:spcBef>
              <a:spcAft>
                <a:spcPts val="0"/>
              </a:spcAft>
              <a:buClr>
                <a:srgbClr val="333F1A"/>
              </a:buClr>
              <a:buSzPts val="1400"/>
              <a:buChar char="•"/>
            </a:pPr>
            <a:r>
              <a:rPr lang="en-US" sz="1400"/>
              <a:t>Chart a path for change and improvement</a:t>
            </a:r>
            <a:endParaRPr/>
          </a:p>
          <a:p>
            <a:pPr indent="-342900" lvl="0" marL="342900" rtl="0" algn="l">
              <a:spcBef>
                <a:spcPts val="2280"/>
              </a:spcBef>
              <a:spcAft>
                <a:spcPts val="0"/>
              </a:spcAft>
              <a:buClr>
                <a:srgbClr val="333F1A"/>
              </a:buClr>
              <a:buSzPts val="1400"/>
              <a:buChar char="•"/>
            </a:pPr>
            <a:r>
              <a:rPr lang="en-US" sz="1400"/>
              <a:t>As your Snapshot9 changes, so will your lenses</a:t>
            </a:r>
            <a:endParaRPr/>
          </a:p>
          <a:p>
            <a:pPr indent="-254000" lvl="0" marL="342900" rtl="0" algn="l">
              <a:spcBef>
                <a:spcPts val="2280"/>
              </a:spcBef>
              <a:spcAft>
                <a:spcPts val="0"/>
              </a:spcAft>
              <a:buClr>
                <a:srgbClr val="333F1A"/>
              </a:buClr>
              <a:buSzPts val="1400"/>
              <a:buNone/>
            </a:pPr>
            <a:r>
              <a:t/>
            </a:r>
            <a:endParaRPr sz="1400"/>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9" name="Shape 5799"/>
        <p:cNvGrpSpPr/>
        <p:nvPr/>
      </p:nvGrpSpPr>
      <p:grpSpPr>
        <a:xfrm>
          <a:off x="0" y="0"/>
          <a:ext cx="0" cy="0"/>
          <a:chOff x="0" y="0"/>
          <a:chExt cx="0" cy="0"/>
        </a:xfrm>
      </p:grpSpPr>
      <p:sp>
        <p:nvSpPr>
          <p:cNvPr id="5800" name="Google Shape;5800;p154"/>
          <p:cNvSpPr/>
          <p:nvPr/>
        </p:nvSpPr>
        <p:spPr>
          <a:xfrm>
            <a:off x="457200" y="1219200"/>
            <a:ext cx="5486400" cy="5257800"/>
          </a:xfrm>
          <a:prstGeom prst="rightArrowCallout">
            <a:avLst>
              <a:gd fmla="val 25000" name="adj1"/>
              <a:gd fmla="val 25000" name="adj2"/>
              <a:gd fmla="val 25000" name="adj3"/>
              <a:gd fmla="val 64977" name="adj4"/>
            </a:avLst>
          </a:prstGeom>
          <a:gradFill>
            <a:gsLst>
              <a:gs pos="0">
                <a:srgbClr val="FFFFFF">
                  <a:alpha val="10980"/>
                </a:srgbClr>
              </a:gs>
              <a:gs pos="100000">
                <a:srgbClr val="538CD5">
                  <a:alpha val="47843"/>
                </a:srgbClr>
              </a:gs>
            </a:gsLst>
            <a:lin ang="0" scaled="0"/>
          </a:gradFill>
          <a:ln cap="flat" cmpd="sng" w="60325">
            <a:solidFill>
              <a:srgbClr val="A5A5A5"/>
            </a:solidFill>
            <a:prstDash val="dash"/>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154"/>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800"/>
              <a:t>Shifting the business model to improve your 9lenses</a:t>
            </a:r>
            <a:endParaRPr/>
          </a:p>
        </p:txBody>
      </p:sp>
      <p:pic>
        <p:nvPicPr>
          <p:cNvPr descr="after.tiff" id="5802" name="Google Shape;5802;p154"/>
          <p:cNvPicPr preferRelativeResize="0"/>
          <p:nvPr/>
        </p:nvPicPr>
        <p:blipFill rotWithShape="1">
          <a:blip r:embed="rId3">
            <a:alphaModFix/>
          </a:blip>
          <a:srcRect b="0" l="0" r="0" t="0"/>
          <a:stretch/>
        </p:blipFill>
        <p:spPr>
          <a:xfrm>
            <a:off x="5867400" y="914400"/>
            <a:ext cx="3056709" cy="2743200"/>
          </a:xfrm>
          <a:prstGeom prst="rect">
            <a:avLst/>
          </a:prstGeom>
          <a:noFill/>
          <a:ln>
            <a:noFill/>
          </a:ln>
        </p:spPr>
      </p:pic>
      <p:pic>
        <p:nvPicPr>
          <p:cNvPr descr="Before.tiff" id="5803" name="Google Shape;5803;p154"/>
          <p:cNvPicPr preferRelativeResize="0"/>
          <p:nvPr/>
        </p:nvPicPr>
        <p:blipFill rotWithShape="1">
          <a:blip r:embed="rId4">
            <a:alphaModFix/>
          </a:blip>
          <a:srcRect b="0" l="0" r="0" t="0"/>
          <a:stretch/>
        </p:blipFill>
        <p:spPr>
          <a:xfrm>
            <a:off x="5867400" y="3733800"/>
            <a:ext cx="3056709" cy="2743200"/>
          </a:xfrm>
          <a:prstGeom prst="rect">
            <a:avLst/>
          </a:prstGeom>
          <a:noFill/>
          <a:ln>
            <a:noFill/>
          </a:ln>
        </p:spPr>
      </p:pic>
      <p:sp>
        <p:nvSpPr>
          <p:cNvPr id="5804" name="Google Shape;5804;p154"/>
          <p:cNvSpPr/>
          <p:nvPr/>
        </p:nvSpPr>
        <p:spPr>
          <a:xfrm>
            <a:off x="2636520" y="3042920"/>
            <a:ext cx="944880" cy="2062480"/>
          </a:xfrm>
          <a:prstGeom prst="curvedLeftArrow">
            <a:avLst>
              <a:gd fmla="val 25000" name="adj1"/>
              <a:gd fmla="val 50000" name="adj2"/>
              <a:gd fmla="val 25000" name="adj3"/>
            </a:avLst>
          </a:prstGeom>
          <a:gradFill>
            <a:gsLst>
              <a:gs pos="0">
                <a:srgbClr val="76923C"/>
              </a:gs>
              <a:gs pos="100000">
                <a:srgbClr val="D6E3BC">
                  <a:alpha val="26666"/>
                </a:srgbClr>
              </a:gs>
            </a:gsLst>
            <a:lin ang="16200000" scaled="0"/>
          </a:gra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54"/>
          <p:cNvSpPr txBox="1"/>
          <p:nvPr/>
        </p:nvSpPr>
        <p:spPr>
          <a:xfrm>
            <a:off x="3429000" y="3505200"/>
            <a:ext cx="1905000"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How this Change Translated across the 9Lenses</a:t>
            </a:r>
            <a:endParaRPr b="1" sz="1200">
              <a:solidFill>
                <a:srgbClr val="333F1A"/>
              </a:solidFill>
              <a:latin typeface="Calibri"/>
              <a:ea typeface="Calibri"/>
              <a:cs typeface="Calibri"/>
              <a:sym typeface="Calibri"/>
            </a:endParaRPr>
          </a:p>
        </p:txBody>
      </p:sp>
      <p:sp>
        <p:nvSpPr>
          <p:cNvPr id="5806" name="Google Shape;5806;p154"/>
          <p:cNvSpPr txBox="1"/>
          <p:nvPr/>
        </p:nvSpPr>
        <p:spPr>
          <a:xfrm>
            <a:off x="533400" y="1371600"/>
            <a:ext cx="1905000" cy="3079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Down &amp; to the Right</a:t>
            </a:r>
            <a:endParaRPr b="1" sz="1200">
              <a:solidFill>
                <a:srgbClr val="333F1A"/>
              </a:solidFill>
              <a:latin typeface="Calibri"/>
              <a:ea typeface="Calibri"/>
              <a:cs typeface="Calibri"/>
              <a:sym typeface="Calibri"/>
            </a:endParaRPr>
          </a:p>
        </p:txBody>
      </p:sp>
      <p:grpSp>
        <p:nvGrpSpPr>
          <p:cNvPr id="5807" name="Google Shape;5807;p154"/>
          <p:cNvGrpSpPr/>
          <p:nvPr/>
        </p:nvGrpSpPr>
        <p:grpSpPr>
          <a:xfrm>
            <a:off x="609600" y="1447800"/>
            <a:ext cx="1905000" cy="2438400"/>
            <a:chOff x="685800" y="1143000"/>
            <a:chExt cx="2743200" cy="3520440"/>
          </a:xfrm>
        </p:grpSpPr>
        <p:grpSp>
          <p:nvGrpSpPr>
            <p:cNvPr id="5808" name="Google Shape;5808;p154"/>
            <p:cNvGrpSpPr/>
            <p:nvPr/>
          </p:nvGrpSpPr>
          <p:grpSpPr>
            <a:xfrm>
              <a:off x="685800" y="1143000"/>
              <a:ext cx="2743200" cy="3520440"/>
              <a:chOff x="2743200" y="3049691"/>
              <a:chExt cx="2743200" cy="3520440"/>
            </a:xfrm>
          </p:grpSpPr>
          <p:grpSp>
            <p:nvGrpSpPr>
              <p:cNvPr id="5809" name="Google Shape;5809;p154"/>
              <p:cNvGrpSpPr/>
              <p:nvPr/>
            </p:nvGrpSpPr>
            <p:grpSpPr>
              <a:xfrm>
                <a:off x="2743200" y="3427864"/>
                <a:ext cx="2743200" cy="2743467"/>
                <a:chOff x="2743200" y="3427864"/>
                <a:chExt cx="2743200" cy="2743467"/>
              </a:xfrm>
            </p:grpSpPr>
            <p:sp>
              <p:nvSpPr>
                <p:cNvPr id="5810" name="Google Shape;5810;p154"/>
                <p:cNvSpPr/>
                <p:nvPr/>
              </p:nvSpPr>
              <p:spPr>
                <a:xfrm>
                  <a:off x="2743200" y="3427864"/>
                  <a:ext cx="2743200" cy="2743467"/>
                </a:xfrm>
                <a:prstGeom prst="rect">
                  <a:avLst/>
                </a:prstGeom>
                <a:solidFill>
                  <a:srgbClr val="D6E3BC"/>
                </a:solidFill>
                <a:ln>
                  <a:noFill/>
                </a:ln>
                <a:effectLst>
                  <a:outerShdw blurRad="40000" rotWithShape="0" dir="3420000" dist="48387">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Times New Roman"/>
                    <a:ea typeface="Times New Roman"/>
                    <a:cs typeface="Times New Roman"/>
                    <a:sym typeface="Times New Roman"/>
                  </a:endParaRPr>
                </a:p>
              </p:txBody>
            </p:sp>
            <p:sp>
              <p:nvSpPr>
                <p:cNvPr id="5811" name="Google Shape;5811;p154"/>
                <p:cNvSpPr/>
                <p:nvPr/>
              </p:nvSpPr>
              <p:spPr>
                <a:xfrm>
                  <a:off x="2811780" y="3496622"/>
                  <a:ext cx="2606040" cy="2605950"/>
                </a:xfrm>
                <a:prstGeom prst="rect">
                  <a:avLst/>
                </a:prstGeom>
                <a:solidFill>
                  <a:srgbClr val="7692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Times New Roman"/>
                    <a:ea typeface="Times New Roman"/>
                    <a:cs typeface="Times New Roman"/>
                    <a:sym typeface="Times New Roman"/>
                  </a:endParaRPr>
                </a:p>
              </p:txBody>
            </p:sp>
            <p:cxnSp>
              <p:nvCxnSpPr>
                <p:cNvPr id="5812" name="Google Shape;5812;p154"/>
                <p:cNvCxnSpPr/>
                <p:nvPr/>
              </p:nvCxnSpPr>
              <p:spPr>
                <a:xfrm flipH="1" rot="-5400000">
                  <a:off x="2362626" y="4798455"/>
                  <a:ext cx="2605950" cy="2285"/>
                </a:xfrm>
                <a:prstGeom prst="straightConnector1">
                  <a:avLst/>
                </a:prstGeom>
                <a:noFill/>
                <a:ln cap="flat" cmpd="sng" w="57150">
                  <a:solidFill>
                    <a:srgbClr val="D6E3BC"/>
                  </a:solidFill>
                  <a:prstDash val="solid"/>
                  <a:round/>
                  <a:headEnd len="sm" w="sm" type="none"/>
                  <a:tailEnd len="sm" w="sm" type="none"/>
                </a:ln>
              </p:spPr>
            </p:cxnSp>
            <p:cxnSp>
              <p:nvCxnSpPr>
                <p:cNvPr id="5813" name="Google Shape;5813;p154"/>
                <p:cNvCxnSpPr/>
                <p:nvPr/>
              </p:nvCxnSpPr>
              <p:spPr>
                <a:xfrm flipH="1" rot="-5400000">
                  <a:off x="3265596" y="4798455"/>
                  <a:ext cx="2605950" cy="2287"/>
                </a:xfrm>
                <a:prstGeom prst="straightConnector1">
                  <a:avLst/>
                </a:prstGeom>
                <a:noFill/>
                <a:ln cap="flat" cmpd="sng" w="57150">
                  <a:solidFill>
                    <a:srgbClr val="D6E3BC"/>
                  </a:solidFill>
                  <a:prstDash val="solid"/>
                  <a:round/>
                  <a:headEnd len="sm" w="sm" type="none"/>
                  <a:tailEnd len="sm" w="sm" type="none"/>
                </a:ln>
              </p:spPr>
            </p:cxnSp>
            <p:sp>
              <p:nvSpPr>
                <p:cNvPr id="5814" name="Google Shape;5814;p154"/>
                <p:cNvSpPr txBox="1"/>
                <p:nvPr/>
              </p:nvSpPr>
              <p:spPr>
                <a:xfrm>
                  <a:off x="2866644" y="3576840"/>
                  <a:ext cx="747523"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Touch</a:t>
                  </a:r>
                  <a:endParaRPr/>
                </a:p>
              </p:txBody>
            </p:sp>
            <p:sp>
              <p:nvSpPr>
                <p:cNvPr id="5815" name="Google Shape;5815;p154"/>
                <p:cNvSpPr txBox="1"/>
                <p:nvPr/>
              </p:nvSpPr>
              <p:spPr>
                <a:xfrm>
                  <a:off x="2866644" y="4477578"/>
                  <a:ext cx="747523"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Touch</a:t>
                  </a:r>
                  <a:endParaRPr/>
                </a:p>
              </p:txBody>
            </p:sp>
            <p:sp>
              <p:nvSpPr>
                <p:cNvPr id="5816" name="Google Shape;5816;p154"/>
                <p:cNvSpPr txBox="1"/>
                <p:nvPr/>
              </p:nvSpPr>
              <p:spPr>
                <a:xfrm>
                  <a:off x="2866644" y="5380608"/>
                  <a:ext cx="747523" cy="6211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Touch</a:t>
                  </a:r>
                  <a:endParaRPr/>
                </a:p>
              </p:txBody>
            </p:sp>
            <p:sp>
              <p:nvSpPr>
                <p:cNvPr id="5817" name="Google Shape;5817;p154"/>
                <p:cNvSpPr txBox="1"/>
                <p:nvPr/>
              </p:nvSpPr>
              <p:spPr>
                <a:xfrm>
                  <a:off x="3662172" y="3576840"/>
                  <a:ext cx="918972"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Volume</a:t>
                  </a:r>
                  <a:endParaRPr/>
                </a:p>
              </p:txBody>
            </p:sp>
            <p:sp>
              <p:nvSpPr>
                <p:cNvPr id="5818" name="Google Shape;5818;p154"/>
                <p:cNvSpPr txBox="1"/>
                <p:nvPr/>
              </p:nvSpPr>
              <p:spPr>
                <a:xfrm>
                  <a:off x="3662172" y="4477578"/>
                  <a:ext cx="918972"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Volume</a:t>
                  </a:r>
                  <a:endParaRPr/>
                </a:p>
              </p:txBody>
            </p:sp>
            <p:sp>
              <p:nvSpPr>
                <p:cNvPr id="5819" name="Google Shape;5819;p154"/>
                <p:cNvSpPr txBox="1"/>
                <p:nvPr/>
              </p:nvSpPr>
              <p:spPr>
                <a:xfrm>
                  <a:off x="3662172" y="5380608"/>
                  <a:ext cx="918972" cy="6211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Volume</a:t>
                  </a:r>
                  <a:endParaRPr/>
                </a:p>
              </p:txBody>
            </p:sp>
            <p:sp>
              <p:nvSpPr>
                <p:cNvPr id="5820" name="Google Shape;5820;p154"/>
                <p:cNvSpPr txBox="1"/>
                <p:nvPr/>
              </p:nvSpPr>
              <p:spPr>
                <a:xfrm>
                  <a:off x="4567428" y="4477578"/>
                  <a:ext cx="868680"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Margin</a:t>
                  </a:r>
                  <a:endParaRPr/>
                </a:p>
              </p:txBody>
            </p:sp>
            <p:sp>
              <p:nvSpPr>
                <p:cNvPr id="5821" name="Google Shape;5821;p154"/>
                <p:cNvSpPr txBox="1"/>
                <p:nvPr/>
              </p:nvSpPr>
              <p:spPr>
                <a:xfrm>
                  <a:off x="4567428" y="5380608"/>
                  <a:ext cx="868680" cy="6211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Margin</a:t>
                  </a:r>
                  <a:endParaRPr/>
                </a:p>
              </p:txBody>
            </p:sp>
            <p:sp>
              <p:nvSpPr>
                <p:cNvPr id="5822" name="Google Shape;5822;p154"/>
                <p:cNvSpPr txBox="1"/>
                <p:nvPr/>
              </p:nvSpPr>
              <p:spPr>
                <a:xfrm>
                  <a:off x="4567428" y="3576840"/>
                  <a:ext cx="868680"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Margin</a:t>
                  </a:r>
                  <a:endParaRPr/>
                </a:p>
              </p:txBody>
            </p:sp>
          </p:grpSp>
          <p:cxnSp>
            <p:nvCxnSpPr>
              <p:cNvPr id="5823" name="Google Shape;5823;p154"/>
              <p:cNvCxnSpPr/>
              <p:nvPr/>
            </p:nvCxnSpPr>
            <p:spPr>
              <a:xfrm flipH="1" rot="-5400000">
                <a:off x="2810986" y="5266317"/>
                <a:ext cx="2606040" cy="1588"/>
              </a:xfrm>
              <a:prstGeom prst="straightConnector1">
                <a:avLst/>
              </a:prstGeom>
              <a:noFill/>
              <a:ln cap="flat" cmpd="sng" w="57150">
                <a:solidFill>
                  <a:srgbClr val="D6E3BC"/>
                </a:solidFill>
                <a:prstDash val="solid"/>
                <a:round/>
                <a:headEnd len="sm" w="sm" type="none"/>
                <a:tailEnd len="sm" w="sm" type="none"/>
              </a:ln>
            </p:spPr>
          </p:cxnSp>
          <p:cxnSp>
            <p:nvCxnSpPr>
              <p:cNvPr id="5824" name="Google Shape;5824;p154"/>
              <p:cNvCxnSpPr/>
              <p:nvPr/>
            </p:nvCxnSpPr>
            <p:spPr>
              <a:xfrm flipH="1" rot="-5400000">
                <a:off x="2810986" y="4351917"/>
                <a:ext cx="2606040" cy="1588"/>
              </a:xfrm>
              <a:prstGeom prst="straightConnector1">
                <a:avLst/>
              </a:prstGeom>
              <a:noFill/>
              <a:ln cap="flat" cmpd="sng" w="57150">
                <a:solidFill>
                  <a:srgbClr val="D6E3BC"/>
                </a:solidFill>
                <a:prstDash val="solid"/>
                <a:round/>
                <a:headEnd len="sm" w="sm" type="none"/>
                <a:tailEnd len="sm" w="sm" type="none"/>
              </a:ln>
            </p:spPr>
          </p:cxnSp>
        </p:grpSp>
        <p:sp>
          <p:nvSpPr>
            <p:cNvPr id="5825" name="Google Shape;5825;p154"/>
            <p:cNvSpPr/>
            <p:nvPr/>
          </p:nvSpPr>
          <p:spPr>
            <a:xfrm>
              <a:off x="804672" y="1633478"/>
              <a:ext cx="724663" cy="731134"/>
            </a:xfrm>
            <a:prstGeom prst="roundRect">
              <a:avLst>
                <a:gd fmla="val 16667" name="adj"/>
              </a:avLst>
            </a:prstGeom>
            <a:solidFill>
              <a:srgbClr val="FFFFC8">
                <a:alpha val="55686"/>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54"/>
            <p:cNvSpPr/>
            <p:nvPr/>
          </p:nvSpPr>
          <p:spPr>
            <a:xfrm>
              <a:off x="1696212" y="1631187"/>
              <a:ext cx="724663" cy="731132"/>
            </a:xfrm>
            <a:prstGeom prst="roundRect">
              <a:avLst>
                <a:gd fmla="val 16667" name="adj"/>
              </a:avLst>
            </a:prstGeom>
            <a:solidFill>
              <a:srgbClr val="FFFFC8">
                <a:alpha val="55686"/>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54"/>
            <p:cNvSpPr/>
            <p:nvPr/>
          </p:nvSpPr>
          <p:spPr>
            <a:xfrm>
              <a:off x="2585467" y="3434953"/>
              <a:ext cx="726948" cy="733425"/>
            </a:xfrm>
            <a:prstGeom prst="roundRect">
              <a:avLst>
                <a:gd fmla="val 16667" name="adj"/>
              </a:avLst>
            </a:prstGeom>
            <a:solidFill>
              <a:srgbClr val="FFFFC8">
                <a:alpha val="55686"/>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8" name="Google Shape;5828;p154"/>
          <p:cNvSpPr/>
          <p:nvPr/>
        </p:nvSpPr>
        <p:spPr>
          <a:xfrm>
            <a:off x="821267" y="2032000"/>
            <a:ext cx="1397000" cy="1261533"/>
          </a:xfrm>
          <a:custGeom>
            <a:rect b="b" l="l" r="r" t="t"/>
            <a:pathLst>
              <a:path extrusionOk="0" h="1261533" w="1397000">
                <a:moveTo>
                  <a:pt x="0" y="0"/>
                </a:moveTo>
                <a:lnTo>
                  <a:pt x="762000" y="8467"/>
                </a:lnTo>
                <a:lnTo>
                  <a:pt x="1397000" y="1261533"/>
                </a:lnTo>
              </a:path>
            </a:pathLst>
          </a:custGeom>
          <a:noFill/>
          <a:ln cap="flat" cmpd="sng" w="57150">
            <a:solidFill>
              <a:srgbClr val="E36C09"/>
            </a:solidFill>
            <a:prstDash val="solid"/>
            <a:round/>
            <a:headEnd len="sm" w="sm" type="none"/>
            <a:tailEnd len="med" w="med" type="triangl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grpSp>
        <p:nvGrpSpPr>
          <p:cNvPr id="5829" name="Google Shape;5829;p154"/>
          <p:cNvGrpSpPr/>
          <p:nvPr/>
        </p:nvGrpSpPr>
        <p:grpSpPr>
          <a:xfrm>
            <a:off x="622300" y="3924300"/>
            <a:ext cx="1905000" cy="2438400"/>
            <a:chOff x="685800" y="1143000"/>
            <a:chExt cx="2743200" cy="3520440"/>
          </a:xfrm>
        </p:grpSpPr>
        <p:grpSp>
          <p:nvGrpSpPr>
            <p:cNvPr id="5830" name="Google Shape;5830;p154"/>
            <p:cNvGrpSpPr/>
            <p:nvPr/>
          </p:nvGrpSpPr>
          <p:grpSpPr>
            <a:xfrm>
              <a:off x="685800" y="1143000"/>
              <a:ext cx="2743200" cy="3520440"/>
              <a:chOff x="2743200" y="3049691"/>
              <a:chExt cx="2743200" cy="3520440"/>
            </a:xfrm>
          </p:grpSpPr>
          <p:grpSp>
            <p:nvGrpSpPr>
              <p:cNvPr id="5831" name="Google Shape;5831;p154"/>
              <p:cNvGrpSpPr/>
              <p:nvPr/>
            </p:nvGrpSpPr>
            <p:grpSpPr>
              <a:xfrm>
                <a:off x="2743200" y="3427864"/>
                <a:ext cx="2743200" cy="2743467"/>
                <a:chOff x="2743200" y="3427864"/>
                <a:chExt cx="2743200" cy="2743467"/>
              </a:xfrm>
            </p:grpSpPr>
            <p:sp>
              <p:nvSpPr>
                <p:cNvPr id="5832" name="Google Shape;5832;p154"/>
                <p:cNvSpPr/>
                <p:nvPr/>
              </p:nvSpPr>
              <p:spPr>
                <a:xfrm>
                  <a:off x="2743200" y="3427864"/>
                  <a:ext cx="2743200" cy="2743467"/>
                </a:xfrm>
                <a:prstGeom prst="rect">
                  <a:avLst/>
                </a:prstGeom>
                <a:solidFill>
                  <a:srgbClr val="D6E3BC"/>
                </a:solidFill>
                <a:ln>
                  <a:noFill/>
                </a:ln>
                <a:effectLst>
                  <a:outerShdw blurRad="40000" rotWithShape="0" dir="3420000" dist="48387">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Times New Roman"/>
                    <a:ea typeface="Times New Roman"/>
                    <a:cs typeface="Times New Roman"/>
                    <a:sym typeface="Times New Roman"/>
                  </a:endParaRPr>
                </a:p>
              </p:txBody>
            </p:sp>
            <p:sp>
              <p:nvSpPr>
                <p:cNvPr id="5833" name="Google Shape;5833;p154"/>
                <p:cNvSpPr/>
                <p:nvPr/>
              </p:nvSpPr>
              <p:spPr>
                <a:xfrm>
                  <a:off x="2811780" y="3496622"/>
                  <a:ext cx="2606040" cy="2605950"/>
                </a:xfrm>
                <a:prstGeom prst="rect">
                  <a:avLst/>
                </a:prstGeom>
                <a:solidFill>
                  <a:srgbClr val="7692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Times New Roman"/>
                    <a:ea typeface="Times New Roman"/>
                    <a:cs typeface="Times New Roman"/>
                    <a:sym typeface="Times New Roman"/>
                  </a:endParaRPr>
                </a:p>
              </p:txBody>
            </p:sp>
            <p:cxnSp>
              <p:nvCxnSpPr>
                <p:cNvPr id="5834" name="Google Shape;5834;p154"/>
                <p:cNvCxnSpPr/>
                <p:nvPr/>
              </p:nvCxnSpPr>
              <p:spPr>
                <a:xfrm flipH="1" rot="-5400000">
                  <a:off x="2362626" y="4798455"/>
                  <a:ext cx="2605950" cy="2285"/>
                </a:xfrm>
                <a:prstGeom prst="straightConnector1">
                  <a:avLst/>
                </a:prstGeom>
                <a:noFill/>
                <a:ln cap="flat" cmpd="sng" w="57150">
                  <a:solidFill>
                    <a:srgbClr val="D6E3BC"/>
                  </a:solidFill>
                  <a:prstDash val="solid"/>
                  <a:round/>
                  <a:headEnd len="sm" w="sm" type="none"/>
                  <a:tailEnd len="sm" w="sm" type="none"/>
                </a:ln>
              </p:spPr>
            </p:cxnSp>
            <p:cxnSp>
              <p:nvCxnSpPr>
                <p:cNvPr id="5835" name="Google Shape;5835;p154"/>
                <p:cNvCxnSpPr/>
                <p:nvPr/>
              </p:nvCxnSpPr>
              <p:spPr>
                <a:xfrm flipH="1" rot="-5400000">
                  <a:off x="3265596" y="4798455"/>
                  <a:ext cx="2605950" cy="2287"/>
                </a:xfrm>
                <a:prstGeom prst="straightConnector1">
                  <a:avLst/>
                </a:prstGeom>
                <a:noFill/>
                <a:ln cap="flat" cmpd="sng" w="57150">
                  <a:solidFill>
                    <a:srgbClr val="D6E3BC"/>
                  </a:solidFill>
                  <a:prstDash val="solid"/>
                  <a:round/>
                  <a:headEnd len="sm" w="sm" type="none"/>
                  <a:tailEnd len="sm" w="sm" type="none"/>
                </a:ln>
              </p:spPr>
            </p:cxnSp>
            <p:sp>
              <p:nvSpPr>
                <p:cNvPr id="5836" name="Google Shape;5836;p154"/>
                <p:cNvSpPr txBox="1"/>
                <p:nvPr/>
              </p:nvSpPr>
              <p:spPr>
                <a:xfrm>
                  <a:off x="2866644" y="3576840"/>
                  <a:ext cx="747523"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Touch</a:t>
                  </a:r>
                  <a:endParaRPr/>
                </a:p>
              </p:txBody>
            </p:sp>
            <p:sp>
              <p:nvSpPr>
                <p:cNvPr id="5837" name="Google Shape;5837;p154"/>
                <p:cNvSpPr txBox="1"/>
                <p:nvPr/>
              </p:nvSpPr>
              <p:spPr>
                <a:xfrm>
                  <a:off x="2866644" y="4477578"/>
                  <a:ext cx="747523"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Touch</a:t>
                  </a:r>
                  <a:endParaRPr/>
                </a:p>
              </p:txBody>
            </p:sp>
            <p:sp>
              <p:nvSpPr>
                <p:cNvPr id="5838" name="Google Shape;5838;p154"/>
                <p:cNvSpPr txBox="1"/>
                <p:nvPr/>
              </p:nvSpPr>
              <p:spPr>
                <a:xfrm>
                  <a:off x="2866644" y="5380608"/>
                  <a:ext cx="747523" cy="6211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Touch</a:t>
                  </a:r>
                  <a:endParaRPr/>
                </a:p>
              </p:txBody>
            </p:sp>
            <p:sp>
              <p:nvSpPr>
                <p:cNvPr id="5839" name="Google Shape;5839;p154"/>
                <p:cNvSpPr txBox="1"/>
                <p:nvPr/>
              </p:nvSpPr>
              <p:spPr>
                <a:xfrm>
                  <a:off x="3662172" y="3576840"/>
                  <a:ext cx="918972"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Volume</a:t>
                  </a:r>
                  <a:endParaRPr/>
                </a:p>
              </p:txBody>
            </p:sp>
            <p:sp>
              <p:nvSpPr>
                <p:cNvPr id="5840" name="Google Shape;5840;p154"/>
                <p:cNvSpPr txBox="1"/>
                <p:nvPr/>
              </p:nvSpPr>
              <p:spPr>
                <a:xfrm>
                  <a:off x="3662172" y="4477578"/>
                  <a:ext cx="918972"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Volume</a:t>
                  </a:r>
                  <a:endParaRPr/>
                </a:p>
              </p:txBody>
            </p:sp>
            <p:sp>
              <p:nvSpPr>
                <p:cNvPr id="5841" name="Google Shape;5841;p154"/>
                <p:cNvSpPr txBox="1"/>
                <p:nvPr/>
              </p:nvSpPr>
              <p:spPr>
                <a:xfrm>
                  <a:off x="3662172" y="5380608"/>
                  <a:ext cx="918972" cy="6211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Volume</a:t>
                  </a:r>
                  <a:endParaRPr/>
                </a:p>
              </p:txBody>
            </p:sp>
            <p:sp>
              <p:nvSpPr>
                <p:cNvPr id="5842" name="Google Shape;5842;p154"/>
                <p:cNvSpPr txBox="1"/>
                <p:nvPr/>
              </p:nvSpPr>
              <p:spPr>
                <a:xfrm>
                  <a:off x="4567428" y="4477578"/>
                  <a:ext cx="868680"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Margin</a:t>
                  </a:r>
                  <a:endParaRPr/>
                </a:p>
              </p:txBody>
            </p:sp>
            <p:sp>
              <p:nvSpPr>
                <p:cNvPr id="5843" name="Google Shape;5843;p154"/>
                <p:cNvSpPr txBox="1"/>
                <p:nvPr/>
              </p:nvSpPr>
              <p:spPr>
                <a:xfrm>
                  <a:off x="4567428" y="5380608"/>
                  <a:ext cx="868680" cy="6211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Margin</a:t>
                  </a:r>
                  <a:endParaRPr/>
                </a:p>
              </p:txBody>
            </p:sp>
            <p:sp>
              <p:nvSpPr>
                <p:cNvPr id="5844" name="Google Shape;5844;p154"/>
                <p:cNvSpPr txBox="1"/>
                <p:nvPr/>
              </p:nvSpPr>
              <p:spPr>
                <a:xfrm>
                  <a:off x="4567428" y="3576840"/>
                  <a:ext cx="868680"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Margin</a:t>
                  </a:r>
                  <a:endParaRPr/>
                </a:p>
              </p:txBody>
            </p:sp>
          </p:grpSp>
          <p:cxnSp>
            <p:nvCxnSpPr>
              <p:cNvPr id="5845" name="Google Shape;5845;p154"/>
              <p:cNvCxnSpPr/>
              <p:nvPr/>
            </p:nvCxnSpPr>
            <p:spPr>
              <a:xfrm flipH="1" rot="-5400000">
                <a:off x="2810986" y="5266317"/>
                <a:ext cx="2606040" cy="1588"/>
              </a:xfrm>
              <a:prstGeom prst="straightConnector1">
                <a:avLst/>
              </a:prstGeom>
              <a:noFill/>
              <a:ln cap="flat" cmpd="sng" w="57150">
                <a:solidFill>
                  <a:srgbClr val="D6E3BC"/>
                </a:solidFill>
                <a:prstDash val="solid"/>
                <a:round/>
                <a:headEnd len="sm" w="sm" type="none"/>
                <a:tailEnd len="sm" w="sm" type="none"/>
              </a:ln>
            </p:spPr>
          </p:cxnSp>
          <p:cxnSp>
            <p:nvCxnSpPr>
              <p:cNvPr id="5846" name="Google Shape;5846;p154"/>
              <p:cNvCxnSpPr/>
              <p:nvPr/>
            </p:nvCxnSpPr>
            <p:spPr>
              <a:xfrm flipH="1" rot="-5400000">
                <a:off x="2810986" y="4351917"/>
                <a:ext cx="2606040" cy="1588"/>
              </a:xfrm>
              <a:prstGeom prst="straightConnector1">
                <a:avLst/>
              </a:prstGeom>
              <a:noFill/>
              <a:ln cap="flat" cmpd="sng" w="57150">
                <a:solidFill>
                  <a:srgbClr val="D6E3BC"/>
                </a:solidFill>
                <a:prstDash val="solid"/>
                <a:round/>
                <a:headEnd len="sm" w="sm" type="none"/>
                <a:tailEnd len="sm" w="sm" type="none"/>
              </a:ln>
            </p:spPr>
          </p:cxnSp>
        </p:grpSp>
        <p:sp>
          <p:nvSpPr>
            <p:cNvPr id="5847" name="Google Shape;5847;p154"/>
            <p:cNvSpPr/>
            <p:nvPr/>
          </p:nvSpPr>
          <p:spPr>
            <a:xfrm>
              <a:off x="804672" y="2538800"/>
              <a:ext cx="724663" cy="731132"/>
            </a:xfrm>
            <a:prstGeom prst="roundRect">
              <a:avLst>
                <a:gd fmla="val 16667" name="adj"/>
              </a:avLst>
            </a:prstGeom>
            <a:solidFill>
              <a:srgbClr val="FFFFC8">
                <a:alpha val="55686"/>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54"/>
            <p:cNvSpPr/>
            <p:nvPr/>
          </p:nvSpPr>
          <p:spPr>
            <a:xfrm>
              <a:off x="1696212" y="3430369"/>
              <a:ext cx="724663" cy="731134"/>
            </a:xfrm>
            <a:prstGeom prst="roundRect">
              <a:avLst>
                <a:gd fmla="val 16667" name="adj"/>
              </a:avLst>
            </a:prstGeom>
            <a:solidFill>
              <a:srgbClr val="FFFFC8">
                <a:alpha val="55686"/>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54"/>
            <p:cNvSpPr/>
            <p:nvPr/>
          </p:nvSpPr>
          <p:spPr>
            <a:xfrm>
              <a:off x="2585467" y="1619726"/>
              <a:ext cx="726948" cy="731134"/>
            </a:xfrm>
            <a:prstGeom prst="roundRect">
              <a:avLst>
                <a:gd fmla="val 16667" name="adj"/>
              </a:avLst>
            </a:prstGeom>
            <a:solidFill>
              <a:srgbClr val="FFFFC8">
                <a:alpha val="55686"/>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0" name="Google Shape;5850;p154"/>
          <p:cNvSpPr txBox="1"/>
          <p:nvPr/>
        </p:nvSpPr>
        <p:spPr>
          <a:xfrm>
            <a:off x="622300" y="3848100"/>
            <a:ext cx="1905000" cy="3079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Checkmark!</a:t>
            </a:r>
            <a:endParaRPr b="1" sz="1200">
              <a:solidFill>
                <a:srgbClr val="333F1A"/>
              </a:solidFill>
              <a:latin typeface="Calibri"/>
              <a:ea typeface="Calibri"/>
              <a:cs typeface="Calibri"/>
              <a:sym typeface="Calibri"/>
            </a:endParaRPr>
          </a:p>
        </p:txBody>
      </p:sp>
      <p:sp>
        <p:nvSpPr>
          <p:cNvPr id="5851" name="Google Shape;5851;p154"/>
          <p:cNvSpPr/>
          <p:nvPr/>
        </p:nvSpPr>
        <p:spPr>
          <a:xfrm>
            <a:off x="944033" y="4483100"/>
            <a:ext cx="1303867" cy="1329267"/>
          </a:xfrm>
          <a:custGeom>
            <a:rect b="b" l="l" r="r" t="t"/>
            <a:pathLst>
              <a:path extrusionOk="0" h="1329267" w="1303867">
                <a:moveTo>
                  <a:pt x="0" y="660400"/>
                </a:moveTo>
                <a:lnTo>
                  <a:pt x="618067" y="1329267"/>
                </a:lnTo>
                <a:lnTo>
                  <a:pt x="1303867" y="0"/>
                </a:lnTo>
              </a:path>
            </a:pathLst>
          </a:custGeom>
          <a:noFill/>
          <a:ln cap="flat" cmpd="sng" w="57150">
            <a:solidFill>
              <a:srgbClr val="E36C09"/>
            </a:solidFill>
            <a:prstDash val="solid"/>
            <a:round/>
            <a:headEnd len="sm" w="sm" type="none"/>
            <a:tailEnd len="med" w="med" type="triangl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5" name="Shape 5855"/>
        <p:cNvGrpSpPr/>
        <p:nvPr/>
      </p:nvGrpSpPr>
      <p:grpSpPr>
        <a:xfrm>
          <a:off x="0" y="0"/>
          <a:ext cx="0" cy="0"/>
          <a:chOff x="0" y="0"/>
          <a:chExt cx="0" cy="0"/>
        </a:xfrm>
      </p:grpSpPr>
      <p:sp>
        <p:nvSpPr>
          <p:cNvPr id="5856" name="Google Shape;5856;p155"/>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Snapshot9 Strategy Workflow</a:t>
            </a:r>
            <a:endParaRPr/>
          </a:p>
        </p:txBody>
      </p:sp>
      <p:graphicFrame>
        <p:nvGraphicFramePr>
          <p:cNvPr id="5857" name="Google Shape;5857;p155"/>
          <p:cNvGraphicFramePr/>
          <p:nvPr/>
        </p:nvGraphicFramePr>
        <p:xfrm>
          <a:off x="950892" y="1005033"/>
          <a:ext cx="3000000" cy="3000000"/>
        </p:xfrm>
        <a:graphic>
          <a:graphicData uri="http://schemas.openxmlformats.org/drawingml/2006/table">
            <a:tbl>
              <a:tblPr bandRow="1" firstRow="1">
                <a:noFill/>
                <a:tableStyleId>{FBB656A8-B8EC-42C7-A02C-BD94231E0D51}</a:tableStyleId>
              </a:tblPr>
              <a:tblGrid>
                <a:gridCol w="1368775"/>
                <a:gridCol w="1368775"/>
                <a:gridCol w="1368775"/>
              </a:tblGrid>
              <a:tr h="197175">
                <a:tc>
                  <a:txBody>
                    <a:bodyPr/>
                    <a:lstStyle/>
                    <a:p>
                      <a:pPr indent="0" lvl="0" marL="0" marR="0" rtl="0" algn="ctr">
                        <a:spcBef>
                          <a:spcPts val="0"/>
                        </a:spcBef>
                        <a:spcAft>
                          <a:spcPts val="0"/>
                        </a:spcAft>
                        <a:buNone/>
                      </a:pPr>
                      <a:r>
                        <a:rPr lang="en-US" sz="1200"/>
                        <a:t>TOUCH</a:t>
                      </a:r>
                      <a:endParaRPr sz="1200"/>
                    </a:p>
                  </a:txBody>
                  <a:tcPr marT="45725" marB="45725" marR="91450" marL="91450" anchor="ctr"/>
                </a:tc>
                <a:tc>
                  <a:txBody>
                    <a:bodyPr/>
                    <a:lstStyle/>
                    <a:p>
                      <a:pPr indent="0" lvl="0" marL="0" marR="0" rtl="0" algn="ctr">
                        <a:spcBef>
                          <a:spcPts val="0"/>
                        </a:spcBef>
                        <a:spcAft>
                          <a:spcPts val="0"/>
                        </a:spcAft>
                        <a:buNone/>
                      </a:pPr>
                      <a:r>
                        <a:rPr lang="en-US" sz="1200"/>
                        <a:t>VOLUME</a:t>
                      </a:r>
                      <a:endParaRPr sz="1200"/>
                    </a:p>
                  </a:txBody>
                  <a:tcPr marT="45725" marB="45725" marR="91450" marL="91450" anchor="ctr"/>
                </a:tc>
                <a:tc>
                  <a:txBody>
                    <a:bodyPr/>
                    <a:lstStyle/>
                    <a:p>
                      <a:pPr indent="0" lvl="0" marL="0" marR="0" rtl="0" algn="ctr">
                        <a:spcBef>
                          <a:spcPts val="0"/>
                        </a:spcBef>
                        <a:spcAft>
                          <a:spcPts val="0"/>
                        </a:spcAft>
                        <a:buNone/>
                      </a:pPr>
                      <a:r>
                        <a:rPr lang="en-US" sz="1200"/>
                        <a:t>MARGIN</a:t>
                      </a:r>
                      <a:endParaRPr sz="1200"/>
                    </a:p>
                  </a:txBody>
                  <a:tcPr marT="45725" marB="45725" marR="91450" marL="91450" anchor="ctr"/>
                </a:tc>
              </a:tr>
              <a:tr h="1291425">
                <a:tc>
                  <a:txBody>
                    <a:bodyPr/>
                    <a:lstStyle/>
                    <a:p>
                      <a:pPr indent="-342900" lvl="0" marL="342900" marR="0" rtl="0" algn="l">
                        <a:spcBef>
                          <a:spcPts val="0"/>
                        </a:spcBef>
                        <a:spcAft>
                          <a:spcPts val="0"/>
                        </a:spcAft>
                        <a:buClr>
                          <a:schemeClr val="dk1"/>
                        </a:buClr>
                        <a:buSzPts val="1000"/>
                        <a:buFont typeface="Calibri"/>
                        <a:buAutoNum type="arabicPeriod"/>
                      </a:pPr>
                      <a:r>
                        <a:rPr lang="en-US" sz="1000"/>
                        <a:t>?</a:t>
                      </a:r>
                      <a:endParaRPr sz="1000"/>
                    </a:p>
                  </a:txBody>
                  <a:tcPr marT="45725" marB="45725" marR="91450" marL="91450"/>
                </a:tc>
                <a:tc>
                  <a:txBody>
                    <a:bodyPr/>
                    <a:lstStyle/>
                    <a:p>
                      <a:pPr indent="-342900" lvl="0" marL="342900" marR="0" rtl="0" algn="l">
                        <a:spcBef>
                          <a:spcPts val="0"/>
                        </a:spcBef>
                        <a:spcAft>
                          <a:spcPts val="0"/>
                        </a:spcAft>
                        <a:buClr>
                          <a:schemeClr val="dk1"/>
                        </a:buClr>
                        <a:buSzPts val="1000"/>
                        <a:buFont typeface="Calibri"/>
                        <a:buAutoNum type="arabicPeriod"/>
                      </a:pPr>
                      <a:r>
                        <a:rPr lang="en-US" sz="1000"/>
                        <a:t>?</a:t>
                      </a:r>
                      <a:endParaRPr sz="1000"/>
                    </a:p>
                  </a:txBody>
                  <a:tcPr marT="45725" marB="45725" marR="91450" marL="91450"/>
                </a:tc>
                <a:tc>
                  <a:txBody>
                    <a:bodyPr/>
                    <a:lstStyle/>
                    <a:p>
                      <a:pPr indent="-342900" lvl="0" marL="342900" marR="0" rtl="0" algn="l">
                        <a:spcBef>
                          <a:spcPts val="0"/>
                        </a:spcBef>
                        <a:spcAft>
                          <a:spcPts val="0"/>
                        </a:spcAft>
                        <a:buClr>
                          <a:schemeClr val="dk1"/>
                        </a:buClr>
                        <a:buSzPts val="1000"/>
                        <a:buFont typeface="Calibri"/>
                        <a:buAutoNum type="arabicPeriod"/>
                      </a:pPr>
                      <a:r>
                        <a:rPr lang="en-US" sz="1000"/>
                        <a:t>?</a:t>
                      </a:r>
                      <a:endParaRPr sz="1000"/>
                    </a:p>
                  </a:txBody>
                  <a:tcPr marT="45725" marB="45725" marR="91450" marL="91450"/>
                </a:tc>
              </a:tr>
            </a:tbl>
          </a:graphicData>
        </a:graphic>
      </p:graphicFrame>
      <p:sp>
        <p:nvSpPr>
          <p:cNvPr id="5858" name="Google Shape;5858;p155"/>
          <p:cNvSpPr txBox="1"/>
          <p:nvPr/>
        </p:nvSpPr>
        <p:spPr>
          <a:xfrm>
            <a:off x="-39708" y="1610494"/>
            <a:ext cx="12954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DRIVERS / ATTRIBUTES</a:t>
            </a:r>
            <a:endParaRPr sz="1200">
              <a:solidFill>
                <a:schemeClr val="dk1"/>
              </a:solidFill>
              <a:latin typeface="Calibri"/>
              <a:ea typeface="Calibri"/>
              <a:cs typeface="Calibri"/>
              <a:sym typeface="Calibri"/>
            </a:endParaRPr>
          </a:p>
        </p:txBody>
      </p:sp>
      <p:sp>
        <p:nvSpPr>
          <p:cNvPr id="5859" name="Google Shape;5859;p155"/>
          <p:cNvSpPr txBox="1"/>
          <p:nvPr/>
        </p:nvSpPr>
        <p:spPr>
          <a:xfrm>
            <a:off x="516350" y="2703240"/>
            <a:ext cx="92378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CHANGE DRIVERS</a:t>
            </a:r>
            <a:endParaRPr sz="1200">
              <a:solidFill>
                <a:schemeClr val="dk1"/>
              </a:solidFill>
              <a:latin typeface="Calibri"/>
              <a:ea typeface="Calibri"/>
              <a:cs typeface="Calibri"/>
              <a:sym typeface="Calibri"/>
            </a:endParaRPr>
          </a:p>
        </p:txBody>
      </p:sp>
      <p:graphicFrame>
        <p:nvGraphicFramePr>
          <p:cNvPr id="5860" name="Google Shape;5860;p155"/>
          <p:cNvGraphicFramePr/>
          <p:nvPr/>
        </p:nvGraphicFramePr>
        <p:xfrm>
          <a:off x="1650024" y="2021066"/>
          <a:ext cx="3000000" cy="3000000"/>
        </p:xfrm>
        <a:graphic>
          <a:graphicData uri="http://schemas.openxmlformats.org/drawingml/2006/table">
            <a:tbl>
              <a:tblPr bandRow="1" firstRow="1">
                <a:noFill/>
                <a:tableStyleId>{FBB656A8-B8EC-42C7-A02C-BD94231E0D51}</a:tableStyleId>
              </a:tblPr>
              <a:tblGrid>
                <a:gridCol w="2034125"/>
                <a:gridCol w="2034125"/>
              </a:tblGrid>
              <a:tr h="918725">
                <a:tc>
                  <a:txBody>
                    <a:bodyPr/>
                    <a:lstStyle/>
                    <a:p>
                      <a:pPr indent="0" lvl="0" marL="0" marR="0" rtl="0" algn="l">
                        <a:spcBef>
                          <a:spcPts val="0"/>
                        </a:spcBef>
                        <a:spcAft>
                          <a:spcPts val="0"/>
                        </a:spcAft>
                        <a:buNone/>
                      </a:pPr>
                      <a:r>
                        <a:rPr lang="en-US" sz="1200"/>
                        <a:t>ADD / CREATE:</a:t>
                      </a:r>
                      <a:endParaRPr sz="1200"/>
                    </a:p>
                  </a:txBody>
                  <a:tcPr marT="45725" marB="45725" marR="91450" marL="91450"/>
                </a:tc>
                <a:tc>
                  <a:txBody>
                    <a:bodyPr/>
                    <a:lstStyle/>
                    <a:p>
                      <a:pPr indent="0" lvl="0" marL="0" marR="0" rtl="0" algn="l">
                        <a:spcBef>
                          <a:spcPts val="0"/>
                        </a:spcBef>
                        <a:spcAft>
                          <a:spcPts val="0"/>
                        </a:spcAft>
                        <a:buNone/>
                      </a:pPr>
                      <a:r>
                        <a:rPr lang="en-US" sz="1200"/>
                        <a:t>REMOVE / CONSOLIDATE:</a:t>
                      </a:r>
                      <a:endParaRPr sz="1200"/>
                    </a:p>
                  </a:txBody>
                  <a:tcPr marT="45725" marB="45725" marR="91450" marL="91450"/>
                </a:tc>
              </a:tr>
              <a:tr h="918725">
                <a:tc>
                  <a:txBody>
                    <a:bodyPr/>
                    <a:lstStyle/>
                    <a:p>
                      <a:pPr indent="0" lvl="0" marL="0" marR="0" rtl="0" algn="l">
                        <a:spcBef>
                          <a:spcPts val="0"/>
                        </a:spcBef>
                        <a:spcAft>
                          <a:spcPts val="0"/>
                        </a:spcAft>
                        <a:buNone/>
                      </a:pPr>
                      <a:r>
                        <a:rPr b="1" lang="en-US" sz="1200"/>
                        <a:t>IMPROVE / AUTOMATE:</a:t>
                      </a:r>
                      <a:endParaRPr b="1" sz="1200"/>
                    </a:p>
                  </a:txBody>
                  <a:tcPr marT="45725" marB="45725" marR="91450" marL="91450"/>
                </a:tc>
                <a:tc>
                  <a:txBody>
                    <a:bodyPr/>
                    <a:lstStyle/>
                    <a:p>
                      <a:pPr indent="0" lvl="0" marL="0" marR="0" rtl="0" algn="l">
                        <a:spcBef>
                          <a:spcPts val="0"/>
                        </a:spcBef>
                        <a:spcAft>
                          <a:spcPts val="0"/>
                        </a:spcAft>
                        <a:buNone/>
                      </a:pPr>
                      <a:r>
                        <a:rPr b="1" lang="en-US" sz="1200"/>
                        <a:t>REDUCE / STREAMLINE:</a:t>
                      </a:r>
                      <a:endParaRPr b="1" sz="1200"/>
                    </a:p>
                  </a:txBody>
                  <a:tcPr marT="45725" marB="45725" marR="91450" marL="91450"/>
                </a:tc>
              </a:tr>
            </a:tbl>
          </a:graphicData>
        </a:graphic>
      </p:graphicFrame>
      <p:grpSp>
        <p:nvGrpSpPr>
          <p:cNvPr id="5861" name="Google Shape;5861;p155"/>
          <p:cNvGrpSpPr/>
          <p:nvPr/>
        </p:nvGrpSpPr>
        <p:grpSpPr>
          <a:xfrm>
            <a:off x="2233918" y="3333241"/>
            <a:ext cx="1540371" cy="1971675"/>
            <a:chOff x="2743200" y="3049691"/>
            <a:chExt cx="2743200" cy="3520440"/>
          </a:xfrm>
        </p:grpSpPr>
        <p:grpSp>
          <p:nvGrpSpPr>
            <p:cNvPr id="5862" name="Google Shape;5862;p155"/>
            <p:cNvGrpSpPr/>
            <p:nvPr/>
          </p:nvGrpSpPr>
          <p:grpSpPr>
            <a:xfrm>
              <a:off x="2743200" y="3427864"/>
              <a:ext cx="2743200" cy="2743467"/>
              <a:chOff x="2743200" y="3427864"/>
              <a:chExt cx="2743200" cy="2743467"/>
            </a:xfrm>
          </p:grpSpPr>
          <p:sp>
            <p:nvSpPr>
              <p:cNvPr id="5863" name="Google Shape;5863;p155"/>
              <p:cNvSpPr/>
              <p:nvPr/>
            </p:nvSpPr>
            <p:spPr>
              <a:xfrm>
                <a:off x="2743200" y="3427864"/>
                <a:ext cx="2743200" cy="2743467"/>
              </a:xfrm>
              <a:prstGeom prst="rect">
                <a:avLst/>
              </a:prstGeom>
              <a:solidFill>
                <a:srgbClr val="D6E3BC"/>
              </a:solidFill>
              <a:ln>
                <a:noFill/>
              </a:ln>
              <a:effectLst>
                <a:outerShdw blurRad="40000" rotWithShape="0" dir="3420000" dist="48387">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chemeClr val="lt1"/>
                  </a:solidFill>
                  <a:latin typeface="Times New Roman"/>
                  <a:ea typeface="Times New Roman"/>
                  <a:cs typeface="Times New Roman"/>
                  <a:sym typeface="Times New Roman"/>
                </a:endParaRPr>
              </a:p>
            </p:txBody>
          </p:sp>
          <p:sp>
            <p:nvSpPr>
              <p:cNvPr id="5864" name="Google Shape;5864;p155"/>
              <p:cNvSpPr/>
              <p:nvPr/>
            </p:nvSpPr>
            <p:spPr>
              <a:xfrm>
                <a:off x="2811780" y="3496622"/>
                <a:ext cx="2606040" cy="2605950"/>
              </a:xfrm>
              <a:prstGeom prst="rect">
                <a:avLst/>
              </a:prstGeom>
              <a:solidFill>
                <a:srgbClr val="7692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chemeClr val="lt1"/>
                  </a:solidFill>
                  <a:latin typeface="Times New Roman"/>
                  <a:ea typeface="Times New Roman"/>
                  <a:cs typeface="Times New Roman"/>
                  <a:sym typeface="Times New Roman"/>
                </a:endParaRPr>
              </a:p>
            </p:txBody>
          </p:sp>
          <p:cxnSp>
            <p:nvCxnSpPr>
              <p:cNvPr id="5865" name="Google Shape;5865;p155"/>
              <p:cNvCxnSpPr/>
              <p:nvPr/>
            </p:nvCxnSpPr>
            <p:spPr>
              <a:xfrm flipH="1" rot="-5400000">
                <a:off x="2362625" y="4798455"/>
                <a:ext cx="2605950" cy="2287"/>
              </a:xfrm>
              <a:prstGeom prst="straightConnector1">
                <a:avLst/>
              </a:prstGeom>
              <a:noFill/>
              <a:ln cap="flat" cmpd="sng" w="57150">
                <a:solidFill>
                  <a:srgbClr val="D6E3BC"/>
                </a:solidFill>
                <a:prstDash val="solid"/>
                <a:round/>
                <a:headEnd len="sm" w="sm" type="none"/>
                <a:tailEnd len="sm" w="sm" type="none"/>
              </a:ln>
            </p:spPr>
          </p:cxnSp>
          <p:cxnSp>
            <p:nvCxnSpPr>
              <p:cNvPr id="5866" name="Google Shape;5866;p155"/>
              <p:cNvCxnSpPr/>
              <p:nvPr/>
            </p:nvCxnSpPr>
            <p:spPr>
              <a:xfrm flipH="1" rot="-5400000">
                <a:off x="3265596" y="4798455"/>
                <a:ext cx="2605950" cy="2285"/>
              </a:xfrm>
              <a:prstGeom prst="straightConnector1">
                <a:avLst/>
              </a:prstGeom>
              <a:noFill/>
              <a:ln cap="flat" cmpd="sng" w="57150">
                <a:solidFill>
                  <a:srgbClr val="D6E3BC"/>
                </a:solidFill>
                <a:prstDash val="solid"/>
                <a:round/>
                <a:headEnd len="sm" w="sm" type="none"/>
                <a:tailEnd len="sm" w="sm" type="none"/>
              </a:ln>
            </p:spPr>
          </p:cxnSp>
          <p:sp>
            <p:nvSpPr>
              <p:cNvPr id="5867" name="Google Shape;5867;p155"/>
              <p:cNvSpPr txBox="1"/>
              <p:nvPr/>
            </p:nvSpPr>
            <p:spPr>
              <a:xfrm>
                <a:off x="2866645" y="3576840"/>
                <a:ext cx="747522"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Touch</a:t>
                </a:r>
                <a:endParaRPr/>
              </a:p>
            </p:txBody>
          </p:sp>
          <p:sp>
            <p:nvSpPr>
              <p:cNvPr id="5868" name="Google Shape;5868;p155"/>
              <p:cNvSpPr txBox="1"/>
              <p:nvPr/>
            </p:nvSpPr>
            <p:spPr>
              <a:xfrm>
                <a:off x="2866645" y="4477580"/>
                <a:ext cx="747522"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Touch</a:t>
                </a:r>
                <a:endParaRPr/>
              </a:p>
            </p:txBody>
          </p:sp>
          <p:sp>
            <p:nvSpPr>
              <p:cNvPr id="5869" name="Google Shape;5869;p155"/>
              <p:cNvSpPr txBox="1"/>
              <p:nvPr/>
            </p:nvSpPr>
            <p:spPr>
              <a:xfrm>
                <a:off x="2866645" y="5380607"/>
                <a:ext cx="747522"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Touch</a:t>
                </a:r>
                <a:endParaRPr/>
              </a:p>
            </p:txBody>
          </p:sp>
          <p:sp>
            <p:nvSpPr>
              <p:cNvPr id="5870" name="Google Shape;5870;p155"/>
              <p:cNvSpPr txBox="1"/>
              <p:nvPr/>
            </p:nvSpPr>
            <p:spPr>
              <a:xfrm>
                <a:off x="3662171" y="3576840"/>
                <a:ext cx="918971"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Volume</a:t>
                </a:r>
                <a:endParaRPr/>
              </a:p>
            </p:txBody>
          </p:sp>
          <p:sp>
            <p:nvSpPr>
              <p:cNvPr id="5871" name="Google Shape;5871;p155"/>
              <p:cNvSpPr txBox="1"/>
              <p:nvPr/>
            </p:nvSpPr>
            <p:spPr>
              <a:xfrm>
                <a:off x="3662171" y="4477578"/>
                <a:ext cx="918971"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Volume</a:t>
                </a:r>
                <a:endParaRPr/>
              </a:p>
            </p:txBody>
          </p:sp>
          <p:sp>
            <p:nvSpPr>
              <p:cNvPr id="5872" name="Google Shape;5872;p155"/>
              <p:cNvSpPr txBox="1"/>
              <p:nvPr/>
            </p:nvSpPr>
            <p:spPr>
              <a:xfrm>
                <a:off x="3662171" y="5380605"/>
                <a:ext cx="918971"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Volume</a:t>
                </a:r>
                <a:endParaRPr/>
              </a:p>
            </p:txBody>
          </p:sp>
          <p:sp>
            <p:nvSpPr>
              <p:cNvPr id="5873" name="Google Shape;5873;p155"/>
              <p:cNvSpPr txBox="1"/>
              <p:nvPr/>
            </p:nvSpPr>
            <p:spPr>
              <a:xfrm>
                <a:off x="4567429" y="4477578"/>
                <a:ext cx="868682"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Margin</a:t>
                </a:r>
                <a:endParaRPr/>
              </a:p>
            </p:txBody>
          </p:sp>
          <p:sp>
            <p:nvSpPr>
              <p:cNvPr id="5874" name="Google Shape;5874;p155"/>
              <p:cNvSpPr txBox="1"/>
              <p:nvPr/>
            </p:nvSpPr>
            <p:spPr>
              <a:xfrm>
                <a:off x="4567429" y="5380605"/>
                <a:ext cx="868682"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Margin</a:t>
                </a:r>
                <a:endParaRPr/>
              </a:p>
            </p:txBody>
          </p:sp>
          <p:sp>
            <p:nvSpPr>
              <p:cNvPr id="5875" name="Google Shape;5875;p155"/>
              <p:cNvSpPr txBox="1"/>
              <p:nvPr/>
            </p:nvSpPr>
            <p:spPr>
              <a:xfrm>
                <a:off x="4567429" y="3576840"/>
                <a:ext cx="868682"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Margin</a:t>
                </a:r>
                <a:endParaRPr/>
              </a:p>
            </p:txBody>
          </p:sp>
        </p:grpSp>
        <p:cxnSp>
          <p:nvCxnSpPr>
            <p:cNvPr id="5876" name="Google Shape;5876;p155"/>
            <p:cNvCxnSpPr/>
            <p:nvPr/>
          </p:nvCxnSpPr>
          <p:spPr>
            <a:xfrm flipH="1" rot="-5400000">
              <a:off x="2810986" y="5266317"/>
              <a:ext cx="2606040" cy="1588"/>
            </a:xfrm>
            <a:prstGeom prst="straightConnector1">
              <a:avLst/>
            </a:prstGeom>
            <a:noFill/>
            <a:ln cap="flat" cmpd="sng" w="57150">
              <a:solidFill>
                <a:srgbClr val="D6E3BC"/>
              </a:solidFill>
              <a:prstDash val="solid"/>
              <a:round/>
              <a:headEnd len="sm" w="sm" type="none"/>
              <a:tailEnd len="sm" w="sm" type="none"/>
            </a:ln>
          </p:spPr>
        </p:cxnSp>
        <p:cxnSp>
          <p:nvCxnSpPr>
            <p:cNvPr id="5877" name="Google Shape;5877;p155"/>
            <p:cNvCxnSpPr/>
            <p:nvPr/>
          </p:nvCxnSpPr>
          <p:spPr>
            <a:xfrm flipH="1" rot="-5400000">
              <a:off x="2810986" y="4351917"/>
              <a:ext cx="2606040" cy="1588"/>
            </a:xfrm>
            <a:prstGeom prst="straightConnector1">
              <a:avLst/>
            </a:prstGeom>
            <a:noFill/>
            <a:ln cap="flat" cmpd="sng" w="57150">
              <a:solidFill>
                <a:srgbClr val="D6E3BC"/>
              </a:solidFill>
              <a:prstDash val="solid"/>
              <a:round/>
              <a:headEnd len="sm" w="sm" type="none"/>
              <a:tailEnd len="sm" w="sm" type="none"/>
            </a:ln>
          </p:spPr>
        </p:cxnSp>
      </p:grpSp>
      <p:grpSp>
        <p:nvGrpSpPr>
          <p:cNvPr id="5878" name="Google Shape;5878;p155"/>
          <p:cNvGrpSpPr/>
          <p:nvPr/>
        </p:nvGrpSpPr>
        <p:grpSpPr>
          <a:xfrm>
            <a:off x="6677434" y="3343121"/>
            <a:ext cx="1540371" cy="1971675"/>
            <a:chOff x="2743200" y="3049691"/>
            <a:chExt cx="2743200" cy="3520440"/>
          </a:xfrm>
        </p:grpSpPr>
        <p:grpSp>
          <p:nvGrpSpPr>
            <p:cNvPr id="5879" name="Google Shape;5879;p155"/>
            <p:cNvGrpSpPr/>
            <p:nvPr/>
          </p:nvGrpSpPr>
          <p:grpSpPr>
            <a:xfrm>
              <a:off x="2743200" y="3427864"/>
              <a:ext cx="2743200" cy="2743467"/>
              <a:chOff x="2743200" y="3427864"/>
              <a:chExt cx="2743200" cy="2743467"/>
            </a:xfrm>
          </p:grpSpPr>
          <p:sp>
            <p:nvSpPr>
              <p:cNvPr id="5880" name="Google Shape;5880;p155"/>
              <p:cNvSpPr/>
              <p:nvPr/>
            </p:nvSpPr>
            <p:spPr>
              <a:xfrm>
                <a:off x="2743200" y="3427864"/>
                <a:ext cx="2743200" cy="2743467"/>
              </a:xfrm>
              <a:prstGeom prst="rect">
                <a:avLst/>
              </a:prstGeom>
              <a:solidFill>
                <a:srgbClr val="D6E3BC"/>
              </a:solidFill>
              <a:ln>
                <a:noFill/>
              </a:ln>
              <a:effectLst>
                <a:outerShdw blurRad="40000" rotWithShape="0" dir="3420000" dist="48387">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chemeClr val="lt1"/>
                  </a:solidFill>
                  <a:latin typeface="Times New Roman"/>
                  <a:ea typeface="Times New Roman"/>
                  <a:cs typeface="Times New Roman"/>
                  <a:sym typeface="Times New Roman"/>
                </a:endParaRPr>
              </a:p>
            </p:txBody>
          </p:sp>
          <p:sp>
            <p:nvSpPr>
              <p:cNvPr id="5881" name="Google Shape;5881;p155"/>
              <p:cNvSpPr/>
              <p:nvPr/>
            </p:nvSpPr>
            <p:spPr>
              <a:xfrm>
                <a:off x="2811780" y="3496622"/>
                <a:ext cx="2606040" cy="2605950"/>
              </a:xfrm>
              <a:prstGeom prst="rect">
                <a:avLst/>
              </a:prstGeom>
              <a:solidFill>
                <a:srgbClr val="7692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chemeClr val="lt1"/>
                  </a:solidFill>
                  <a:latin typeface="Times New Roman"/>
                  <a:ea typeface="Times New Roman"/>
                  <a:cs typeface="Times New Roman"/>
                  <a:sym typeface="Times New Roman"/>
                </a:endParaRPr>
              </a:p>
            </p:txBody>
          </p:sp>
          <p:cxnSp>
            <p:nvCxnSpPr>
              <p:cNvPr id="5882" name="Google Shape;5882;p155"/>
              <p:cNvCxnSpPr/>
              <p:nvPr/>
            </p:nvCxnSpPr>
            <p:spPr>
              <a:xfrm flipH="1" rot="-5400000">
                <a:off x="2362625" y="4798455"/>
                <a:ext cx="2605950" cy="2287"/>
              </a:xfrm>
              <a:prstGeom prst="straightConnector1">
                <a:avLst/>
              </a:prstGeom>
              <a:noFill/>
              <a:ln cap="flat" cmpd="sng" w="57150">
                <a:solidFill>
                  <a:srgbClr val="D6E3BC"/>
                </a:solidFill>
                <a:prstDash val="solid"/>
                <a:round/>
                <a:headEnd len="sm" w="sm" type="none"/>
                <a:tailEnd len="sm" w="sm" type="none"/>
              </a:ln>
            </p:spPr>
          </p:cxnSp>
          <p:cxnSp>
            <p:nvCxnSpPr>
              <p:cNvPr id="5883" name="Google Shape;5883;p155"/>
              <p:cNvCxnSpPr/>
              <p:nvPr/>
            </p:nvCxnSpPr>
            <p:spPr>
              <a:xfrm flipH="1" rot="-5400000">
                <a:off x="3265596" y="4798455"/>
                <a:ext cx="2605950" cy="2285"/>
              </a:xfrm>
              <a:prstGeom prst="straightConnector1">
                <a:avLst/>
              </a:prstGeom>
              <a:noFill/>
              <a:ln cap="flat" cmpd="sng" w="57150">
                <a:solidFill>
                  <a:srgbClr val="D6E3BC"/>
                </a:solidFill>
                <a:prstDash val="solid"/>
                <a:round/>
                <a:headEnd len="sm" w="sm" type="none"/>
                <a:tailEnd len="sm" w="sm" type="none"/>
              </a:ln>
            </p:spPr>
          </p:cxnSp>
          <p:sp>
            <p:nvSpPr>
              <p:cNvPr id="5884" name="Google Shape;5884;p155"/>
              <p:cNvSpPr txBox="1"/>
              <p:nvPr/>
            </p:nvSpPr>
            <p:spPr>
              <a:xfrm>
                <a:off x="2866645" y="3576840"/>
                <a:ext cx="747522"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Touch</a:t>
                </a:r>
                <a:endParaRPr/>
              </a:p>
            </p:txBody>
          </p:sp>
          <p:sp>
            <p:nvSpPr>
              <p:cNvPr id="5885" name="Google Shape;5885;p155"/>
              <p:cNvSpPr txBox="1"/>
              <p:nvPr/>
            </p:nvSpPr>
            <p:spPr>
              <a:xfrm>
                <a:off x="2866645" y="4477580"/>
                <a:ext cx="747522"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Touch</a:t>
                </a:r>
                <a:endParaRPr/>
              </a:p>
            </p:txBody>
          </p:sp>
          <p:sp>
            <p:nvSpPr>
              <p:cNvPr id="5886" name="Google Shape;5886;p155"/>
              <p:cNvSpPr txBox="1"/>
              <p:nvPr/>
            </p:nvSpPr>
            <p:spPr>
              <a:xfrm>
                <a:off x="2866645" y="5380607"/>
                <a:ext cx="747522"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Touch</a:t>
                </a:r>
                <a:endParaRPr/>
              </a:p>
            </p:txBody>
          </p:sp>
          <p:sp>
            <p:nvSpPr>
              <p:cNvPr id="5887" name="Google Shape;5887;p155"/>
              <p:cNvSpPr txBox="1"/>
              <p:nvPr/>
            </p:nvSpPr>
            <p:spPr>
              <a:xfrm>
                <a:off x="3662171" y="3576840"/>
                <a:ext cx="918971"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Volume</a:t>
                </a:r>
                <a:endParaRPr/>
              </a:p>
            </p:txBody>
          </p:sp>
          <p:sp>
            <p:nvSpPr>
              <p:cNvPr id="5888" name="Google Shape;5888;p155"/>
              <p:cNvSpPr txBox="1"/>
              <p:nvPr/>
            </p:nvSpPr>
            <p:spPr>
              <a:xfrm>
                <a:off x="3662171" y="4477578"/>
                <a:ext cx="918971"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Volume</a:t>
                </a:r>
                <a:endParaRPr/>
              </a:p>
            </p:txBody>
          </p:sp>
          <p:sp>
            <p:nvSpPr>
              <p:cNvPr id="5889" name="Google Shape;5889;p155"/>
              <p:cNvSpPr txBox="1"/>
              <p:nvPr/>
            </p:nvSpPr>
            <p:spPr>
              <a:xfrm>
                <a:off x="3662171" y="5380605"/>
                <a:ext cx="918971"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Volume</a:t>
                </a:r>
                <a:endParaRPr/>
              </a:p>
            </p:txBody>
          </p:sp>
          <p:sp>
            <p:nvSpPr>
              <p:cNvPr id="5890" name="Google Shape;5890;p155"/>
              <p:cNvSpPr txBox="1"/>
              <p:nvPr/>
            </p:nvSpPr>
            <p:spPr>
              <a:xfrm>
                <a:off x="4567429" y="4477578"/>
                <a:ext cx="868682"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Margin</a:t>
                </a:r>
                <a:endParaRPr/>
              </a:p>
            </p:txBody>
          </p:sp>
          <p:sp>
            <p:nvSpPr>
              <p:cNvPr id="5891" name="Google Shape;5891;p155"/>
              <p:cNvSpPr txBox="1"/>
              <p:nvPr/>
            </p:nvSpPr>
            <p:spPr>
              <a:xfrm>
                <a:off x="4567429" y="5380605"/>
                <a:ext cx="868682"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Margin</a:t>
                </a:r>
                <a:endParaRPr/>
              </a:p>
            </p:txBody>
          </p:sp>
          <p:sp>
            <p:nvSpPr>
              <p:cNvPr id="5892" name="Google Shape;5892;p155"/>
              <p:cNvSpPr txBox="1"/>
              <p:nvPr/>
            </p:nvSpPr>
            <p:spPr>
              <a:xfrm>
                <a:off x="4567429" y="3576840"/>
                <a:ext cx="868682"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Margin</a:t>
                </a:r>
                <a:endParaRPr/>
              </a:p>
            </p:txBody>
          </p:sp>
        </p:grpSp>
        <p:cxnSp>
          <p:nvCxnSpPr>
            <p:cNvPr id="5893" name="Google Shape;5893;p155"/>
            <p:cNvCxnSpPr/>
            <p:nvPr/>
          </p:nvCxnSpPr>
          <p:spPr>
            <a:xfrm flipH="1" rot="-5400000">
              <a:off x="2810986" y="5266317"/>
              <a:ext cx="2606040" cy="1588"/>
            </a:xfrm>
            <a:prstGeom prst="straightConnector1">
              <a:avLst/>
            </a:prstGeom>
            <a:noFill/>
            <a:ln cap="flat" cmpd="sng" w="57150">
              <a:solidFill>
                <a:srgbClr val="D6E3BC"/>
              </a:solidFill>
              <a:prstDash val="solid"/>
              <a:round/>
              <a:headEnd len="sm" w="sm" type="none"/>
              <a:tailEnd len="sm" w="sm" type="none"/>
            </a:ln>
          </p:spPr>
        </p:cxnSp>
        <p:cxnSp>
          <p:nvCxnSpPr>
            <p:cNvPr id="5894" name="Google Shape;5894;p155"/>
            <p:cNvCxnSpPr/>
            <p:nvPr/>
          </p:nvCxnSpPr>
          <p:spPr>
            <a:xfrm flipH="1" rot="-5400000">
              <a:off x="2810986" y="4351917"/>
              <a:ext cx="2606040" cy="1588"/>
            </a:xfrm>
            <a:prstGeom prst="straightConnector1">
              <a:avLst/>
            </a:prstGeom>
            <a:noFill/>
            <a:ln cap="flat" cmpd="sng" w="57150">
              <a:solidFill>
                <a:srgbClr val="D6E3BC"/>
              </a:solidFill>
              <a:prstDash val="solid"/>
              <a:round/>
              <a:headEnd len="sm" w="sm" type="none"/>
              <a:tailEnd len="sm" w="sm" type="none"/>
            </a:ln>
          </p:spPr>
        </p:cxnSp>
      </p:grpSp>
      <p:grpSp>
        <p:nvGrpSpPr>
          <p:cNvPr id="5895" name="Google Shape;5895;p155"/>
          <p:cNvGrpSpPr/>
          <p:nvPr/>
        </p:nvGrpSpPr>
        <p:grpSpPr>
          <a:xfrm>
            <a:off x="4460852" y="3328301"/>
            <a:ext cx="1540371" cy="1971675"/>
            <a:chOff x="2743200" y="3049691"/>
            <a:chExt cx="2743200" cy="3520440"/>
          </a:xfrm>
        </p:grpSpPr>
        <p:grpSp>
          <p:nvGrpSpPr>
            <p:cNvPr id="5896" name="Google Shape;5896;p155"/>
            <p:cNvGrpSpPr/>
            <p:nvPr/>
          </p:nvGrpSpPr>
          <p:grpSpPr>
            <a:xfrm>
              <a:off x="2743200" y="3427864"/>
              <a:ext cx="2743200" cy="2743467"/>
              <a:chOff x="2743200" y="3427864"/>
              <a:chExt cx="2743200" cy="2743467"/>
            </a:xfrm>
          </p:grpSpPr>
          <p:sp>
            <p:nvSpPr>
              <p:cNvPr id="5897" name="Google Shape;5897;p155"/>
              <p:cNvSpPr/>
              <p:nvPr/>
            </p:nvSpPr>
            <p:spPr>
              <a:xfrm>
                <a:off x="2743200" y="3427864"/>
                <a:ext cx="2743200" cy="2743467"/>
              </a:xfrm>
              <a:prstGeom prst="rect">
                <a:avLst/>
              </a:prstGeom>
              <a:solidFill>
                <a:srgbClr val="D6E3BC"/>
              </a:solidFill>
              <a:ln>
                <a:noFill/>
              </a:ln>
              <a:effectLst>
                <a:outerShdw blurRad="40000" rotWithShape="0" dir="3420000" dist="48387">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chemeClr val="lt1"/>
                  </a:solidFill>
                  <a:latin typeface="Times New Roman"/>
                  <a:ea typeface="Times New Roman"/>
                  <a:cs typeface="Times New Roman"/>
                  <a:sym typeface="Times New Roman"/>
                </a:endParaRPr>
              </a:p>
            </p:txBody>
          </p:sp>
          <p:sp>
            <p:nvSpPr>
              <p:cNvPr id="5898" name="Google Shape;5898;p155"/>
              <p:cNvSpPr/>
              <p:nvPr/>
            </p:nvSpPr>
            <p:spPr>
              <a:xfrm>
                <a:off x="2811780" y="3496622"/>
                <a:ext cx="2606040" cy="2605950"/>
              </a:xfrm>
              <a:prstGeom prst="rect">
                <a:avLst/>
              </a:prstGeom>
              <a:solidFill>
                <a:srgbClr val="7692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700">
                  <a:solidFill>
                    <a:schemeClr val="lt1"/>
                  </a:solidFill>
                  <a:latin typeface="Times New Roman"/>
                  <a:ea typeface="Times New Roman"/>
                  <a:cs typeface="Times New Roman"/>
                  <a:sym typeface="Times New Roman"/>
                </a:endParaRPr>
              </a:p>
            </p:txBody>
          </p:sp>
          <p:cxnSp>
            <p:nvCxnSpPr>
              <p:cNvPr id="5899" name="Google Shape;5899;p155"/>
              <p:cNvCxnSpPr/>
              <p:nvPr/>
            </p:nvCxnSpPr>
            <p:spPr>
              <a:xfrm flipH="1" rot="-5400000">
                <a:off x="2362626" y="4798455"/>
                <a:ext cx="2605950" cy="2285"/>
              </a:xfrm>
              <a:prstGeom prst="straightConnector1">
                <a:avLst/>
              </a:prstGeom>
              <a:noFill/>
              <a:ln cap="flat" cmpd="sng" w="57150">
                <a:solidFill>
                  <a:srgbClr val="D6E3BC"/>
                </a:solidFill>
                <a:prstDash val="solid"/>
                <a:round/>
                <a:headEnd len="sm" w="sm" type="none"/>
                <a:tailEnd len="sm" w="sm" type="none"/>
              </a:ln>
            </p:spPr>
          </p:cxnSp>
          <p:cxnSp>
            <p:nvCxnSpPr>
              <p:cNvPr id="5900" name="Google Shape;5900;p155"/>
              <p:cNvCxnSpPr/>
              <p:nvPr/>
            </p:nvCxnSpPr>
            <p:spPr>
              <a:xfrm flipH="1" rot="-5400000">
                <a:off x="3265596" y="4798455"/>
                <a:ext cx="2605950" cy="2287"/>
              </a:xfrm>
              <a:prstGeom prst="straightConnector1">
                <a:avLst/>
              </a:prstGeom>
              <a:noFill/>
              <a:ln cap="flat" cmpd="sng" w="57150">
                <a:solidFill>
                  <a:srgbClr val="D6E3BC"/>
                </a:solidFill>
                <a:prstDash val="solid"/>
                <a:round/>
                <a:headEnd len="sm" w="sm" type="none"/>
                <a:tailEnd len="sm" w="sm" type="none"/>
              </a:ln>
            </p:spPr>
          </p:cxnSp>
          <p:sp>
            <p:nvSpPr>
              <p:cNvPr id="5901" name="Google Shape;5901;p155"/>
              <p:cNvSpPr txBox="1"/>
              <p:nvPr/>
            </p:nvSpPr>
            <p:spPr>
              <a:xfrm>
                <a:off x="2866645" y="3576840"/>
                <a:ext cx="747524"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Touch</a:t>
                </a:r>
                <a:endParaRPr/>
              </a:p>
            </p:txBody>
          </p:sp>
          <p:sp>
            <p:nvSpPr>
              <p:cNvPr id="5902" name="Google Shape;5902;p155"/>
              <p:cNvSpPr txBox="1"/>
              <p:nvPr/>
            </p:nvSpPr>
            <p:spPr>
              <a:xfrm>
                <a:off x="2866645" y="4477580"/>
                <a:ext cx="747524"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Touch</a:t>
                </a:r>
                <a:endParaRPr/>
              </a:p>
            </p:txBody>
          </p:sp>
          <p:sp>
            <p:nvSpPr>
              <p:cNvPr id="5903" name="Google Shape;5903;p155"/>
              <p:cNvSpPr txBox="1"/>
              <p:nvPr/>
            </p:nvSpPr>
            <p:spPr>
              <a:xfrm>
                <a:off x="2866645" y="5380607"/>
                <a:ext cx="747524"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Touch</a:t>
                </a:r>
                <a:endParaRPr/>
              </a:p>
            </p:txBody>
          </p:sp>
          <p:sp>
            <p:nvSpPr>
              <p:cNvPr id="5904" name="Google Shape;5904;p155"/>
              <p:cNvSpPr txBox="1"/>
              <p:nvPr/>
            </p:nvSpPr>
            <p:spPr>
              <a:xfrm>
                <a:off x="3662171" y="3576840"/>
                <a:ext cx="918971"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Volume</a:t>
                </a:r>
                <a:endParaRPr/>
              </a:p>
            </p:txBody>
          </p:sp>
          <p:sp>
            <p:nvSpPr>
              <p:cNvPr id="5905" name="Google Shape;5905;p155"/>
              <p:cNvSpPr txBox="1"/>
              <p:nvPr/>
            </p:nvSpPr>
            <p:spPr>
              <a:xfrm>
                <a:off x="3662171" y="4477578"/>
                <a:ext cx="918971"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Volume</a:t>
                </a:r>
                <a:endParaRPr/>
              </a:p>
            </p:txBody>
          </p:sp>
          <p:sp>
            <p:nvSpPr>
              <p:cNvPr id="5906" name="Google Shape;5906;p155"/>
              <p:cNvSpPr txBox="1"/>
              <p:nvPr/>
            </p:nvSpPr>
            <p:spPr>
              <a:xfrm>
                <a:off x="3662171" y="5380605"/>
                <a:ext cx="918971"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Volume</a:t>
                </a:r>
                <a:endParaRPr/>
              </a:p>
            </p:txBody>
          </p:sp>
          <p:sp>
            <p:nvSpPr>
              <p:cNvPr id="5907" name="Google Shape;5907;p155"/>
              <p:cNvSpPr txBox="1"/>
              <p:nvPr/>
            </p:nvSpPr>
            <p:spPr>
              <a:xfrm>
                <a:off x="4567429" y="4477578"/>
                <a:ext cx="868682"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Margin</a:t>
                </a:r>
                <a:endParaRPr/>
              </a:p>
            </p:txBody>
          </p:sp>
          <p:sp>
            <p:nvSpPr>
              <p:cNvPr id="5908" name="Google Shape;5908;p155"/>
              <p:cNvSpPr txBox="1"/>
              <p:nvPr/>
            </p:nvSpPr>
            <p:spPr>
              <a:xfrm>
                <a:off x="4567429" y="5380605"/>
                <a:ext cx="868682"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Margin</a:t>
                </a:r>
                <a:endParaRPr/>
              </a:p>
            </p:txBody>
          </p:sp>
          <p:sp>
            <p:nvSpPr>
              <p:cNvPr id="5909" name="Google Shape;5909;p155"/>
              <p:cNvSpPr txBox="1"/>
              <p:nvPr/>
            </p:nvSpPr>
            <p:spPr>
              <a:xfrm>
                <a:off x="4567429" y="3576840"/>
                <a:ext cx="868682" cy="5495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7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700">
                    <a:solidFill>
                      <a:schemeClr val="lt1"/>
                    </a:solidFill>
                    <a:latin typeface="Calibri"/>
                    <a:ea typeface="Calibri"/>
                    <a:cs typeface="Calibri"/>
                    <a:sym typeface="Calibri"/>
                  </a:rPr>
                  <a:t>Margin</a:t>
                </a:r>
                <a:endParaRPr/>
              </a:p>
            </p:txBody>
          </p:sp>
        </p:grpSp>
        <p:cxnSp>
          <p:nvCxnSpPr>
            <p:cNvPr id="5910" name="Google Shape;5910;p155"/>
            <p:cNvCxnSpPr/>
            <p:nvPr/>
          </p:nvCxnSpPr>
          <p:spPr>
            <a:xfrm flipH="1" rot="-5400000">
              <a:off x="2810986" y="5266317"/>
              <a:ext cx="2606040" cy="1588"/>
            </a:xfrm>
            <a:prstGeom prst="straightConnector1">
              <a:avLst/>
            </a:prstGeom>
            <a:noFill/>
            <a:ln cap="flat" cmpd="sng" w="57150">
              <a:solidFill>
                <a:srgbClr val="D6E3BC"/>
              </a:solidFill>
              <a:prstDash val="solid"/>
              <a:round/>
              <a:headEnd len="sm" w="sm" type="none"/>
              <a:tailEnd len="sm" w="sm" type="none"/>
            </a:ln>
          </p:spPr>
        </p:cxnSp>
        <p:cxnSp>
          <p:nvCxnSpPr>
            <p:cNvPr id="5911" name="Google Shape;5911;p155"/>
            <p:cNvCxnSpPr/>
            <p:nvPr/>
          </p:nvCxnSpPr>
          <p:spPr>
            <a:xfrm flipH="1" rot="-5400000">
              <a:off x="2810986" y="4351917"/>
              <a:ext cx="2606040" cy="1588"/>
            </a:xfrm>
            <a:prstGeom prst="straightConnector1">
              <a:avLst/>
            </a:prstGeom>
            <a:noFill/>
            <a:ln cap="flat" cmpd="sng" w="57150">
              <a:solidFill>
                <a:srgbClr val="D6E3BC"/>
              </a:solidFill>
              <a:prstDash val="solid"/>
              <a:round/>
              <a:headEnd len="sm" w="sm" type="none"/>
              <a:tailEnd len="sm" w="sm" type="none"/>
            </a:ln>
          </p:spPr>
        </p:cxnSp>
      </p:grpSp>
      <p:sp>
        <p:nvSpPr>
          <p:cNvPr id="5912" name="Google Shape;5912;p155"/>
          <p:cNvSpPr/>
          <p:nvPr/>
        </p:nvSpPr>
        <p:spPr>
          <a:xfrm rot="5400000">
            <a:off x="3937328" y="4253702"/>
            <a:ext cx="356402" cy="352211"/>
          </a:xfrm>
          <a:prstGeom prst="upArrow">
            <a:avLst>
              <a:gd fmla="val 50000" name="adj1"/>
              <a:gd fmla="val 50000" name="adj2"/>
            </a:avLst>
          </a:prstGeom>
          <a:gradFill>
            <a:gsLst>
              <a:gs pos="0">
                <a:srgbClr val="E0FFA2"/>
              </a:gs>
              <a:gs pos="100000">
                <a:srgbClr val="FFFFFF">
                  <a:alpha val="30980"/>
                </a:srgbClr>
              </a:gs>
            </a:gsLst>
            <a:lin ang="16200000" scaled="0"/>
          </a:gradFill>
          <a:ln cap="flat" cmpd="sng" w="9525">
            <a:solidFill>
              <a:srgbClr val="DDD9C3"/>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1050">
                <a:solidFill>
                  <a:schemeClr val="lt1"/>
                </a:solidFill>
                <a:latin typeface="Times New Roman"/>
                <a:ea typeface="Times New Roman"/>
                <a:cs typeface="Times New Roman"/>
                <a:sym typeface="Times New Roman"/>
              </a:rPr>
              <a:t> </a:t>
            </a:r>
            <a:endParaRPr/>
          </a:p>
        </p:txBody>
      </p:sp>
      <p:sp>
        <p:nvSpPr>
          <p:cNvPr id="5913" name="Google Shape;5913;p155"/>
          <p:cNvSpPr/>
          <p:nvPr/>
        </p:nvSpPr>
        <p:spPr>
          <a:xfrm>
            <a:off x="2355805" y="3605511"/>
            <a:ext cx="308075" cy="1478756"/>
          </a:xfrm>
          <a:prstGeom prst="upDownArrow">
            <a:avLst>
              <a:gd fmla="val 100000" name="adj1"/>
              <a:gd fmla="val 50000" name="adj2"/>
            </a:avLst>
          </a:prstGeom>
          <a:solidFill>
            <a:srgbClr val="D7E4BD">
              <a:alpha val="62745"/>
            </a:srgbClr>
          </a:solidFill>
          <a:ln>
            <a:noFill/>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600">
                <a:solidFill>
                  <a:schemeClr val="lt1"/>
                </a:solidFill>
                <a:latin typeface="Times New Roman"/>
                <a:ea typeface="Times New Roman"/>
                <a:cs typeface="Times New Roman"/>
                <a:sym typeface="Times New Roman"/>
              </a:rPr>
              <a:t>?</a:t>
            </a:r>
            <a:endParaRPr b="1" sz="3200">
              <a:solidFill>
                <a:schemeClr val="lt1"/>
              </a:solidFill>
              <a:latin typeface="Times New Roman"/>
              <a:ea typeface="Times New Roman"/>
              <a:cs typeface="Times New Roman"/>
              <a:sym typeface="Times New Roman"/>
            </a:endParaRPr>
          </a:p>
        </p:txBody>
      </p:sp>
      <p:sp>
        <p:nvSpPr>
          <p:cNvPr id="5914" name="Google Shape;5914;p155"/>
          <p:cNvSpPr/>
          <p:nvPr/>
        </p:nvSpPr>
        <p:spPr>
          <a:xfrm>
            <a:off x="2846911" y="3582713"/>
            <a:ext cx="308075" cy="1478756"/>
          </a:xfrm>
          <a:prstGeom prst="upDownArrow">
            <a:avLst>
              <a:gd fmla="val 100000" name="adj1"/>
              <a:gd fmla="val 50000" name="adj2"/>
            </a:avLst>
          </a:prstGeom>
          <a:solidFill>
            <a:srgbClr val="D7E4BD">
              <a:alpha val="62745"/>
            </a:srgbClr>
          </a:solidFill>
          <a:ln>
            <a:noFill/>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600">
                <a:solidFill>
                  <a:schemeClr val="lt1"/>
                </a:solidFill>
                <a:latin typeface="Times New Roman"/>
                <a:ea typeface="Times New Roman"/>
                <a:cs typeface="Times New Roman"/>
                <a:sym typeface="Times New Roman"/>
              </a:rPr>
              <a:t>?</a:t>
            </a:r>
            <a:endParaRPr b="1" sz="3200">
              <a:solidFill>
                <a:schemeClr val="lt1"/>
              </a:solidFill>
              <a:latin typeface="Times New Roman"/>
              <a:ea typeface="Times New Roman"/>
              <a:cs typeface="Times New Roman"/>
              <a:sym typeface="Times New Roman"/>
            </a:endParaRPr>
          </a:p>
        </p:txBody>
      </p:sp>
      <p:sp>
        <p:nvSpPr>
          <p:cNvPr id="5915" name="Google Shape;5915;p155"/>
          <p:cNvSpPr/>
          <p:nvPr/>
        </p:nvSpPr>
        <p:spPr>
          <a:xfrm>
            <a:off x="3354436" y="3604610"/>
            <a:ext cx="308075" cy="1478756"/>
          </a:xfrm>
          <a:prstGeom prst="upDownArrow">
            <a:avLst>
              <a:gd fmla="val 100000" name="adj1"/>
              <a:gd fmla="val 50000" name="adj2"/>
            </a:avLst>
          </a:prstGeom>
          <a:solidFill>
            <a:srgbClr val="D7E4BD">
              <a:alpha val="62745"/>
            </a:srgbClr>
          </a:solidFill>
          <a:ln>
            <a:noFill/>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600">
                <a:solidFill>
                  <a:schemeClr val="lt1"/>
                </a:solidFill>
                <a:latin typeface="Times New Roman"/>
                <a:ea typeface="Times New Roman"/>
                <a:cs typeface="Times New Roman"/>
                <a:sym typeface="Times New Roman"/>
              </a:rPr>
              <a:t>?</a:t>
            </a:r>
            <a:endParaRPr b="1" sz="3200">
              <a:solidFill>
                <a:schemeClr val="lt1"/>
              </a:solidFill>
              <a:latin typeface="Times New Roman"/>
              <a:ea typeface="Times New Roman"/>
              <a:cs typeface="Times New Roman"/>
              <a:sym typeface="Times New Roman"/>
            </a:endParaRPr>
          </a:p>
        </p:txBody>
      </p:sp>
      <p:sp>
        <p:nvSpPr>
          <p:cNvPr id="5916" name="Google Shape;5916;p155"/>
          <p:cNvSpPr/>
          <p:nvPr/>
        </p:nvSpPr>
        <p:spPr>
          <a:xfrm>
            <a:off x="4575047" y="3593050"/>
            <a:ext cx="308075" cy="1478756"/>
          </a:xfrm>
          <a:prstGeom prst="upDownArrow">
            <a:avLst>
              <a:gd fmla="val 100000" name="adj1"/>
              <a:gd fmla="val 50000" name="adj2"/>
            </a:avLst>
          </a:prstGeom>
          <a:solidFill>
            <a:srgbClr val="D7E4BD">
              <a:alpha val="62745"/>
            </a:srgbClr>
          </a:solidFill>
          <a:ln>
            <a:noFill/>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600">
                <a:solidFill>
                  <a:schemeClr val="lt1"/>
                </a:solidFill>
                <a:latin typeface="Times New Roman"/>
                <a:ea typeface="Times New Roman"/>
                <a:cs typeface="Times New Roman"/>
                <a:sym typeface="Times New Roman"/>
              </a:rPr>
              <a:t>?</a:t>
            </a:r>
            <a:endParaRPr b="1" sz="3200">
              <a:solidFill>
                <a:schemeClr val="lt1"/>
              </a:solidFill>
              <a:latin typeface="Times New Roman"/>
              <a:ea typeface="Times New Roman"/>
              <a:cs typeface="Times New Roman"/>
              <a:sym typeface="Times New Roman"/>
            </a:endParaRPr>
          </a:p>
        </p:txBody>
      </p:sp>
      <p:sp>
        <p:nvSpPr>
          <p:cNvPr id="5917" name="Google Shape;5917;p155"/>
          <p:cNvSpPr/>
          <p:nvPr/>
        </p:nvSpPr>
        <p:spPr>
          <a:xfrm>
            <a:off x="5073209" y="3561495"/>
            <a:ext cx="308075" cy="1478756"/>
          </a:xfrm>
          <a:prstGeom prst="upDownArrow">
            <a:avLst>
              <a:gd fmla="val 100000" name="adj1"/>
              <a:gd fmla="val 50000" name="adj2"/>
            </a:avLst>
          </a:prstGeom>
          <a:solidFill>
            <a:srgbClr val="D7E4BD">
              <a:alpha val="62745"/>
            </a:srgbClr>
          </a:solidFill>
          <a:ln>
            <a:noFill/>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600">
                <a:solidFill>
                  <a:schemeClr val="lt1"/>
                </a:solidFill>
                <a:latin typeface="Times New Roman"/>
                <a:ea typeface="Times New Roman"/>
                <a:cs typeface="Times New Roman"/>
                <a:sym typeface="Times New Roman"/>
              </a:rPr>
              <a:t>?</a:t>
            </a:r>
            <a:endParaRPr b="1" sz="3200">
              <a:solidFill>
                <a:schemeClr val="lt1"/>
              </a:solidFill>
              <a:latin typeface="Times New Roman"/>
              <a:ea typeface="Times New Roman"/>
              <a:cs typeface="Times New Roman"/>
              <a:sym typeface="Times New Roman"/>
            </a:endParaRPr>
          </a:p>
        </p:txBody>
      </p:sp>
      <p:sp>
        <p:nvSpPr>
          <p:cNvPr id="5918" name="Google Shape;5918;p155"/>
          <p:cNvSpPr/>
          <p:nvPr/>
        </p:nvSpPr>
        <p:spPr>
          <a:xfrm>
            <a:off x="5580734" y="3583392"/>
            <a:ext cx="308075" cy="1478756"/>
          </a:xfrm>
          <a:prstGeom prst="upDownArrow">
            <a:avLst>
              <a:gd fmla="val 100000" name="adj1"/>
              <a:gd fmla="val 50000" name="adj2"/>
            </a:avLst>
          </a:prstGeom>
          <a:solidFill>
            <a:srgbClr val="D7E4BD">
              <a:alpha val="62745"/>
            </a:srgbClr>
          </a:solidFill>
          <a:ln>
            <a:noFill/>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600">
                <a:solidFill>
                  <a:schemeClr val="lt1"/>
                </a:solidFill>
                <a:latin typeface="Times New Roman"/>
                <a:ea typeface="Times New Roman"/>
                <a:cs typeface="Times New Roman"/>
                <a:sym typeface="Times New Roman"/>
              </a:rPr>
              <a:t>?</a:t>
            </a:r>
            <a:endParaRPr b="1" sz="3200">
              <a:solidFill>
                <a:schemeClr val="lt1"/>
              </a:solidFill>
              <a:latin typeface="Times New Roman"/>
              <a:ea typeface="Times New Roman"/>
              <a:cs typeface="Times New Roman"/>
              <a:sym typeface="Times New Roman"/>
            </a:endParaRPr>
          </a:p>
        </p:txBody>
      </p:sp>
      <p:sp>
        <p:nvSpPr>
          <p:cNvPr id="5919" name="Google Shape;5919;p155"/>
          <p:cNvSpPr/>
          <p:nvPr/>
        </p:nvSpPr>
        <p:spPr>
          <a:xfrm>
            <a:off x="6811043" y="3620109"/>
            <a:ext cx="308075" cy="1478756"/>
          </a:xfrm>
          <a:prstGeom prst="upDownArrow">
            <a:avLst>
              <a:gd fmla="val 100000" name="adj1"/>
              <a:gd fmla="val 50000" name="adj2"/>
            </a:avLst>
          </a:prstGeom>
          <a:solidFill>
            <a:srgbClr val="D7E4BD">
              <a:alpha val="62745"/>
            </a:srgbClr>
          </a:solidFill>
          <a:ln>
            <a:noFill/>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600">
                <a:solidFill>
                  <a:schemeClr val="lt1"/>
                </a:solidFill>
                <a:latin typeface="Times New Roman"/>
                <a:ea typeface="Times New Roman"/>
                <a:cs typeface="Times New Roman"/>
                <a:sym typeface="Times New Roman"/>
              </a:rPr>
              <a:t>?</a:t>
            </a:r>
            <a:endParaRPr b="1" sz="3200">
              <a:solidFill>
                <a:schemeClr val="lt1"/>
              </a:solidFill>
              <a:latin typeface="Times New Roman"/>
              <a:ea typeface="Times New Roman"/>
              <a:cs typeface="Times New Roman"/>
              <a:sym typeface="Times New Roman"/>
            </a:endParaRPr>
          </a:p>
        </p:txBody>
      </p:sp>
      <p:sp>
        <p:nvSpPr>
          <p:cNvPr id="5920" name="Google Shape;5920;p155"/>
          <p:cNvSpPr/>
          <p:nvPr/>
        </p:nvSpPr>
        <p:spPr>
          <a:xfrm>
            <a:off x="7301906" y="3588554"/>
            <a:ext cx="308075" cy="1478756"/>
          </a:xfrm>
          <a:prstGeom prst="upDownArrow">
            <a:avLst>
              <a:gd fmla="val 100000" name="adj1"/>
              <a:gd fmla="val 50000" name="adj2"/>
            </a:avLst>
          </a:prstGeom>
          <a:solidFill>
            <a:srgbClr val="D7E4BD">
              <a:alpha val="62745"/>
            </a:srgbClr>
          </a:solidFill>
          <a:ln>
            <a:noFill/>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600">
                <a:solidFill>
                  <a:schemeClr val="lt1"/>
                </a:solidFill>
                <a:latin typeface="Times New Roman"/>
                <a:ea typeface="Times New Roman"/>
                <a:cs typeface="Times New Roman"/>
                <a:sym typeface="Times New Roman"/>
              </a:rPr>
              <a:t>?</a:t>
            </a:r>
            <a:endParaRPr b="1" sz="3200">
              <a:solidFill>
                <a:schemeClr val="lt1"/>
              </a:solidFill>
              <a:latin typeface="Times New Roman"/>
              <a:ea typeface="Times New Roman"/>
              <a:cs typeface="Times New Roman"/>
              <a:sym typeface="Times New Roman"/>
            </a:endParaRPr>
          </a:p>
        </p:txBody>
      </p:sp>
      <p:sp>
        <p:nvSpPr>
          <p:cNvPr id="5921" name="Google Shape;5921;p155"/>
          <p:cNvSpPr/>
          <p:nvPr/>
        </p:nvSpPr>
        <p:spPr>
          <a:xfrm>
            <a:off x="7816730" y="3610451"/>
            <a:ext cx="308075" cy="1478756"/>
          </a:xfrm>
          <a:prstGeom prst="upDownArrow">
            <a:avLst>
              <a:gd fmla="val 100000" name="adj1"/>
              <a:gd fmla="val 50000" name="adj2"/>
            </a:avLst>
          </a:prstGeom>
          <a:solidFill>
            <a:srgbClr val="D7E4BD">
              <a:alpha val="62745"/>
            </a:srgbClr>
          </a:solidFill>
          <a:ln>
            <a:noFill/>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600">
                <a:solidFill>
                  <a:schemeClr val="lt1"/>
                </a:solidFill>
                <a:latin typeface="Times New Roman"/>
                <a:ea typeface="Times New Roman"/>
                <a:cs typeface="Times New Roman"/>
                <a:sym typeface="Times New Roman"/>
              </a:rPr>
              <a:t>?</a:t>
            </a:r>
            <a:endParaRPr b="1" sz="3200">
              <a:solidFill>
                <a:schemeClr val="lt1"/>
              </a:solidFill>
              <a:latin typeface="Times New Roman"/>
              <a:ea typeface="Times New Roman"/>
              <a:cs typeface="Times New Roman"/>
              <a:sym typeface="Times New Roman"/>
            </a:endParaRPr>
          </a:p>
        </p:txBody>
      </p:sp>
      <p:sp>
        <p:nvSpPr>
          <p:cNvPr id="5922" name="Google Shape;5922;p155"/>
          <p:cNvSpPr/>
          <p:nvPr/>
        </p:nvSpPr>
        <p:spPr>
          <a:xfrm rot="5400000">
            <a:off x="6199184" y="4259682"/>
            <a:ext cx="356402" cy="352211"/>
          </a:xfrm>
          <a:prstGeom prst="upArrow">
            <a:avLst>
              <a:gd fmla="val 50000" name="adj1"/>
              <a:gd fmla="val 50000" name="adj2"/>
            </a:avLst>
          </a:prstGeom>
          <a:gradFill>
            <a:gsLst>
              <a:gs pos="0">
                <a:srgbClr val="E0FFA2"/>
              </a:gs>
              <a:gs pos="100000">
                <a:srgbClr val="FFFFFF">
                  <a:alpha val="30980"/>
                </a:srgbClr>
              </a:gs>
            </a:gsLst>
            <a:lin ang="16200000" scaled="0"/>
          </a:gradFill>
          <a:ln cap="flat" cmpd="sng" w="9525">
            <a:solidFill>
              <a:srgbClr val="DDD9C3"/>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1050">
                <a:solidFill>
                  <a:schemeClr val="lt1"/>
                </a:solidFill>
                <a:latin typeface="Times New Roman"/>
                <a:ea typeface="Times New Roman"/>
                <a:cs typeface="Times New Roman"/>
                <a:sym typeface="Times New Roman"/>
              </a:rPr>
              <a:t> </a:t>
            </a:r>
            <a:endParaRPr/>
          </a:p>
        </p:txBody>
      </p:sp>
      <p:graphicFrame>
        <p:nvGraphicFramePr>
          <p:cNvPr id="5923" name="Google Shape;5923;p155"/>
          <p:cNvGraphicFramePr/>
          <p:nvPr/>
        </p:nvGraphicFramePr>
        <p:xfrm>
          <a:off x="3900981" y="4824348"/>
          <a:ext cx="3000000" cy="3000000"/>
        </p:xfrm>
        <a:graphic>
          <a:graphicData uri="http://schemas.openxmlformats.org/drawingml/2006/table">
            <a:tbl>
              <a:tblPr bandRow="1" firstRow="1">
                <a:noFill/>
                <a:tableStyleId>{FBB656A8-B8EC-42C7-A02C-BD94231E0D51}</a:tableStyleId>
              </a:tblPr>
              <a:tblGrid>
                <a:gridCol w="996250"/>
                <a:gridCol w="4127300"/>
              </a:tblGrid>
              <a:tr h="142025">
                <a:tc>
                  <a:txBody>
                    <a:bodyPr/>
                    <a:lstStyle/>
                    <a:p>
                      <a:pPr indent="0" lvl="0" marL="0" marR="0" rtl="0" algn="l">
                        <a:spcBef>
                          <a:spcPts val="0"/>
                        </a:spcBef>
                        <a:spcAft>
                          <a:spcPts val="0"/>
                        </a:spcAft>
                        <a:buNone/>
                      </a:pPr>
                      <a:r>
                        <a:rPr b="1" lang="en-US" sz="600"/>
                        <a:t>MARKET</a:t>
                      </a:r>
                      <a:endParaRPr b="1" sz="600"/>
                    </a:p>
                  </a:txBody>
                  <a:tcPr marT="45725" marB="45725" marR="91450" marL="91450"/>
                </a:tc>
                <a:tc>
                  <a:txBody>
                    <a:bodyPr/>
                    <a:lstStyle/>
                    <a:p>
                      <a:pPr indent="0" lvl="0" marL="0" marR="0" rtl="0" algn="l">
                        <a:spcBef>
                          <a:spcPts val="0"/>
                        </a:spcBef>
                        <a:spcAft>
                          <a:spcPts val="0"/>
                        </a:spcAft>
                        <a:buNone/>
                      </a:pPr>
                      <a:r>
                        <a:rPr b="1" lang="en-US" sz="200"/>
                        <a:t>1.  </a:t>
                      </a:r>
                      <a:endParaRPr b="1" sz="200"/>
                    </a:p>
                  </a:txBody>
                  <a:tcPr marT="45725" marB="45725" marR="91450" marL="91450"/>
                </a:tc>
              </a:tr>
              <a:tr h="142025">
                <a:tc>
                  <a:txBody>
                    <a:bodyPr/>
                    <a:lstStyle/>
                    <a:p>
                      <a:pPr indent="0" lvl="0" marL="0" marR="0" rtl="0" algn="l">
                        <a:spcBef>
                          <a:spcPts val="0"/>
                        </a:spcBef>
                        <a:spcAft>
                          <a:spcPts val="0"/>
                        </a:spcAft>
                        <a:buNone/>
                      </a:pPr>
                      <a:r>
                        <a:rPr b="1" lang="en-US" sz="600"/>
                        <a:t>PEOPLE</a:t>
                      </a:r>
                      <a:endParaRPr b="1" sz="600"/>
                    </a:p>
                  </a:txBody>
                  <a:tcPr marT="45725" marB="45725" marR="91450" marL="91450"/>
                </a:tc>
                <a:tc>
                  <a:txBody>
                    <a:bodyPr/>
                    <a:lstStyle/>
                    <a:p>
                      <a:pPr indent="0" lvl="0" marL="0" marR="0" rtl="0" algn="l">
                        <a:spcBef>
                          <a:spcPts val="0"/>
                        </a:spcBef>
                        <a:spcAft>
                          <a:spcPts val="0"/>
                        </a:spcAft>
                        <a:buNone/>
                      </a:pPr>
                      <a:r>
                        <a:rPr b="1" lang="en-US" sz="200"/>
                        <a:t>1.  </a:t>
                      </a:r>
                      <a:endParaRPr b="1" sz="200"/>
                    </a:p>
                  </a:txBody>
                  <a:tcPr marT="45725" marB="45725" marR="91450" marL="91450"/>
                </a:tc>
              </a:tr>
              <a:tr h="142025">
                <a:tc>
                  <a:txBody>
                    <a:bodyPr/>
                    <a:lstStyle/>
                    <a:p>
                      <a:pPr indent="0" lvl="0" marL="0" marR="0" rtl="0" algn="l">
                        <a:spcBef>
                          <a:spcPts val="0"/>
                        </a:spcBef>
                        <a:spcAft>
                          <a:spcPts val="0"/>
                        </a:spcAft>
                        <a:buNone/>
                      </a:pPr>
                      <a:r>
                        <a:rPr b="1" lang="en-US" sz="600"/>
                        <a:t>FINANCIAL</a:t>
                      </a:r>
                      <a:endParaRPr b="1" sz="600"/>
                    </a:p>
                  </a:txBody>
                  <a:tcPr marT="45725" marB="45725" marR="91450" marL="91450"/>
                </a:tc>
                <a:tc>
                  <a:txBody>
                    <a:bodyPr/>
                    <a:lstStyle/>
                    <a:p>
                      <a:pPr indent="0" lvl="0" marL="0" marR="0" rtl="0" algn="l">
                        <a:spcBef>
                          <a:spcPts val="0"/>
                        </a:spcBef>
                        <a:spcAft>
                          <a:spcPts val="0"/>
                        </a:spcAft>
                        <a:buNone/>
                      </a:pPr>
                      <a:r>
                        <a:rPr b="1" lang="en-US" sz="200"/>
                        <a:t>1.  </a:t>
                      </a:r>
                      <a:endParaRPr b="1" sz="200"/>
                    </a:p>
                  </a:txBody>
                  <a:tcPr marT="45725" marB="45725" marR="91450" marL="91450"/>
                </a:tc>
              </a:tr>
              <a:tr h="142025">
                <a:tc>
                  <a:txBody>
                    <a:bodyPr/>
                    <a:lstStyle/>
                    <a:p>
                      <a:pPr indent="0" lvl="0" marL="0" marR="0" rtl="0" algn="l">
                        <a:spcBef>
                          <a:spcPts val="0"/>
                        </a:spcBef>
                        <a:spcAft>
                          <a:spcPts val="0"/>
                        </a:spcAft>
                        <a:buNone/>
                      </a:pPr>
                      <a:r>
                        <a:rPr b="1" lang="en-US" sz="600"/>
                        <a:t>STRATEGY</a:t>
                      </a:r>
                      <a:endParaRPr b="1" sz="600"/>
                    </a:p>
                  </a:txBody>
                  <a:tcPr marT="45725" marB="45725" marR="91450" marL="91450"/>
                </a:tc>
                <a:tc>
                  <a:txBody>
                    <a:bodyPr/>
                    <a:lstStyle/>
                    <a:p>
                      <a:pPr indent="0" lvl="0" marL="0" marR="0" rtl="0" algn="l">
                        <a:spcBef>
                          <a:spcPts val="0"/>
                        </a:spcBef>
                        <a:spcAft>
                          <a:spcPts val="0"/>
                        </a:spcAft>
                        <a:buNone/>
                      </a:pPr>
                      <a:r>
                        <a:rPr b="1" lang="en-US" sz="200"/>
                        <a:t>1.</a:t>
                      </a:r>
                      <a:r>
                        <a:rPr b="1" lang="en-US" sz="200"/>
                        <a:t>  </a:t>
                      </a:r>
                      <a:endParaRPr b="1" sz="200"/>
                    </a:p>
                  </a:txBody>
                  <a:tcPr marT="45725" marB="45725" marR="91450" marL="91450"/>
                </a:tc>
              </a:tr>
              <a:tr h="142025">
                <a:tc>
                  <a:txBody>
                    <a:bodyPr/>
                    <a:lstStyle/>
                    <a:p>
                      <a:pPr indent="0" lvl="0" marL="0" marR="0" rtl="0" algn="l">
                        <a:spcBef>
                          <a:spcPts val="0"/>
                        </a:spcBef>
                        <a:spcAft>
                          <a:spcPts val="0"/>
                        </a:spcAft>
                        <a:buNone/>
                      </a:pPr>
                      <a:r>
                        <a:rPr b="1" lang="en-US" sz="600"/>
                        <a:t>OPERATIONS</a:t>
                      </a:r>
                      <a:endParaRPr b="1" sz="600"/>
                    </a:p>
                  </a:txBody>
                  <a:tcPr marT="45725" marB="45725" marR="91450" marL="91450"/>
                </a:tc>
                <a:tc>
                  <a:txBody>
                    <a:bodyPr/>
                    <a:lstStyle/>
                    <a:p>
                      <a:pPr indent="0" lvl="0" marL="0" marR="0" rtl="0" algn="l">
                        <a:spcBef>
                          <a:spcPts val="0"/>
                        </a:spcBef>
                        <a:spcAft>
                          <a:spcPts val="0"/>
                        </a:spcAft>
                        <a:buNone/>
                      </a:pPr>
                      <a:r>
                        <a:rPr b="1" lang="en-US" sz="200"/>
                        <a:t>1.  </a:t>
                      </a:r>
                      <a:endParaRPr b="1" sz="200"/>
                    </a:p>
                  </a:txBody>
                  <a:tcPr marT="45725" marB="45725" marR="91450" marL="91450"/>
                </a:tc>
              </a:tr>
              <a:tr h="142025">
                <a:tc>
                  <a:txBody>
                    <a:bodyPr/>
                    <a:lstStyle/>
                    <a:p>
                      <a:pPr indent="0" lvl="0" marL="0" marR="0" rtl="0" algn="l">
                        <a:spcBef>
                          <a:spcPts val="0"/>
                        </a:spcBef>
                        <a:spcAft>
                          <a:spcPts val="0"/>
                        </a:spcAft>
                        <a:buNone/>
                      </a:pPr>
                      <a:r>
                        <a:rPr b="1" lang="en-US" sz="600"/>
                        <a:t>EXECUTION</a:t>
                      </a:r>
                      <a:endParaRPr b="1" sz="600"/>
                    </a:p>
                  </a:txBody>
                  <a:tcPr marT="45725" marB="45725" marR="91450" marL="91450"/>
                </a:tc>
                <a:tc>
                  <a:txBody>
                    <a:bodyPr/>
                    <a:lstStyle/>
                    <a:p>
                      <a:pPr indent="0" lvl="0" marL="0" marR="0" rtl="0" algn="l">
                        <a:spcBef>
                          <a:spcPts val="0"/>
                        </a:spcBef>
                        <a:spcAft>
                          <a:spcPts val="0"/>
                        </a:spcAft>
                        <a:buNone/>
                      </a:pPr>
                      <a:r>
                        <a:rPr b="1" lang="en-US" sz="200"/>
                        <a:t>1.  </a:t>
                      </a:r>
                      <a:endParaRPr b="1" sz="200"/>
                    </a:p>
                  </a:txBody>
                  <a:tcPr marT="45725" marB="45725" marR="91450" marL="91450"/>
                </a:tc>
              </a:tr>
              <a:tr h="142025">
                <a:tc>
                  <a:txBody>
                    <a:bodyPr/>
                    <a:lstStyle/>
                    <a:p>
                      <a:pPr indent="0" lvl="0" marL="0" marR="0" rtl="0" algn="l">
                        <a:spcBef>
                          <a:spcPts val="0"/>
                        </a:spcBef>
                        <a:spcAft>
                          <a:spcPts val="0"/>
                        </a:spcAft>
                        <a:buNone/>
                      </a:pPr>
                      <a:r>
                        <a:rPr b="1" lang="en-US" sz="600"/>
                        <a:t>EXPECTATIONS</a:t>
                      </a:r>
                      <a:endParaRPr b="1" sz="600"/>
                    </a:p>
                  </a:txBody>
                  <a:tcPr marT="45725" marB="45725" marR="91450" marL="91450"/>
                </a:tc>
                <a:tc>
                  <a:txBody>
                    <a:bodyPr/>
                    <a:lstStyle/>
                    <a:p>
                      <a:pPr indent="0" lvl="0" marL="0" marR="0" rtl="0" algn="l">
                        <a:spcBef>
                          <a:spcPts val="0"/>
                        </a:spcBef>
                        <a:spcAft>
                          <a:spcPts val="0"/>
                        </a:spcAft>
                        <a:buNone/>
                      </a:pPr>
                      <a:r>
                        <a:rPr b="1" lang="en-US" sz="200"/>
                        <a:t>1.  </a:t>
                      </a:r>
                      <a:endParaRPr b="1" sz="200"/>
                    </a:p>
                  </a:txBody>
                  <a:tcPr marT="45725" marB="45725" marR="91450" marL="91450"/>
                </a:tc>
              </a:tr>
              <a:tr h="142025">
                <a:tc>
                  <a:txBody>
                    <a:bodyPr/>
                    <a:lstStyle/>
                    <a:p>
                      <a:pPr indent="0" lvl="0" marL="0" marR="0" rtl="0" algn="l">
                        <a:spcBef>
                          <a:spcPts val="0"/>
                        </a:spcBef>
                        <a:spcAft>
                          <a:spcPts val="0"/>
                        </a:spcAft>
                        <a:buNone/>
                      </a:pPr>
                      <a:r>
                        <a:rPr b="1" lang="en-US" sz="600"/>
                        <a:t>GOVERNANCE</a:t>
                      </a:r>
                      <a:endParaRPr b="1" sz="600"/>
                    </a:p>
                  </a:txBody>
                  <a:tcPr marT="45725" marB="45725" marR="91450" marL="91450"/>
                </a:tc>
                <a:tc>
                  <a:txBody>
                    <a:bodyPr/>
                    <a:lstStyle/>
                    <a:p>
                      <a:pPr indent="0" lvl="0" marL="0" marR="0" rtl="0" algn="l">
                        <a:spcBef>
                          <a:spcPts val="0"/>
                        </a:spcBef>
                        <a:spcAft>
                          <a:spcPts val="0"/>
                        </a:spcAft>
                        <a:buNone/>
                      </a:pPr>
                      <a:r>
                        <a:rPr b="1" lang="en-US" sz="200"/>
                        <a:t>1.  </a:t>
                      </a:r>
                      <a:endParaRPr b="1" sz="200"/>
                    </a:p>
                  </a:txBody>
                  <a:tcPr marT="45725" marB="45725" marR="91450" marL="91450"/>
                </a:tc>
              </a:tr>
              <a:tr h="142025">
                <a:tc>
                  <a:txBody>
                    <a:bodyPr/>
                    <a:lstStyle/>
                    <a:p>
                      <a:pPr indent="0" lvl="0" marL="0" marR="0" rtl="0" algn="l">
                        <a:spcBef>
                          <a:spcPts val="0"/>
                        </a:spcBef>
                        <a:spcAft>
                          <a:spcPts val="0"/>
                        </a:spcAft>
                        <a:buNone/>
                      </a:pPr>
                      <a:r>
                        <a:rPr b="1" lang="en-US" sz="600"/>
                        <a:t>ENTITY</a:t>
                      </a:r>
                      <a:endParaRPr b="1" sz="600"/>
                    </a:p>
                  </a:txBody>
                  <a:tcPr marT="45725" marB="45725" marR="91450" marL="91450"/>
                </a:tc>
                <a:tc>
                  <a:txBody>
                    <a:bodyPr/>
                    <a:lstStyle/>
                    <a:p>
                      <a:pPr indent="0" lvl="0" marL="0" marR="0" rtl="0" algn="l">
                        <a:spcBef>
                          <a:spcPts val="0"/>
                        </a:spcBef>
                        <a:spcAft>
                          <a:spcPts val="0"/>
                        </a:spcAft>
                        <a:buNone/>
                      </a:pPr>
                      <a:r>
                        <a:rPr b="1" lang="en-US" sz="200"/>
                        <a:t>1.  </a:t>
                      </a:r>
                      <a:endParaRPr/>
                    </a:p>
                  </a:txBody>
                  <a:tcPr marT="45725" marB="45725" marR="91450" marL="91450"/>
                </a:tc>
              </a:tr>
            </a:tbl>
          </a:graphicData>
        </a:graphic>
      </p:graphicFrame>
      <p:sp>
        <p:nvSpPr>
          <p:cNvPr id="5924" name="Google Shape;5924;p155"/>
          <p:cNvSpPr txBox="1"/>
          <p:nvPr/>
        </p:nvSpPr>
        <p:spPr>
          <a:xfrm>
            <a:off x="1512610" y="5502701"/>
            <a:ext cx="243528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CONNECTING TO THE 9LENSES – WHAT ARE THE TOP THINGS TO WORK ON BY LENS?</a:t>
            </a:r>
            <a:endParaRPr sz="1200">
              <a:solidFill>
                <a:schemeClr val="dk1"/>
              </a:solidFill>
              <a:latin typeface="Calibri"/>
              <a:ea typeface="Calibri"/>
              <a:cs typeface="Calibri"/>
              <a:sym typeface="Calibri"/>
            </a:endParaRPr>
          </a:p>
        </p:txBody>
      </p:sp>
      <p:sp>
        <p:nvSpPr>
          <p:cNvPr id="5925" name="Google Shape;5925;p155"/>
          <p:cNvSpPr txBox="1"/>
          <p:nvPr/>
        </p:nvSpPr>
        <p:spPr>
          <a:xfrm>
            <a:off x="1113089" y="4033710"/>
            <a:ext cx="92378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MAPPING THE SNAPSHOTS</a:t>
            </a:r>
            <a:endParaRPr sz="1200">
              <a:solidFill>
                <a:schemeClr val="dk1"/>
              </a:solidFill>
              <a:latin typeface="Calibri"/>
              <a:ea typeface="Calibri"/>
              <a:cs typeface="Calibri"/>
              <a:sym typeface="Calibri"/>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9" name="Shape 5929"/>
        <p:cNvGrpSpPr/>
        <p:nvPr/>
      </p:nvGrpSpPr>
      <p:grpSpPr>
        <a:xfrm>
          <a:off x="0" y="0"/>
          <a:ext cx="0" cy="0"/>
          <a:chOff x="0" y="0"/>
          <a:chExt cx="0" cy="0"/>
        </a:xfrm>
      </p:grpSpPr>
      <p:sp>
        <p:nvSpPr>
          <p:cNvPr id="5930" name="Google Shape;5930;p156"/>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Snapshot9 Strategy Workflow</a:t>
            </a:r>
            <a:endParaRPr/>
          </a:p>
        </p:txBody>
      </p:sp>
      <p:graphicFrame>
        <p:nvGraphicFramePr>
          <p:cNvPr id="5931" name="Google Shape;5931;p156"/>
          <p:cNvGraphicFramePr/>
          <p:nvPr/>
        </p:nvGraphicFramePr>
        <p:xfrm>
          <a:off x="1200150" y="1219200"/>
          <a:ext cx="3000000" cy="3000000"/>
        </p:xfrm>
        <a:graphic>
          <a:graphicData uri="http://schemas.openxmlformats.org/drawingml/2006/table">
            <a:tbl>
              <a:tblPr bandRow="1" firstRow="1">
                <a:noFill/>
                <a:tableStyleId>{FBB656A8-B8EC-42C7-A02C-BD94231E0D51}</a:tableStyleId>
              </a:tblPr>
              <a:tblGrid>
                <a:gridCol w="2514600"/>
                <a:gridCol w="2514600"/>
                <a:gridCol w="2514600"/>
              </a:tblGrid>
              <a:tr h="524875">
                <a:tc>
                  <a:txBody>
                    <a:bodyPr/>
                    <a:lstStyle/>
                    <a:p>
                      <a:pPr indent="0" lvl="0" marL="0" marR="0" rtl="0" algn="ctr">
                        <a:spcBef>
                          <a:spcPts val="0"/>
                        </a:spcBef>
                        <a:spcAft>
                          <a:spcPts val="0"/>
                        </a:spcAft>
                        <a:buNone/>
                      </a:pPr>
                      <a:r>
                        <a:rPr lang="en-US" sz="1800"/>
                        <a:t>TOUCH</a:t>
                      </a:r>
                      <a:endParaRPr sz="1800"/>
                    </a:p>
                  </a:txBody>
                  <a:tcPr marT="45725" marB="45725" marR="91450" marL="91450" anchor="ctr"/>
                </a:tc>
                <a:tc>
                  <a:txBody>
                    <a:bodyPr/>
                    <a:lstStyle/>
                    <a:p>
                      <a:pPr indent="0" lvl="0" marL="0" marR="0" rtl="0" algn="ctr">
                        <a:spcBef>
                          <a:spcPts val="0"/>
                        </a:spcBef>
                        <a:spcAft>
                          <a:spcPts val="0"/>
                        </a:spcAft>
                        <a:buNone/>
                      </a:pPr>
                      <a:r>
                        <a:rPr lang="en-US" sz="1800"/>
                        <a:t>VOLUME</a:t>
                      </a:r>
                      <a:endParaRPr sz="1800"/>
                    </a:p>
                  </a:txBody>
                  <a:tcPr marT="45725" marB="45725" marR="91450" marL="91450" anchor="ctr"/>
                </a:tc>
                <a:tc>
                  <a:txBody>
                    <a:bodyPr/>
                    <a:lstStyle/>
                    <a:p>
                      <a:pPr indent="0" lvl="0" marL="0" marR="0" rtl="0" algn="ctr">
                        <a:spcBef>
                          <a:spcPts val="0"/>
                        </a:spcBef>
                        <a:spcAft>
                          <a:spcPts val="0"/>
                        </a:spcAft>
                        <a:buNone/>
                      </a:pPr>
                      <a:r>
                        <a:rPr lang="en-US" sz="1800"/>
                        <a:t>MARGIN</a:t>
                      </a:r>
                      <a:endParaRPr sz="1800"/>
                    </a:p>
                  </a:txBody>
                  <a:tcPr marT="45725" marB="45725" marR="91450" marL="91450" anchor="ctr"/>
                </a:tc>
              </a:tr>
              <a:tr h="3437525">
                <a:tc>
                  <a:txBody>
                    <a:bodyPr/>
                    <a:lstStyle/>
                    <a:p>
                      <a:pPr indent="-342900" lvl="0" marL="342900" marR="0" rtl="0" algn="l">
                        <a:spcBef>
                          <a:spcPts val="0"/>
                        </a:spcBef>
                        <a:spcAft>
                          <a:spcPts val="0"/>
                        </a:spcAft>
                        <a:buClr>
                          <a:schemeClr val="dk1"/>
                        </a:buClr>
                        <a:buSzPts val="1200"/>
                        <a:buFont typeface="Calibri"/>
                        <a:buAutoNum type="arabicPeriod"/>
                      </a:pPr>
                      <a:r>
                        <a:rPr lang="en-US" sz="1200"/>
                        <a:t>?</a:t>
                      </a:r>
                      <a:endParaRPr sz="1200"/>
                    </a:p>
                  </a:txBody>
                  <a:tcPr marT="45725" marB="45725" marR="91450" marL="91450"/>
                </a:tc>
                <a:tc>
                  <a:txBody>
                    <a:bodyPr/>
                    <a:lstStyle/>
                    <a:p>
                      <a:pPr indent="-342900" lvl="0" marL="342900" marR="0" rtl="0" algn="l">
                        <a:spcBef>
                          <a:spcPts val="0"/>
                        </a:spcBef>
                        <a:spcAft>
                          <a:spcPts val="0"/>
                        </a:spcAft>
                        <a:buClr>
                          <a:schemeClr val="dk1"/>
                        </a:buClr>
                        <a:buSzPts val="1200"/>
                        <a:buFont typeface="Calibri"/>
                        <a:buAutoNum type="arabicPeriod"/>
                      </a:pPr>
                      <a:r>
                        <a:rPr lang="en-US" sz="1200"/>
                        <a:t>?</a:t>
                      </a:r>
                      <a:endParaRPr sz="1200"/>
                    </a:p>
                  </a:txBody>
                  <a:tcPr marT="45725" marB="45725" marR="91450" marL="91450"/>
                </a:tc>
                <a:tc>
                  <a:txBody>
                    <a:bodyPr/>
                    <a:lstStyle/>
                    <a:p>
                      <a:pPr indent="-342900" lvl="0" marL="342900" marR="0" rtl="0" algn="l">
                        <a:spcBef>
                          <a:spcPts val="0"/>
                        </a:spcBef>
                        <a:spcAft>
                          <a:spcPts val="0"/>
                        </a:spcAft>
                        <a:buClr>
                          <a:schemeClr val="dk1"/>
                        </a:buClr>
                        <a:buSzPts val="1200"/>
                        <a:buFont typeface="Calibri"/>
                        <a:buAutoNum type="arabicPeriod"/>
                      </a:pPr>
                      <a:r>
                        <a:rPr lang="en-US" sz="1200"/>
                        <a:t>?</a:t>
                      </a:r>
                      <a:endParaRPr sz="1200"/>
                    </a:p>
                  </a:txBody>
                  <a:tcPr marT="45725" marB="45725" marR="91450" marL="91450"/>
                </a:tc>
              </a:tr>
            </a:tbl>
          </a:graphicData>
        </a:graphic>
      </p:graphicFrame>
      <p:sp>
        <p:nvSpPr>
          <p:cNvPr id="5932" name="Google Shape;5932;p156"/>
          <p:cNvSpPr txBox="1"/>
          <p:nvPr/>
        </p:nvSpPr>
        <p:spPr>
          <a:xfrm>
            <a:off x="76200" y="3072824"/>
            <a:ext cx="1295400"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DRIVERS / ATTRIBUTES</a:t>
            </a:r>
            <a:endParaRPr sz="1600">
              <a:solidFill>
                <a:schemeClr val="dk1"/>
              </a:solidFill>
              <a:latin typeface="Calibri"/>
              <a:ea typeface="Calibri"/>
              <a:cs typeface="Calibri"/>
              <a:sym typeface="Calibri"/>
            </a:endParaRPr>
          </a:p>
        </p:txBody>
      </p:sp>
      <p:sp>
        <p:nvSpPr>
          <p:cNvPr id="5933" name="Google Shape;5933;p156"/>
          <p:cNvSpPr txBox="1"/>
          <p:nvPr/>
        </p:nvSpPr>
        <p:spPr>
          <a:xfrm>
            <a:off x="1504950" y="5334000"/>
            <a:ext cx="69342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What are the drivers of your TOUCH, VOLUME, AND MARGIN?</a:t>
            </a:r>
            <a:endParaRPr/>
          </a:p>
          <a:p>
            <a:pPr indent="0" lvl="0" marL="0" marR="0" rtl="0" algn="ctr">
              <a:spcBef>
                <a:spcPts val="0"/>
              </a:spcBef>
              <a:spcAft>
                <a:spcPts val="0"/>
              </a:spcAft>
              <a:buNone/>
            </a:pPr>
            <a:r>
              <a:rPr lang="en-US" sz="2000">
                <a:solidFill>
                  <a:schemeClr val="dk1"/>
                </a:solidFill>
                <a:latin typeface="Calibri"/>
                <a:ea typeface="Calibri"/>
                <a:cs typeface="Calibri"/>
                <a:sym typeface="Calibri"/>
              </a:rPr>
              <a:t>What is driving your drawing?</a:t>
            </a:r>
            <a:endParaRPr sz="2000">
              <a:solidFill>
                <a:schemeClr val="dk1"/>
              </a:solidFill>
              <a:latin typeface="Calibri"/>
              <a:ea typeface="Calibri"/>
              <a:cs typeface="Calibri"/>
              <a:sym typeface="Calibri"/>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7" name="Shape 5937"/>
        <p:cNvGrpSpPr/>
        <p:nvPr/>
      </p:nvGrpSpPr>
      <p:grpSpPr>
        <a:xfrm>
          <a:off x="0" y="0"/>
          <a:ext cx="0" cy="0"/>
          <a:chOff x="0" y="0"/>
          <a:chExt cx="0" cy="0"/>
        </a:xfrm>
      </p:grpSpPr>
      <p:sp>
        <p:nvSpPr>
          <p:cNvPr id="5938" name="Google Shape;5938;p157"/>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Snapshot9 Strategy Workflow</a:t>
            </a:r>
            <a:endParaRPr/>
          </a:p>
        </p:txBody>
      </p:sp>
      <p:sp>
        <p:nvSpPr>
          <p:cNvPr id="5939" name="Google Shape;5939;p157"/>
          <p:cNvSpPr txBox="1"/>
          <p:nvPr/>
        </p:nvSpPr>
        <p:spPr>
          <a:xfrm>
            <a:off x="76200" y="3178314"/>
            <a:ext cx="10668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CHANGE DRIVERS</a:t>
            </a:r>
            <a:endParaRPr sz="2000">
              <a:solidFill>
                <a:schemeClr val="dk1"/>
              </a:solidFill>
              <a:latin typeface="Calibri"/>
              <a:ea typeface="Calibri"/>
              <a:cs typeface="Calibri"/>
              <a:sym typeface="Calibri"/>
            </a:endParaRPr>
          </a:p>
        </p:txBody>
      </p:sp>
      <p:sp>
        <p:nvSpPr>
          <p:cNvPr id="5940" name="Google Shape;5940;p157"/>
          <p:cNvSpPr txBox="1"/>
          <p:nvPr/>
        </p:nvSpPr>
        <p:spPr>
          <a:xfrm>
            <a:off x="1504950" y="5543490"/>
            <a:ext cx="6934200"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What can you add, remove, improve, or reduce to drive to your aspired Snapshot9?</a:t>
            </a:r>
            <a:endParaRPr sz="2000">
              <a:solidFill>
                <a:schemeClr val="dk1"/>
              </a:solidFill>
              <a:latin typeface="Calibri"/>
              <a:ea typeface="Calibri"/>
              <a:cs typeface="Calibri"/>
              <a:sym typeface="Calibri"/>
            </a:endParaRPr>
          </a:p>
        </p:txBody>
      </p:sp>
      <p:graphicFrame>
        <p:nvGraphicFramePr>
          <p:cNvPr id="5941" name="Google Shape;5941;p157"/>
          <p:cNvGraphicFramePr/>
          <p:nvPr/>
        </p:nvGraphicFramePr>
        <p:xfrm>
          <a:off x="1238250" y="1600200"/>
          <a:ext cx="3000000" cy="3000000"/>
        </p:xfrm>
        <a:graphic>
          <a:graphicData uri="http://schemas.openxmlformats.org/drawingml/2006/table">
            <a:tbl>
              <a:tblPr bandRow="1" firstRow="1">
                <a:noFill/>
                <a:tableStyleId>{FBB656A8-B8EC-42C7-A02C-BD94231E0D51}</a:tableStyleId>
              </a:tblPr>
              <a:tblGrid>
                <a:gridCol w="3733800"/>
                <a:gridCol w="3733800"/>
              </a:tblGrid>
              <a:tr h="1905000">
                <a:tc>
                  <a:txBody>
                    <a:bodyPr/>
                    <a:lstStyle/>
                    <a:p>
                      <a:pPr indent="0" lvl="0" marL="0" marR="0" rtl="0" algn="l">
                        <a:spcBef>
                          <a:spcPts val="0"/>
                        </a:spcBef>
                        <a:spcAft>
                          <a:spcPts val="0"/>
                        </a:spcAft>
                        <a:buNone/>
                      </a:pPr>
                      <a:r>
                        <a:rPr lang="en-US" sz="1800"/>
                        <a:t>ADD / EXPAND:</a:t>
                      </a:r>
                      <a:endParaRPr sz="1800"/>
                    </a:p>
                  </a:txBody>
                  <a:tcPr marT="45725" marB="45725" marR="91450" marL="91450"/>
                </a:tc>
                <a:tc>
                  <a:txBody>
                    <a:bodyPr/>
                    <a:lstStyle/>
                    <a:p>
                      <a:pPr indent="0" lvl="0" marL="0" marR="0" rtl="0" algn="l">
                        <a:spcBef>
                          <a:spcPts val="0"/>
                        </a:spcBef>
                        <a:spcAft>
                          <a:spcPts val="0"/>
                        </a:spcAft>
                        <a:buNone/>
                      </a:pPr>
                      <a:r>
                        <a:rPr lang="en-US" sz="1800"/>
                        <a:t>REMOVE / OUTSOUCE / ELIMINATE:</a:t>
                      </a:r>
                      <a:endParaRPr sz="1800"/>
                    </a:p>
                  </a:txBody>
                  <a:tcPr marT="45725" marB="45725" marR="91450" marL="91450"/>
                </a:tc>
              </a:tr>
              <a:tr h="1905000">
                <a:tc>
                  <a:txBody>
                    <a:bodyPr/>
                    <a:lstStyle/>
                    <a:p>
                      <a:pPr indent="0" lvl="0" marL="0" marR="0" rtl="0" algn="l">
                        <a:spcBef>
                          <a:spcPts val="0"/>
                        </a:spcBef>
                        <a:spcAft>
                          <a:spcPts val="0"/>
                        </a:spcAft>
                        <a:buNone/>
                      </a:pPr>
                      <a:r>
                        <a:rPr b="1" lang="en-US" sz="1800"/>
                        <a:t>IMPROVE / AUTOMATE:</a:t>
                      </a:r>
                      <a:endParaRPr b="1" sz="1800"/>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b="1" lang="en-US" sz="1800"/>
                        <a:t>DECREASE / STREAMLINE</a:t>
                      </a:r>
                      <a:r>
                        <a:rPr b="1" lang="en-US" sz="1800"/>
                        <a:t> / CONSOLIDATE</a:t>
                      </a:r>
                      <a:r>
                        <a:rPr b="1" lang="en-US" sz="1800"/>
                        <a:t>:</a:t>
                      </a:r>
                      <a:endParaRPr/>
                    </a:p>
                    <a:p>
                      <a:pPr indent="0" lvl="0" marL="0" marR="0" rtl="0" algn="l">
                        <a:spcBef>
                          <a:spcPts val="0"/>
                        </a:spcBef>
                        <a:spcAft>
                          <a:spcPts val="0"/>
                        </a:spcAft>
                        <a:buNone/>
                      </a:pPr>
                      <a:r>
                        <a:t/>
                      </a:r>
                      <a:endParaRPr b="1" sz="1800"/>
                    </a:p>
                  </a:txBody>
                  <a:tcPr marT="45725" marB="45725" marR="91450" marL="91450"/>
                </a:tc>
              </a:tr>
            </a:tbl>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5" name="Shape 5945"/>
        <p:cNvGrpSpPr/>
        <p:nvPr/>
      </p:nvGrpSpPr>
      <p:grpSpPr>
        <a:xfrm>
          <a:off x="0" y="0"/>
          <a:ext cx="0" cy="0"/>
          <a:chOff x="0" y="0"/>
          <a:chExt cx="0" cy="0"/>
        </a:xfrm>
      </p:grpSpPr>
      <p:sp>
        <p:nvSpPr>
          <p:cNvPr id="5946" name="Google Shape;5946;p158"/>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Snapshot9 Strategy Workflow</a:t>
            </a:r>
            <a:endParaRPr/>
          </a:p>
        </p:txBody>
      </p:sp>
      <p:sp>
        <p:nvSpPr>
          <p:cNvPr id="5947" name="Google Shape;5947;p158"/>
          <p:cNvSpPr txBox="1"/>
          <p:nvPr/>
        </p:nvSpPr>
        <p:spPr>
          <a:xfrm>
            <a:off x="228600" y="1352490"/>
            <a:ext cx="23622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SNAPSHOT9 MOVES</a:t>
            </a:r>
            <a:endParaRPr sz="2000">
              <a:solidFill>
                <a:schemeClr val="dk1"/>
              </a:solidFill>
              <a:latin typeface="Calibri"/>
              <a:ea typeface="Calibri"/>
              <a:cs typeface="Calibri"/>
              <a:sym typeface="Calibri"/>
            </a:endParaRPr>
          </a:p>
        </p:txBody>
      </p:sp>
      <p:grpSp>
        <p:nvGrpSpPr>
          <p:cNvPr id="5948" name="Google Shape;5948;p158"/>
          <p:cNvGrpSpPr/>
          <p:nvPr/>
        </p:nvGrpSpPr>
        <p:grpSpPr>
          <a:xfrm>
            <a:off x="271463" y="1943100"/>
            <a:ext cx="1905000" cy="2438400"/>
            <a:chOff x="2743200" y="3049691"/>
            <a:chExt cx="2743200" cy="3520440"/>
          </a:xfrm>
        </p:grpSpPr>
        <p:grpSp>
          <p:nvGrpSpPr>
            <p:cNvPr id="5949" name="Google Shape;5949;p158"/>
            <p:cNvGrpSpPr/>
            <p:nvPr/>
          </p:nvGrpSpPr>
          <p:grpSpPr>
            <a:xfrm>
              <a:off x="2743200" y="3427864"/>
              <a:ext cx="2743200" cy="2743467"/>
              <a:chOff x="2743200" y="3427864"/>
              <a:chExt cx="2743200" cy="2743467"/>
            </a:xfrm>
          </p:grpSpPr>
          <p:sp>
            <p:nvSpPr>
              <p:cNvPr id="5950" name="Google Shape;5950;p158"/>
              <p:cNvSpPr/>
              <p:nvPr/>
            </p:nvSpPr>
            <p:spPr>
              <a:xfrm>
                <a:off x="2743200" y="3427864"/>
                <a:ext cx="2743200" cy="2743467"/>
              </a:xfrm>
              <a:prstGeom prst="rect">
                <a:avLst/>
              </a:prstGeom>
              <a:solidFill>
                <a:srgbClr val="D6E3BC"/>
              </a:solidFill>
              <a:ln>
                <a:noFill/>
              </a:ln>
              <a:effectLst>
                <a:outerShdw blurRad="40000" rotWithShape="0" dir="3420000" dist="48387">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Times New Roman"/>
                  <a:ea typeface="Times New Roman"/>
                  <a:cs typeface="Times New Roman"/>
                  <a:sym typeface="Times New Roman"/>
                </a:endParaRPr>
              </a:p>
            </p:txBody>
          </p:sp>
          <p:sp>
            <p:nvSpPr>
              <p:cNvPr id="5951" name="Google Shape;5951;p158"/>
              <p:cNvSpPr/>
              <p:nvPr/>
            </p:nvSpPr>
            <p:spPr>
              <a:xfrm>
                <a:off x="2811780" y="3496622"/>
                <a:ext cx="2606040" cy="2605950"/>
              </a:xfrm>
              <a:prstGeom prst="rect">
                <a:avLst/>
              </a:prstGeom>
              <a:solidFill>
                <a:srgbClr val="7692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Times New Roman"/>
                  <a:ea typeface="Times New Roman"/>
                  <a:cs typeface="Times New Roman"/>
                  <a:sym typeface="Times New Roman"/>
                </a:endParaRPr>
              </a:p>
            </p:txBody>
          </p:sp>
          <p:cxnSp>
            <p:nvCxnSpPr>
              <p:cNvPr id="5952" name="Google Shape;5952;p158"/>
              <p:cNvCxnSpPr/>
              <p:nvPr/>
            </p:nvCxnSpPr>
            <p:spPr>
              <a:xfrm flipH="1" rot="-5400000">
                <a:off x="2362625" y="4798455"/>
                <a:ext cx="2605950" cy="2287"/>
              </a:xfrm>
              <a:prstGeom prst="straightConnector1">
                <a:avLst/>
              </a:prstGeom>
              <a:noFill/>
              <a:ln cap="flat" cmpd="sng" w="57150">
                <a:solidFill>
                  <a:srgbClr val="D6E3BC"/>
                </a:solidFill>
                <a:prstDash val="solid"/>
                <a:round/>
                <a:headEnd len="sm" w="sm" type="none"/>
                <a:tailEnd len="sm" w="sm" type="none"/>
              </a:ln>
            </p:spPr>
          </p:cxnSp>
          <p:cxnSp>
            <p:nvCxnSpPr>
              <p:cNvPr id="5953" name="Google Shape;5953;p158"/>
              <p:cNvCxnSpPr/>
              <p:nvPr/>
            </p:nvCxnSpPr>
            <p:spPr>
              <a:xfrm flipH="1" rot="-5400000">
                <a:off x="3265596" y="4798455"/>
                <a:ext cx="2605950" cy="2285"/>
              </a:xfrm>
              <a:prstGeom prst="straightConnector1">
                <a:avLst/>
              </a:prstGeom>
              <a:noFill/>
              <a:ln cap="flat" cmpd="sng" w="57150">
                <a:solidFill>
                  <a:srgbClr val="D6E3BC"/>
                </a:solidFill>
                <a:prstDash val="solid"/>
                <a:round/>
                <a:headEnd len="sm" w="sm" type="none"/>
                <a:tailEnd len="sm" w="sm" type="none"/>
              </a:ln>
            </p:spPr>
          </p:cxnSp>
          <p:sp>
            <p:nvSpPr>
              <p:cNvPr id="5954" name="Google Shape;5954;p158"/>
              <p:cNvSpPr txBox="1"/>
              <p:nvPr/>
            </p:nvSpPr>
            <p:spPr>
              <a:xfrm>
                <a:off x="2866644" y="3576840"/>
                <a:ext cx="747521"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Touch</a:t>
                </a:r>
                <a:endParaRPr/>
              </a:p>
            </p:txBody>
          </p:sp>
          <p:sp>
            <p:nvSpPr>
              <p:cNvPr id="5955" name="Google Shape;5955;p158"/>
              <p:cNvSpPr txBox="1"/>
              <p:nvPr/>
            </p:nvSpPr>
            <p:spPr>
              <a:xfrm>
                <a:off x="2866644" y="4477578"/>
                <a:ext cx="747521"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Touch</a:t>
                </a:r>
                <a:endParaRPr/>
              </a:p>
            </p:txBody>
          </p:sp>
          <p:sp>
            <p:nvSpPr>
              <p:cNvPr id="5956" name="Google Shape;5956;p158"/>
              <p:cNvSpPr txBox="1"/>
              <p:nvPr/>
            </p:nvSpPr>
            <p:spPr>
              <a:xfrm>
                <a:off x="2866644" y="5380608"/>
                <a:ext cx="747521" cy="6211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Touch</a:t>
                </a:r>
                <a:endParaRPr/>
              </a:p>
            </p:txBody>
          </p:sp>
          <p:sp>
            <p:nvSpPr>
              <p:cNvPr id="5957" name="Google Shape;5957;p158"/>
              <p:cNvSpPr txBox="1"/>
              <p:nvPr/>
            </p:nvSpPr>
            <p:spPr>
              <a:xfrm>
                <a:off x="3662172" y="3576840"/>
                <a:ext cx="918972"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Volume</a:t>
                </a:r>
                <a:endParaRPr/>
              </a:p>
            </p:txBody>
          </p:sp>
          <p:sp>
            <p:nvSpPr>
              <p:cNvPr id="5958" name="Google Shape;5958;p158"/>
              <p:cNvSpPr txBox="1"/>
              <p:nvPr/>
            </p:nvSpPr>
            <p:spPr>
              <a:xfrm>
                <a:off x="3662172" y="4477578"/>
                <a:ext cx="918972"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Volume</a:t>
                </a:r>
                <a:endParaRPr/>
              </a:p>
            </p:txBody>
          </p:sp>
          <p:sp>
            <p:nvSpPr>
              <p:cNvPr id="5959" name="Google Shape;5959;p158"/>
              <p:cNvSpPr txBox="1"/>
              <p:nvPr/>
            </p:nvSpPr>
            <p:spPr>
              <a:xfrm>
                <a:off x="3662172" y="5380608"/>
                <a:ext cx="918972" cy="6211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Volume</a:t>
                </a:r>
                <a:endParaRPr/>
              </a:p>
            </p:txBody>
          </p:sp>
          <p:sp>
            <p:nvSpPr>
              <p:cNvPr id="5960" name="Google Shape;5960;p158"/>
              <p:cNvSpPr txBox="1"/>
              <p:nvPr/>
            </p:nvSpPr>
            <p:spPr>
              <a:xfrm>
                <a:off x="4567428" y="4477578"/>
                <a:ext cx="868680"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Margin</a:t>
                </a:r>
                <a:endParaRPr/>
              </a:p>
            </p:txBody>
          </p:sp>
          <p:sp>
            <p:nvSpPr>
              <p:cNvPr id="5961" name="Google Shape;5961;p158"/>
              <p:cNvSpPr txBox="1"/>
              <p:nvPr/>
            </p:nvSpPr>
            <p:spPr>
              <a:xfrm>
                <a:off x="4567428" y="5380608"/>
                <a:ext cx="868680" cy="6211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Margin</a:t>
                </a:r>
                <a:endParaRPr/>
              </a:p>
            </p:txBody>
          </p:sp>
          <p:sp>
            <p:nvSpPr>
              <p:cNvPr id="5962" name="Google Shape;5962;p158"/>
              <p:cNvSpPr txBox="1"/>
              <p:nvPr/>
            </p:nvSpPr>
            <p:spPr>
              <a:xfrm>
                <a:off x="4567428" y="3576840"/>
                <a:ext cx="868680"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Margin</a:t>
                </a:r>
                <a:endParaRPr/>
              </a:p>
            </p:txBody>
          </p:sp>
        </p:grpSp>
        <p:cxnSp>
          <p:nvCxnSpPr>
            <p:cNvPr id="5963" name="Google Shape;5963;p158"/>
            <p:cNvCxnSpPr/>
            <p:nvPr/>
          </p:nvCxnSpPr>
          <p:spPr>
            <a:xfrm flipH="1" rot="-5400000">
              <a:off x="2810986" y="5266317"/>
              <a:ext cx="2606040" cy="1588"/>
            </a:xfrm>
            <a:prstGeom prst="straightConnector1">
              <a:avLst/>
            </a:prstGeom>
            <a:noFill/>
            <a:ln cap="flat" cmpd="sng" w="57150">
              <a:solidFill>
                <a:srgbClr val="D6E3BC"/>
              </a:solidFill>
              <a:prstDash val="solid"/>
              <a:round/>
              <a:headEnd len="sm" w="sm" type="none"/>
              <a:tailEnd len="sm" w="sm" type="none"/>
            </a:ln>
          </p:spPr>
        </p:cxnSp>
        <p:cxnSp>
          <p:nvCxnSpPr>
            <p:cNvPr id="5964" name="Google Shape;5964;p158"/>
            <p:cNvCxnSpPr/>
            <p:nvPr/>
          </p:nvCxnSpPr>
          <p:spPr>
            <a:xfrm flipH="1" rot="-5400000">
              <a:off x="2810986" y="4351917"/>
              <a:ext cx="2606040" cy="1588"/>
            </a:xfrm>
            <a:prstGeom prst="straightConnector1">
              <a:avLst/>
            </a:prstGeom>
            <a:noFill/>
            <a:ln cap="flat" cmpd="sng" w="57150">
              <a:solidFill>
                <a:srgbClr val="D6E3BC"/>
              </a:solidFill>
              <a:prstDash val="solid"/>
              <a:round/>
              <a:headEnd len="sm" w="sm" type="none"/>
              <a:tailEnd len="sm" w="sm" type="none"/>
            </a:ln>
          </p:spPr>
        </p:cxnSp>
      </p:grpSp>
      <p:grpSp>
        <p:nvGrpSpPr>
          <p:cNvPr id="5965" name="Google Shape;5965;p158"/>
          <p:cNvGrpSpPr/>
          <p:nvPr/>
        </p:nvGrpSpPr>
        <p:grpSpPr>
          <a:xfrm>
            <a:off x="6900863" y="1943100"/>
            <a:ext cx="1905000" cy="2438400"/>
            <a:chOff x="2743200" y="3049691"/>
            <a:chExt cx="2743200" cy="3520440"/>
          </a:xfrm>
        </p:grpSpPr>
        <p:grpSp>
          <p:nvGrpSpPr>
            <p:cNvPr id="5966" name="Google Shape;5966;p158"/>
            <p:cNvGrpSpPr/>
            <p:nvPr/>
          </p:nvGrpSpPr>
          <p:grpSpPr>
            <a:xfrm>
              <a:off x="2743200" y="3427864"/>
              <a:ext cx="2743200" cy="2743467"/>
              <a:chOff x="2743200" y="3427864"/>
              <a:chExt cx="2743200" cy="2743467"/>
            </a:xfrm>
          </p:grpSpPr>
          <p:sp>
            <p:nvSpPr>
              <p:cNvPr id="5967" name="Google Shape;5967;p158"/>
              <p:cNvSpPr/>
              <p:nvPr/>
            </p:nvSpPr>
            <p:spPr>
              <a:xfrm>
                <a:off x="2743200" y="3427864"/>
                <a:ext cx="2743200" cy="2743467"/>
              </a:xfrm>
              <a:prstGeom prst="rect">
                <a:avLst/>
              </a:prstGeom>
              <a:solidFill>
                <a:srgbClr val="D6E3BC"/>
              </a:solidFill>
              <a:ln>
                <a:noFill/>
              </a:ln>
              <a:effectLst>
                <a:outerShdw blurRad="40000" rotWithShape="0" dir="3420000" dist="48387">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Times New Roman"/>
                  <a:ea typeface="Times New Roman"/>
                  <a:cs typeface="Times New Roman"/>
                  <a:sym typeface="Times New Roman"/>
                </a:endParaRPr>
              </a:p>
            </p:txBody>
          </p:sp>
          <p:sp>
            <p:nvSpPr>
              <p:cNvPr id="5968" name="Google Shape;5968;p158"/>
              <p:cNvSpPr/>
              <p:nvPr/>
            </p:nvSpPr>
            <p:spPr>
              <a:xfrm>
                <a:off x="2811780" y="3496622"/>
                <a:ext cx="2606040" cy="2605950"/>
              </a:xfrm>
              <a:prstGeom prst="rect">
                <a:avLst/>
              </a:prstGeom>
              <a:solidFill>
                <a:srgbClr val="7692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Times New Roman"/>
                  <a:ea typeface="Times New Roman"/>
                  <a:cs typeface="Times New Roman"/>
                  <a:sym typeface="Times New Roman"/>
                </a:endParaRPr>
              </a:p>
            </p:txBody>
          </p:sp>
          <p:cxnSp>
            <p:nvCxnSpPr>
              <p:cNvPr id="5969" name="Google Shape;5969;p158"/>
              <p:cNvCxnSpPr/>
              <p:nvPr/>
            </p:nvCxnSpPr>
            <p:spPr>
              <a:xfrm flipH="1" rot="-5400000">
                <a:off x="2362625" y="4798455"/>
                <a:ext cx="2605950" cy="2287"/>
              </a:xfrm>
              <a:prstGeom prst="straightConnector1">
                <a:avLst/>
              </a:prstGeom>
              <a:noFill/>
              <a:ln cap="flat" cmpd="sng" w="57150">
                <a:solidFill>
                  <a:srgbClr val="D6E3BC"/>
                </a:solidFill>
                <a:prstDash val="solid"/>
                <a:round/>
                <a:headEnd len="sm" w="sm" type="none"/>
                <a:tailEnd len="sm" w="sm" type="none"/>
              </a:ln>
            </p:spPr>
          </p:cxnSp>
          <p:cxnSp>
            <p:nvCxnSpPr>
              <p:cNvPr id="5970" name="Google Shape;5970;p158"/>
              <p:cNvCxnSpPr/>
              <p:nvPr/>
            </p:nvCxnSpPr>
            <p:spPr>
              <a:xfrm flipH="1" rot="-5400000">
                <a:off x="3265596" y="4798455"/>
                <a:ext cx="2605950" cy="2285"/>
              </a:xfrm>
              <a:prstGeom prst="straightConnector1">
                <a:avLst/>
              </a:prstGeom>
              <a:noFill/>
              <a:ln cap="flat" cmpd="sng" w="57150">
                <a:solidFill>
                  <a:srgbClr val="D6E3BC"/>
                </a:solidFill>
                <a:prstDash val="solid"/>
                <a:round/>
                <a:headEnd len="sm" w="sm" type="none"/>
                <a:tailEnd len="sm" w="sm" type="none"/>
              </a:ln>
            </p:spPr>
          </p:cxnSp>
          <p:sp>
            <p:nvSpPr>
              <p:cNvPr id="5971" name="Google Shape;5971;p158"/>
              <p:cNvSpPr txBox="1"/>
              <p:nvPr/>
            </p:nvSpPr>
            <p:spPr>
              <a:xfrm>
                <a:off x="2866644" y="3576840"/>
                <a:ext cx="747521"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Touch</a:t>
                </a:r>
                <a:endParaRPr/>
              </a:p>
            </p:txBody>
          </p:sp>
          <p:sp>
            <p:nvSpPr>
              <p:cNvPr id="5972" name="Google Shape;5972;p158"/>
              <p:cNvSpPr txBox="1"/>
              <p:nvPr/>
            </p:nvSpPr>
            <p:spPr>
              <a:xfrm>
                <a:off x="2866644" y="4477578"/>
                <a:ext cx="747521"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Touch</a:t>
                </a:r>
                <a:endParaRPr/>
              </a:p>
            </p:txBody>
          </p:sp>
          <p:sp>
            <p:nvSpPr>
              <p:cNvPr id="5973" name="Google Shape;5973;p158"/>
              <p:cNvSpPr txBox="1"/>
              <p:nvPr/>
            </p:nvSpPr>
            <p:spPr>
              <a:xfrm>
                <a:off x="2866644" y="5380608"/>
                <a:ext cx="747521" cy="6211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Touch</a:t>
                </a:r>
                <a:endParaRPr/>
              </a:p>
            </p:txBody>
          </p:sp>
          <p:sp>
            <p:nvSpPr>
              <p:cNvPr id="5974" name="Google Shape;5974;p158"/>
              <p:cNvSpPr txBox="1"/>
              <p:nvPr/>
            </p:nvSpPr>
            <p:spPr>
              <a:xfrm>
                <a:off x="3662172" y="3576840"/>
                <a:ext cx="918972"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Volume</a:t>
                </a:r>
                <a:endParaRPr/>
              </a:p>
            </p:txBody>
          </p:sp>
          <p:sp>
            <p:nvSpPr>
              <p:cNvPr id="5975" name="Google Shape;5975;p158"/>
              <p:cNvSpPr txBox="1"/>
              <p:nvPr/>
            </p:nvSpPr>
            <p:spPr>
              <a:xfrm>
                <a:off x="3662172" y="4477578"/>
                <a:ext cx="918972"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Volume</a:t>
                </a:r>
                <a:endParaRPr/>
              </a:p>
            </p:txBody>
          </p:sp>
          <p:sp>
            <p:nvSpPr>
              <p:cNvPr id="5976" name="Google Shape;5976;p158"/>
              <p:cNvSpPr txBox="1"/>
              <p:nvPr/>
            </p:nvSpPr>
            <p:spPr>
              <a:xfrm>
                <a:off x="3662172" y="5380608"/>
                <a:ext cx="918972" cy="6211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Volume</a:t>
                </a:r>
                <a:endParaRPr/>
              </a:p>
            </p:txBody>
          </p:sp>
          <p:sp>
            <p:nvSpPr>
              <p:cNvPr id="5977" name="Google Shape;5977;p158"/>
              <p:cNvSpPr txBox="1"/>
              <p:nvPr/>
            </p:nvSpPr>
            <p:spPr>
              <a:xfrm>
                <a:off x="4567428" y="4477578"/>
                <a:ext cx="868680"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Margin</a:t>
                </a:r>
                <a:endParaRPr/>
              </a:p>
            </p:txBody>
          </p:sp>
          <p:sp>
            <p:nvSpPr>
              <p:cNvPr id="5978" name="Google Shape;5978;p158"/>
              <p:cNvSpPr txBox="1"/>
              <p:nvPr/>
            </p:nvSpPr>
            <p:spPr>
              <a:xfrm>
                <a:off x="4567428" y="5380608"/>
                <a:ext cx="868680" cy="6211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Margin</a:t>
                </a:r>
                <a:endParaRPr/>
              </a:p>
            </p:txBody>
          </p:sp>
          <p:sp>
            <p:nvSpPr>
              <p:cNvPr id="5979" name="Google Shape;5979;p158"/>
              <p:cNvSpPr txBox="1"/>
              <p:nvPr/>
            </p:nvSpPr>
            <p:spPr>
              <a:xfrm>
                <a:off x="4567428" y="3576840"/>
                <a:ext cx="868680"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Margin</a:t>
                </a:r>
                <a:endParaRPr/>
              </a:p>
            </p:txBody>
          </p:sp>
        </p:grpSp>
        <p:cxnSp>
          <p:nvCxnSpPr>
            <p:cNvPr id="5980" name="Google Shape;5980;p158"/>
            <p:cNvCxnSpPr/>
            <p:nvPr/>
          </p:nvCxnSpPr>
          <p:spPr>
            <a:xfrm flipH="1" rot="-5400000">
              <a:off x="2810986" y="5266317"/>
              <a:ext cx="2606040" cy="1588"/>
            </a:xfrm>
            <a:prstGeom prst="straightConnector1">
              <a:avLst/>
            </a:prstGeom>
            <a:noFill/>
            <a:ln cap="flat" cmpd="sng" w="57150">
              <a:solidFill>
                <a:srgbClr val="D6E3BC"/>
              </a:solidFill>
              <a:prstDash val="solid"/>
              <a:round/>
              <a:headEnd len="sm" w="sm" type="none"/>
              <a:tailEnd len="sm" w="sm" type="none"/>
            </a:ln>
          </p:spPr>
        </p:cxnSp>
        <p:cxnSp>
          <p:nvCxnSpPr>
            <p:cNvPr id="5981" name="Google Shape;5981;p158"/>
            <p:cNvCxnSpPr/>
            <p:nvPr/>
          </p:nvCxnSpPr>
          <p:spPr>
            <a:xfrm flipH="1" rot="-5400000">
              <a:off x="2810986" y="4351917"/>
              <a:ext cx="2606040" cy="1588"/>
            </a:xfrm>
            <a:prstGeom prst="straightConnector1">
              <a:avLst/>
            </a:prstGeom>
            <a:noFill/>
            <a:ln cap="flat" cmpd="sng" w="57150">
              <a:solidFill>
                <a:srgbClr val="D6E3BC"/>
              </a:solidFill>
              <a:prstDash val="solid"/>
              <a:round/>
              <a:headEnd len="sm" w="sm" type="none"/>
              <a:tailEnd len="sm" w="sm" type="none"/>
            </a:ln>
          </p:spPr>
        </p:cxnSp>
      </p:grpSp>
      <p:grpSp>
        <p:nvGrpSpPr>
          <p:cNvPr id="5982" name="Google Shape;5982;p158"/>
          <p:cNvGrpSpPr/>
          <p:nvPr/>
        </p:nvGrpSpPr>
        <p:grpSpPr>
          <a:xfrm>
            <a:off x="3672987" y="1943100"/>
            <a:ext cx="1905000" cy="2438400"/>
            <a:chOff x="2743200" y="3049691"/>
            <a:chExt cx="2743200" cy="3520440"/>
          </a:xfrm>
        </p:grpSpPr>
        <p:grpSp>
          <p:nvGrpSpPr>
            <p:cNvPr id="5983" name="Google Shape;5983;p158"/>
            <p:cNvGrpSpPr/>
            <p:nvPr/>
          </p:nvGrpSpPr>
          <p:grpSpPr>
            <a:xfrm>
              <a:off x="2743200" y="3427864"/>
              <a:ext cx="2743200" cy="2743467"/>
              <a:chOff x="2743200" y="3427864"/>
              <a:chExt cx="2743200" cy="2743467"/>
            </a:xfrm>
          </p:grpSpPr>
          <p:sp>
            <p:nvSpPr>
              <p:cNvPr id="5984" name="Google Shape;5984;p158"/>
              <p:cNvSpPr/>
              <p:nvPr/>
            </p:nvSpPr>
            <p:spPr>
              <a:xfrm>
                <a:off x="2743200" y="3427864"/>
                <a:ext cx="2743200" cy="2743467"/>
              </a:xfrm>
              <a:prstGeom prst="rect">
                <a:avLst/>
              </a:prstGeom>
              <a:solidFill>
                <a:srgbClr val="D6E3BC"/>
              </a:solidFill>
              <a:ln>
                <a:noFill/>
              </a:ln>
              <a:effectLst>
                <a:outerShdw blurRad="40000" rotWithShape="0" dir="3420000" dist="48387">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Times New Roman"/>
                  <a:ea typeface="Times New Roman"/>
                  <a:cs typeface="Times New Roman"/>
                  <a:sym typeface="Times New Roman"/>
                </a:endParaRPr>
              </a:p>
            </p:txBody>
          </p:sp>
          <p:sp>
            <p:nvSpPr>
              <p:cNvPr id="5985" name="Google Shape;5985;p158"/>
              <p:cNvSpPr/>
              <p:nvPr/>
            </p:nvSpPr>
            <p:spPr>
              <a:xfrm>
                <a:off x="2811780" y="3496622"/>
                <a:ext cx="2606040" cy="2605950"/>
              </a:xfrm>
              <a:prstGeom prst="rect">
                <a:avLst/>
              </a:prstGeom>
              <a:solidFill>
                <a:srgbClr val="7692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chemeClr val="lt1"/>
                  </a:solidFill>
                  <a:latin typeface="Times New Roman"/>
                  <a:ea typeface="Times New Roman"/>
                  <a:cs typeface="Times New Roman"/>
                  <a:sym typeface="Times New Roman"/>
                </a:endParaRPr>
              </a:p>
            </p:txBody>
          </p:sp>
          <p:cxnSp>
            <p:nvCxnSpPr>
              <p:cNvPr id="5986" name="Google Shape;5986;p158"/>
              <p:cNvCxnSpPr/>
              <p:nvPr/>
            </p:nvCxnSpPr>
            <p:spPr>
              <a:xfrm flipH="1" rot="-5400000">
                <a:off x="2362626" y="4798455"/>
                <a:ext cx="2605950" cy="2285"/>
              </a:xfrm>
              <a:prstGeom prst="straightConnector1">
                <a:avLst/>
              </a:prstGeom>
              <a:noFill/>
              <a:ln cap="flat" cmpd="sng" w="57150">
                <a:solidFill>
                  <a:srgbClr val="D6E3BC"/>
                </a:solidFill>
                <a:prstDash val="solid"/>
                <a:round/>
                <a:headEnd len="sm" w="sm" type="none"/>
                <a:tailEnd len="sm" w="sm" type="none"/>
              </a:ln>
            </p:spPr>
          </p:cxnSp>
          <p:cxnSp>
            <p:nvCxnSpPr>
              <p:cNvPr id="5987" name="Google Shape;5987;p158"/>
              <p:cNvCxnSpPr/>
              <p:nvPr/>
            </p:nvCxnSpPr>
            <p:spPr>
              <a:xfrm flipH="1" rot="-5400000">
                <a:off x="3265596" y="4798455"/>
                <a:ext cx="2605950" cy="2287"/>
              </a:xfrm>
              <a:prstGeom prst="straightConnector1">
                <a:avLst/>
              </a:prstGeom>
              <a:noFill/>
              <a:ln cap="flat" cmpd="sng" w="57150">
                <a:solidFill>
                  <a:srgbClr val="D6E3BC"/>
                </a:solidFill>
                <a:prstDash val="solid"/>
                <a:round/>
                <a:headEnd len="sm" w="sm" type="none"/>
                <a:tailEnd len="sm" w="sm" type="none"/>
              </a:ln>
            </p:spPr>
          </p:cxnSp>
          <p:sp>
            <p:nvSpPr>
              <p:cNvPr id="5988" name="Google Shape;5988;p158"/>
              <p:cNvSpPr txBox="1"/>
              <p:nvPr/>
            </p:nvSpPr>
            <p:spPr>
              <a:xfrm>
                <a:off x="2866644" y="3576840"/>
                <a:ext cx="747523"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Touch</a:t>
                </a:r>
                <a:endParaRPr/>
              </a:p>
            </p:txBody>
          </p:sp>
          <p:sp>
            <p:nvSpPr>
              <p:cNvPr id="5989" name="Google Shape;5989;p158"/>
              <p:cNvSpPr txBox="1"/>
              <p:nvPr/>
            </p:nvSpPr>
            <p:spPr>
              <a:xfrm>
                <a:off x="2866644" y="4477578"/>
                <a:ext cx="747523"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Touch</a:t>
                </a:r>
                <a:endParaRPr/>
              </a:p>
            </p:txBody>
          </p:sp>
          <p:sp>
            <p:nvSpPr>
              <p:cNvPr id="5990" name="Google Shape;5990;p158"/>
              <p:cNvSpPr txBox="1"/>
              <p:nvPr/>
            </p:nvSpPr>
            <p:spPr>
              <a:xfrm>
                <a:off x="2866644" y="5380608"/>
                <a:ext cx="747523" cy="6211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Touch</a:t>
                </a:r>
                <a:endParaRPr/>
              </a:p>
            </p:txBody>
          </p:sp>
          <p:sp>
            <p:nvSpPr>
              <p:cNvPr id="5991" name="Google Shape;5991;p158"/>
              <p:cNvSpPr txBox="1"/>
              <p:nvPr/>
            </p:nvSpPr>
            <p:spPr>
              <a:xfrm>
                <a:off x="3662172" y="3576840"/>
                <a:ext cx="918972"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Volume</a:t>
                </a:r>
                <a:endParaRPr/>
              </a:p>
            </p:txBody>
          </p:sp>
          <p:sp>
            <p:nvSpPr>
              <p:cNvPr id="5992" name="Google Shape;5992;p158"/>
              <p:cNvSpPr txBox="1"/>
              <p:nvPr/>
            </p:nvSpPr>
            <p:spPr>
              <a:xfrm>
                <a:off x="3662172" y="4477578"/>
                <a:ext cx="918972"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Volume</a:t>
                </a:r>
                <a:endParaRPr/>
              </a:p>
            </p:txBody>
          </p:sp>
          <p:sp>
            <p:nvSpPr>
              <p:cNvPr id="5993" name="Google Shape;5993;p158"/>
              <p:cNvSpPr txBox="1"/>
              <p:nvPr/>
            </p:nvSpPr>
            <p:spPr>
              <a:xfrm>
                <a:off x="3662172" y="5380608"/>
                <a:ext cx="918972" cy="6211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Volume</a:t>
                </a:r>
                <a:endParaRPr/>
              </a:p>
            </p:txBody>
          </p:sp>
          <p:sp>
            <p:nvSpPr>
              <p:cNvPr id="5994" name="Google Shape;5994;p158"/>
              <p:cNvSpPr txBox="1"/>
              <p:nvPr/>
            </p:nvSpPr>
            <p:spPr>
              <a:xfrm>
                <a:off x="4567428" y="4477578"/>
                <a:ext cx="868680"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Margin</a:t>
                </a:r>
                <a:endParaRPr/>
              </a:p>
            </p:txBody>
          </p:sp>
          <p:sp>
            <p:nvSpPr>
              <p:cNvPr id="5995" name="Google Shape;5995;p158"/>
              <p:cNvSpPr txBox="1"/>
              <p:nvPr/>
            </p:nvSpPr>
            <p:spPr>
              <a:xfrm>
                <a:off x="4567428" y="5380608"/>
                <a:ext cx="868680" cy="62111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Margin</a:t>
                </a:r>
                <a:endParaRPr/>
              </a:p>
            </p:txBody>
          </p:sp>
          <p:sp>
            <p:nvSpPr>
              <p:cNvPr id="5996" name="Google Shape;5996;p158"/>
              <p:cNvSpPr txBox="1"/>
              <p:nvPr/>
            </p:nvSpPr>
            <p:spPr>
              <a:xfrm>
                <a:off x="4567428" y="3576840"/>
                <a:ext cx="868680" cy="62341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1100">
                    <a:solidFill>
                      <a:schemeClr val="lt1"/>
                    </a:solidFill>
                    <a:latin typeface="Calibri"/>
                    <a:ea typeface="Calibri"/>
                    <a:cs typeface="Calibri"/>
                    <a:sym typeface="Calibri"/>
                  </a:rPr>
                  <a:t>Margin</a:t>
                </a:r>
                <a:endParaRPr/>
              </a:p>
            </p:txBody>
          </p:sp>
        </p:grpSp>
        <p:cxnSp>
          <p:nvCxnSpPr>
            <p:cNvPr id="5997" name="Google Shape;5997;p158"/>
            <p:cNvCxnSpPr/>
            <p:nvPr/>
          </p:nvCxnSpPr>
          <p:spPr>
            <a:xfrm flipH="1" rot="-5400000">
              <a:off x="2810986" y="5266317"/>
              <a:ext cx="2606040" cy="1588"/>
            </a:xfrm>
            <a:prstGeom prst="straightConnector1">
              <a:avLst/>
            </a:prstGeom>
            <a:noFill/>
            <a:ln cap="flat" cmpd="sng" w="57150">
              <a:solidFill>
                <a:srgbClr val="D6E3BC"/>
              </a:solidFill>
              <a:prstDash val="solid"/>
              <a:round/>
              <a:headEnd len="sm" w="sm" type="none"/>
              <a:tailEnd len="sm" w="sm" type="none"/>
            </a:ln>
          </p:spPr>
        </p:cxnSp>
        <p:cxnSp>
          <p:nvCxnSpPr>
            <p:cNvPr id="5998" name="Google Shape;5998;p158"/>
            <p:cNvCxnSpPr/>
            <p:nvPr/>
          </p:nvCxnSpPr>
          <p:spPr>
            <a:xfrm flipH="1" rot="-5400000">
              <a:off x="2810986" y="4351917"/>
              <a:ext cx="2606040" cy="1588"/>
            </a:xfrm>
            <a:prstGeom prst="straightConnector1">
              <a:avLst/>
            </a:prstGeom>
            <a:noFill/>
            <a:ln cap="flat" cmpd="sng" w="57150">
              <a:solidFill>
                <a:srgbClr val="D6E3BC"/>
              </a:solidFill>
              <a:prstDash val="solid"/>
              <a:round/>
              <a:headEnd len="sm" w="sm" type="none"/>
              <a:tailEnd len="sm" w="sm" type="none"/>
            </a:ln>
          </p:spPr>
        </p:cxnSp>
      </p:grpSp>
      <p:sp>
        <p:nvSpPr>
          <p:cNvPr id="5999" name="Google Shape;5999;p158"/>
          <p:cNvSpPr/>
          <p:nvPr/>
        </p:nvSpPr>
        <p:spPr>
          <a:xfrm rot="5400000">
            <a:off x="2671830" y="2704505"/>
            <a:ext cx="440770" cy="822960"/>
          </a:xfrm>
          <a:prstGeom prst="upArrow">
            <a:avLst>
              <a:gd fmla="val 50000" name="adj1"/>
              <a:gd fmla="val 50000" name="adj2"/>
            </a:avLst>
          </a:prstGeom>
          <a:gradFill>
            <a:gsLst>
              <a:gs pos="0">
                <a:srgbClr val="E0FFA2"/>
              </a:gs>
              <a:gs pos="100000">
                <a:srgbClr val="FFFFFF">
                  <a:alpha val="30980"/>
                </a:srgbClr>
              </a:gs>
            </a:gsLst>
            <a:lin ang="16200000" scaled="0"/>
          </a:gradFill>
          <a:ln cap="flat" cmpd="sng" w="9525">
            <a:solidFill>
              <a:srgbClr val="DDD9C3"/>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6000" name="Google Shape;6000;p158"/>
          <p:cNvSpPr/>
          <p:nvPr/>
        </p:nvSpPr>
        <p:spPr>
          <a:xfrm rot="5400000">
            <a:off x="6039870" y="2704505"/>
            <a:ext cx="440770" cy="822960"/>
          </a:xfrm>
          <a:prstGeom prst="upArrow">
            <a:avLst>
              <a:gd fmla="val 50000" name="adj1"/>
              <a:gd fmla="val 50000" name="adj2"/>
            </a:avLst>
          </a:prstGeom>
          <a:gradFill>
            <a:gsLst>
              <a:gs pos="0">
                <a:srgbClr val="E0FFA2"/>
              </a:gs>
              <a:gs pos="100000">
                <a:srgbClr val="FFFFFF">
                  <a:alpha val="30980"/>
                </a:srgbClr>
              </a:gs>
            </a:gsLst>
            <a:lin ang="16200000" scaled="0"/>
          </a:gradFill>
          <a:ln cap="flat" cmpd="sng" w="9525">
            <a:solidFill>
              <a:srgbClr val="DDD9C3"/>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6001" name="Google Shape;6001;p158"/>
          <p:cNvSpPr/>
          <p:nvPr/>
        </p:nvSpPr>
        <p:spPr>
          <a:xfrm>
            <a:off x="429845" y="2266462"/>
            <a:ext cx="381001" cy="1828800"/>
          </a:xfrm>
          <a:prstGeom prst="upDownArrow">
            <a:avLst>
              <a:gd fmla="val 100000" name="adj1"/>
              <a:gd fmla="val 50000" name="adj2"/>
            </a:avLst>
          </a:prstGeom>
          <a:solidFill>
            <a:srgbClr val="D7E4BD">
              <a:alpha val="62745"/>
            </a:srgbClr>
          </a:solidFill>
          <a:ln>
            <a:noFill/>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a:t>
            </a:r>
            <a:endParaRPr b="1" sz="5400">
              <a:solidFill>
                <a:schemeClr val="lt1"/>
              </a:solidFill>
              <a:latin typeface="Times New Roman"/>
              <a:ea typeface="Times New Roman"/>
              <a:cs typeface="Times New Roman"/>
              <a:sym typeface="Times New Roman"/>
            </a:endParaRPr>
          </a:p>
        </p:txBody>
      </p:sp>
      <p:sp>
        <p:nvSpPr>
          <p:cNvPr id="6002" name="Google Shape;6002;p158"/>
          <p:cNvSpPr/>
          <p:nvPr/>
        </p:nvSpPr>
        <p:spPr>
          <a:xfrm>
            <a:off x="1037492" y="2286000"/>
            <a:ext cx="381001" cy="1828800"/>
          </a:xfrm>
          <a:prstGeom prst="upDownArrow">
            <a:avLst>
              <a:gd fmla="val 100000" name="adj1"/>
              <a:gd fmla="val 50000" name="adj2"/>
            </a:avLst>
          </a:prstGeom>
          <a:solidFill>
            <a:srgbClr val="D7E4BD">
              <a:alpha val="62745"/>
            </a:srgbClr>
          </a:solidFill>
          <a:ln>
            <a:noFill/>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a:t>
            </a:r>
            <a:endParaRPr b="1" sz="5400">
              <a:solidFill>
                <a:schemeClr val="lt1"/>
              </a:solidFill>
              <a:latin typeface="Times New Roman"/>
              <a:ea typeface="Times New Roman"/>
              <a:cs typeface="Times New Roman"/>
              <a:sym typeface="Times New Roman"/>
            </a:endParaRPr>
          </a:p>
        </p:txBody>
      </p:sp>
      <p:sp>
        <p:nvSpPr>
          <p:cNvPr id="6003" name="Google Shape;6003;p158"/>
          <p:cNvSpPr/>
          <p:nvPr/>
        </p:nvSpPr>
        <p:spPr>
          <a:xfrm>
            <a:off x="1676399" y="2286000"/>
            <a:ext cx="381001" cy="1828800"/>
          </a:xfrm>
          <a:prstGeom prst="upDownArrow">
            <a:avLst>
              <a:gd fmla="val 100000" name="adj1"/>
              <a:gd fmla="val 50000" name="adj2"/>
            </a:avLst>
          </a:prstGeom>
          <a:solidFill>
            <a:srgbClr val="D7E4BD">
              <a:alpha val="62745"/>
            </a:srgbClr>
          </a:solidFill>
          <a:ln>
            <a:noFill/>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a:t>
            </a:r>
            <a:endParaRPr b="1" sz="5400">
              <a:solidFill>
                <a:schemeClr val="lt1"/>
              </a:solidFill>
              <a:latin typeface="Times New Roman"/>
              <a:ea typeface="Times New Roman"/>
              <a:cs typeface="Times New Roman"/>
              <a:sym typeface="Times New Roman"/>
            </a:endParaRPr>
          </a:p>
        </p:txBody>
      </p:sp>
      <p:sp>
        <p:nvSpPr>
          <p:cNvPr id="6004" name="Google Shape;6004;p158"/>
          <p:cNvSpPr/>
          <p:nvPr/>
        </p:nvSpPr>
        <p:spPr>
          <a:xfrm>
            <a:off x="3823677" y="2207848"/>
            <a:ext cx="381001" cy="1828800"/>
          </a:xfrm>
          <a:prstGeom prst="upDownArrow">
            <a:avLst>
              <a:gd fmla="val 100000" name="adj1"/>
              <a:gd fmla="val 50000" name="adj2"/>
            </a:avLst>
          </a:prstGeom>
          <a:solidFill>
            <a:srgbClr val="D7E4BD">
              <a:alpha val="62745"/>
            </a:srgbClr>
          </a:solidFill>
          <a:ln>
            <a:noFill/>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a:t>
            </a:r>
            <a:endParaRPr b="1" sz="5400">
              <a:solidFill>
                <a:schemeClr val="lt1"/>
              </a:solidFill>
              <a:latin typeface="Times New Roman"/>
              <a:ea typeface="Times New Roman"/>
              <a:cs typeface="Times New Roman"/>
              <a:sym typeface="Times New Roman"/>
            </a:endParaRPr>
          </a:p>
        </p:txBody>
      </p:sp>
      <p:sp>
        <p:nvSpPr>
          <p:cNvPr id="6005" name="Google Shape;6005;p158"/>
          <p:cNvSpPr/>
          <p:nvPr/>
        </p:nvSpPr>
        <p:spPr>
          <a:xfrm>
            <a:off x="4431324" y="2227386"/>
            <a:ext cx="381001" cy="1828800"/>
          </a:xfrm>
          <a:prstGeom prst="upDownArrow">
            <a:avLst>
              <a:gd fmla="val 100000" name="adj1"/>
              <a:gd fmla="val 50000" name="adj2"/>
            </a:avLst>
          </a:prstGeom>
          <a:solidFill>
            <a:srgbClr val="D7E4BD">
              <a:alpha val="62745"/>
            </a:srgbClr>
          </a:solidFill>
          <a:ln>
            <a:noFill/>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a:t>
            </a:r>
            <a:endParaRPr b="1" sz="5400">
              <a:solidFill>
                <a:schemeClr val="lt1"/>
              </a:solidFill>
              <a:latin typeface="Times New Roman"/>
              <a:ea typeface="Times New Roman"/>
              <a:cs typeface="Times New Roman"/>
              <a:sym typeface="Times New Roman"/>
            </a:endParaRPr>
          </a:p>
        </p:txBody>
      </p:sp>
      <p:sp>
        <p:nvSpPr>
          <p:cNvPr id="6006" name="Google Shape;6006;p158"/>
          <p:cNvSpPr/>
          <p:nvPr/>
        </p:nvSpPr>
        <p:spPr>
          <a:xfrm>
            <a:off x="5070231" y="2227386"/>
            <a:ext cx="381001" cy="1828800"/>
          </a:xfrm>
          <a:prstGeom prst="upDownArrow">
            <a:avLst>
              <a:gd fmla="val 100000" name="adj1"/>
              <a:gd fmla="val 50000" name="adj2"/>
            </a:avLst>
          </a:prstGeom>
          <a:solidFill>
            <a:srgbClr val="D7E4BD">
              <a:alpha val="62745"/>
            </a:srgbClr>
          </a:solidFill>
          <a:ln>
            <a:noFill/>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a:t>
            </a:r>
            <a:endParaRPr b="1" sz="5400">
              <a:solidFill>
                <a:schemeClr val="lt1"/>
              </a:solidFill>
              <a:latin typeface="Times New Roman"/>
              <a:ea typeface="Times New Roman"/>
              <a:cs typeface="Times New Roman"/>
              <a:sym typeface="Times New Roman"/>
            </a:endParaRPr>
          </a:p>
        </p:txBody>
      </p:sp>
      <p:sp>
        <p:nvSpPr>
          <p:cNvPr id="6007" name="Google Shape;6007;p158"/>
          <p:cNvSpPr/>
          <p:nvPr/>
        </p:nvSpPr>
        <p:spPr>
          <a:xfrm>
            <a:off x="7070967" y="2227386"/>
            <a:ext cx="381001" cy="1828800"/>
          </a:xfrm>
          <a:prstGeom prst="upDownArrow">
            <a:avLst>
              <a:gd fmla="val 100000" name="adj1"/>
              <a:gd fmla="val 50000" name="adj2"/>
            </a:avLst>
          </a:prstGeom>
          <a:solidFill>
            <a:srgbClr val="D7E4BD">
              <a:alpha val="62745"/>
            </a:srgbClr>
          </a:solidFill>
          <a:ln>
            <a:noFill/>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a:t>
            </a:r>
            <a:endParaRPr b="1" sz="5400">
              <a:solidFill>
                <a:schemeClr val="lt1"/>
              </a:solidFill>
              <a:latin typeface="Times New Roman"/>
              <a:ea typeface="Times New Roman"/>
              <a:cs typeface="Times New Roman"/>
              <a:sym typeface="Times New Roman"/>
            </a:endParaRPr>
          </a:p>
        </p:txBody>
      </p:sp>
      <p:sp>
        <p:nvSpPr>
          <p:cNvPr id="6008" name="Google Shape;6008;p158"/>
          <p:cNvSpPr/>
          <p:nvPr/>
        </p:nvSpPr>
        <p:spPr>
          <a:xfrm>
            <a:off x="7678614" y="2246924"/>
            <a:ext cx="381001" cy="1828800"/>
          </a:xfrm>
          <a:prstGeom prst="upDownArrow">
            <a:avLst>
              <a:gd fmla="val 100000" name="adj1"/>
              <a:gd fmla="val 50000" name="adj2"/>
            </a:avLst>
          </a:prstGeom>
          <a:solidFill>
            <a:srgbClr val="D7E4BD">
              <a:alpha val="62745"/>
            </a:srgbClr>
          </a:solidFill>
          <a:ln>
            <a:noFill/>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a:t>
            </a:r>
            <a:endParaRPr b="1" sz="5400">
              <a:solidFill>
                <a:schemeClr val="lt1"/>
              </a:solidFill>
              <a:latin typeface="Times New Roman"/>
              <a:ea typeface="Times New Roman"/>
              <a:cs typeface="Times New Roman"/>
              <a:sym typeface="Times New Roman"/>
            </a:endParaRPr>
          </a:p>
        </p:txBody>
      </p:sp>
      <p:sp>
        <p:nvSpPr>
          <p:cNvPr id="6009" name="Google Shape;6009;p158"/>
          <p:cNvSpPr/>
          <p:nvPr/>
        </p:nvSpPr>
        <p:spPr>
          <a:xfrm>
            <a:off x="8317521" y="2246924"/>
            <a:ext cx="381001" cy="1828800"/>
          </a:xfrm>
          <a:prstGeom prst="upDownArrow">
            <a:avLst>
              <a:gd fmla="val 100000" name="adj1"/>
              <a:gd fmla="val 50000" name="adj2"/>
            </a:avLst>
          </a:prstGeom>
          <a:solidFill>
            <a:srgbClr val="D7E4BD">
              <a:alpha val="62745"/>
            </a:srgbClr>
          </a:solidFill>
          <a:ln>
            <a:noFill/>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a:t>
            </a:r>
            <a:endParaRPr b="1" sz="5400">
              <a:solidFill>
                <a:schemeClr val="lt1"/>
              </a:solidFill>
              <a:latin typeface="Times New Roman"/>
              <a:ea typeface="Times New Roman"/>
              <a:cs typeface="Times New Roman"/>
              <a:sym typeface="Times New Roman"/>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3" name="Shape 6013"/>
        <p:cNvGrpSpPr/>
        <p:nvPr/>
      </p:nvGrpSpPr>
      <p:grpSpPr>
        <a:xfrm>
          <a:off x="0" y="0"/>
          <a:ext cx="0" cy="0"/>
          <a:chOff x="0" y="0"/>
          <a:chExt cx="0" cy="0"/>
        </a:xfrm>
      </p:grpSpPr>
      <p:sp>
        <p:nvSpPr>
          <p:cNvPr id="6014" name="Google Shape;6014;p159"/>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Snapshot9 Strategy Workflow</a:t>
            </a:r>
            <a:endParaRPr/>
          </a:p>
        </p:txBody>
      </p:sp>
      <p:sp>
        <p:nvSpPr>
          <p:cNvPr id="6015" name="Google Shape;6015;p159"/>
          <p:cNvSpPr txBox="1"/>
          <p:nvPr/>
        </p:nvSpPr>
        <p:spPr>
          <a:xfrm>
            <a:off x="0" y="2286000"/>
            <a:ext cx="18288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ASPIRED SNAPSHOT9</a:t>
            </a:r>
            <a:endParaRPr sz="2000">
              <a:solidFill>
                <a:schemeClr val="dk1"/>
              </a:solidFill>
              <a:latin typeface="Calibri"/>
              <a:ea typeface="Calibri"/>
              <a:cs typeface="Calibri"/>
              <a:sym typeface="Calibri"/>
            </a:endParaRPr>
          </a:p>
        </p:txBody>
      </p:sp>
      <p:grpSp>
        <p:nvGrpSpPr>
          <p:cNvPr id="6016" name="Google Shape;6016;p159"/>
          <p:cNvGrpSpPr/>
          <p:nvPr/>
        </p:nvGrpSpPr>
        <p:grpSpPr>
          <a:xfrm>
            <a:off x="1485900" y="1295400"/>
            <a:ext cx="2857500" cy="3657600"/>
            <a:chOff x="2743200" y="3049691"/>
            <a:chExt cx="2743200" cy="3520440"/>
          </a:xfrm>
        </p:grpSpPr>
        <p:grpSp>
          <p:nvGrpSpPr>
            <p:cNvPr id="6017" name="Google Shape;6017;p159"/>
            <p:cNvGrpSpPr/>
            <p:nvPr/>
          </p:nvGrpSpPr>
          <p:grpSpPr>
            <a:xfrm>
              <a:off x="2743200" y="3428626"/>
              <a:ext cx="2743200" cy="2744231"/>
              <a:chOff x="2743200" y="3428626"/>
              <a:chExt cx="2743200" cy="2744231"/>
            </a:xfrm>
          </p:grpSpPr>
          <p:sp>
            <p:nvSpPr>
              <p:cNvPr id="6018" name="Google Shape;6018;p159"/>
              <p:cNvSpPr/>
              <p:nvPr/>
            </p:nvSpPr>
            <p:spPr>
              <a:xfrm>
                <a:off x="2743200" y="3428626"/>
                <a:ext cx="2743200" cy="2744231"/>
              </a:xfrm>
              <a:prstGeom prst="rect">
                <a:avLst/>
              </a:prstGeom>
              <a:solidFill>
                <a:srgbClr val="D6E3BC"/>
              </a:solidFill>
              <a:ln>
                <a:noFill/>
              </a:ln>
              <a:effectLst>
                <a:outerShdw blurRad="40000" rotWithShape="0" dir="3420000" dist="48387">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Times New Roman"/>
                  <a:ea typeface="Times New Roman"/>
                  <a:cs typeface="Times New Roman"/>
                  <a:sym typeface="Times New Roman"/>
                </a:endParaRPr>
              </a:p>
            </p:txBody>
          </p:sp>
          <p:sp>
            <p:nvSpPr>
              <p:cNvPr id="6019" name="Google Shape;6019;p159"/>
              <p:cNvSpPr/>
              <p:nvPr/>
            </p:nvSpPr>
            <p:spPr>
              <a:xfrm>
                <a:off x="2813305" y="3498914"/>
                <a:ext cx="2606039" cy="2603658"/>
              </a:xfrm>
              <a:prstGeom prst="rect">
                <a:avLst/>
              </a:prstGeom>
              <a:solidFill>
                <a:srgbClr val="76923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chemeClr val="lt1"/>
                  </a:solidFill>
                  <a:latin typeface="Times New Roman"/>
                  <a:ea typeface="Times New Roman"/>
                  <a:cs typeface="Times New Roman"/>
                  <a:sym typeface="Times New Roman"/>
                </a:endParaRPr>
              </a:p>
            </p:txBody>
          </p:sp>
          <p:cxnSp>
            <p:nvCxnSpPr>
              <p:cNvPr id="6020" name="Google Shape;6020;p159"/>
              <p:cNvCxnSpPr/>
              <p:nvPr/>
            </p:nvCxnSpPr>
            <p:spPr>
              <a:xfrm flipH="1" rot="-5400000">
                <a:off x="2363391" y="4799218"/>
                <a:ext cx="2603658" cy="3049"/>
              </a:xfrm>
              <a:prstGeom prst="straightConnector1">
                <a:avLst/>
              </a:prstGeom>
              <a:noFill/>
              <a:ln cap="flat" cmpd="sng" w="57150">
                <a:solidFill>
                  <a:srgbClr val="D6E3BC"/>
                </a:solidFill>
                <a:prstDash val="solid"/>
                <a:round/>
                <a:headEnd len="sm" w="sm" type="none"/>
                <a:tailEnd len="sm" w="sm" type="none"/>
              </a:ln>
            </p:spPr>
          </p:cxnSp>
          <p:cxnSp>
            <p:nvCxnSpPr>
              <p:cNvPr id="6021" name="Google Shape;6021;p159"/>
              <p:cNvCxnSpPr/>
              <p:nvPr/>
            </p:nvCxnSpPr>
            <p:spPr>
              <a:xfrm flipH="1" rot="-5400000">
                <a:off x="3265599" y="4799218"/>
                <a:ext cx="2603658" cy="3049"/>
              </a:xfrm>
              <a:prstGeom prst="straightConnector1">
                <a:avLst/>
              </a:prstGeom>
              <a:noFill/>
              <a:ln cap="flat" cmpd="sng" w="57150">
                <a:solidFill>
                  <a:srgbClr val="D6E3BC"/>
                </a:solidFill>
                <a:prstDash val="solid"/>
                <a:round/>
                <a:headEnd len="sm" w="sm" type="none"/>
                <a:tailEnd len="sm" w="sm" type="none"/>
              </a:ln>
            </p:spPr>
          </p:cxnSp>
          <p:sp>
            <p:nvSpPr>
              <p:cNvPr id="6022" name="Google Shape;6022;p159"/>
              <p:cNvSpPr txBox="1"/>
              <p:nvPr/>
            </p:nvSpPr>
            <p:spPr>
              <a:xfrm>
                <a:off x="2767584" y="3578368"/>
                <a:ext cx="871728" cy="5628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1600">
                    <a:solidFill>
                      <a:schemeClr val="lt1"/>
                    </a:solidFill>
                    <a:latin typeface="Calibri"/>
                    <a:ea typeface="Calibri"/>
                    <a:cs typeface="Calibri"/>
                    <a:sym typeface="Calibri"/>
                  </a:rPr>
                  <a:t>Touch</a:t>
                </a:r>
                <a:endParaRPr/>
              </a:p>
            </p:txBody>
          </p:sp>
          <p:sp>
            <p:nvSpPr>
              <p:cNvPr id="6023" name="Google Shape;6023;p159"/>
              <p:cNvSpPr txBox="1"/>
              <p:nvPr/>
            </p:nvSpPr>
            <p:spPr>
              <a:xfrm>
                <a:off x="2767584" y="4479869"/>
                <a:ext cx="871728" cy="5628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1600">
                    <a:solidFill>
                      <a:schemeClr val="lt1"/>
                    </a:solidFill>
                    <a:latin typeface="Calibri"/>
                    <a:ea typeface="Calibri"/>
                    <a:cs typeface="Calibri"/>
                    <a:sym typeface="Calibri"/>
                  </a:rPr>
                  <a:t>Touch</a:t>
                </a:r>
                <a:endParaRPr/>
              </a:p>
            </p:txBody>
          </p:sp>
          <p:sp>
            <p:nvSpPr>
              <p:cNvPr id="6024" name="Google Shape;6024;p159"/>
              <p:cNvSpPr txBox="1"/>
              <p:nvPr/>
            </p:nvSpPr>
            <p:spPr>
              <a:xfrm>
                <a:off x="2767584" y="5381371"/>
                <a:ext cx="871728" cy="5628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1600">
                    <a:solidFill>
                      <a:schemeClr val="lt1"/>
                    </a:solidFill>
                    <a:latin typeface="Calibri"/>
                    <a:ea typeface="Calibri"/>
                    <a:cs typeface="Calibri"/>
                    <a:sym typeface="Calibri"/>
                  </a:rPr>
                  <a:t>Touch</a:t>
                </a:r>
                <a:endParaRPr/>
              </a:p>
            </p:txBody>
          </p:sp>
          <p:sp>
            <p:nvSpPr>
              <p:cNvPr id="6025" name="Google Shape;6025;p159"/>
              <p:cNvSpPr txBox="1"/>
              <p:nvPr/>
            </p:nvSpPr>
            <p:spPr>
              <a:xfrm>
                <a:off x="3663696" y="3578368"/>
                <a:ext cx="917449" cy="5628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1600">
                    <a:solidFill>
                      <a:schemeClr val="lt1"/>
                    </a:solidFill>
                    <a:latin typeface="Calibri"/>
                    <a:ea typeface="Calibri"/>
                    <a:cs typeface="Calibri"/>
                    <a:sym typeface="Calibri"/>
                  </a:rPr>
                  <a:t>Volume</a:t>
                </a:r>
                <a:endParaRPr/>
              </a:p>
            </p:txBody>
          </p:sp>
          <p:sp>
            <p:nvSpPr>
              <p:cNvPr id="6026" name="Google Shape;6026;p159"/>
              <p:cNvSpPr txBox="1"/>
              <p:nvPr/>
            </p:nvSpPr>
            <p:spPr>
              <a:xfrm>
                <a:off x="3663696" y="4479869"/>
                <a:ext cx="917449" cy="5628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1600">
                    <a:solidFill>
                      <a:schemeClr val="lt1"/>
                    </a:solidFill>
                    <a:latin typeface="Calibri"/>
                    <a:ea typeface="Calibri"/>
                    <a:cs typeface="Calibri"/>
                    <a:sym typeface="Calibri"/>
                  </a:rPr>
                  <a:t>Volume</a:t>
                </a:r>
                <a:endParaRPr/>
              </a:p>
            </p:txBody>
          </p:sp>
          <p:sp>
            <p:nvSpPr>
              <p:cNvPr id="6027" name="Google Shape;6027;p159"/>
              <p:cNvSpPr txBox="1"/>
              <p:nvPr/>
            </p:nvSpPr>
            <p:spPr>
              <a:xfrm>
                <a:off x="3663696" y="5381371"/>
                <a:ext cx="917449" cy="5628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1600">
                    <a:solidFill>
                      <a:schemeClr val="lt1"/>
                    </a:solidFill>
                    <a:latin typeface="Calibri"/>
                    <a:ea typeface="Calibri"/>
                    <a:cs typeface="Calibri"/>
                    <a:sym typeface="Calibri"/>
                  </a:rPr>
                  <a:t>Volume</a:t>
                </a:r>
                <a:endParaRPr/>
              </a:p>
            </p:txBody>
          </p:sp>
          <p:sp>
            <p:nvSpPr>
              <p:cNvPr id="6028" name="Google Shape;6028;p159"/>
              <p:cNvSpPr txBox="1"/>
              <p:nvPr/>
            </p:nvSpPr>
            <p:spPr>
              <a:xfrm>
                <a:off x="4568953" y="4479869"/>
                <a:ext cx="868679" cy="5628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Mid</a:t>
                </a:r>
                <a:endParaRPr/>
              </a:p>
              <a:p>
                <a:pPr indent="0" lvl="0" marL="0" marR="0" rtl="0" algn="ctr">
                  <a:spcBef>
                    <a:spcPts val="0"/>
                  </a:spcBef>
                  <a:spcAft>
                    <a:spcPts val="0"/>
                  </a:spcAft>
                  <a:buNone/>
                </a:pPr>
                <a:r>
                  <a:rPr b="1" lang="en-US" sz="1600">
                    <a:solidFill>
                      <a:schemeClr val="lt1"/>
                    </a:solidFill>
                    <a:latin typeface="Calibri"/>
                    <a:ea typeface="Calibri"/>
                    <a:cs typeface="Calibri"/>
                    <a:sym typeface="Calibri"/>
                  </a:rPr>
                  <a:t>Margin</a:t>
                </a:r>
                <a:endParaRPr/>
              </a:p>
            </p:txBody>
          </p:sp>
          <p:sp>
            <p:nvSpPr>
              <p:cNvPr id="6029" name="Google Shape;6029;p159"/>
              <p:cNvSpPr txBox="1"/>
              <p:nvPr/>
            </p:nvSpPr>
            <p:spPr>
              <a:xfrm>
                <a:off x="4568953" y="5381371"/>
                <a:ext cx="868679" cy="5628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Low</a:t>
                </a:r>
                <a:endParaRPr/>
              </a:p>
              <a:p>
                <a:pPr indent="0" lvl="0" marL="0" marR="0" rtl="0" algn="ctr">
                  <a:spcBef>
                    <a:spcPts val="0"/>
                  </a:spcBef>
                  <a:spcAft>
                    <a:spcPts val="0"/>
                  </a:spcAft>
                  <a:buNone/>
                </a:pPr>
                <a:r>
                  <a:rPr b="1" lang="en-US" sz="1600">
                    <a:solidFill>
                      <a:schemeClr val="lt1"/>
                    </a:solidFill>
                    <a:latin typeface="Calibri"/>
                    <a:ea typeface="Calibri"/>
                    <a:cs typeface="Calibri"/>
                    <a:sym typeface="Calibri"/>
                  </a:rPr>
                  <a:t>Margin</a:t>
                </a:r>
                <a:endParaRPr/>
              </a:p>
            </p:txBody>
          </p:sp>
          <p:sp>
            <p:nvSpPr>
              <p:cNvPr id="6030" name="Google Shape;6030;p159"/>
              <p:cNvSpPr txBox="1"/>
              <p:nvPr/>
            </p:nvSpPr>
            <p:spPr>
              <a:xfrm>
                <a:off x="4568953" y="3578368"/>
                <a:ext cx="868679" cy="5628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600">
                    <a:solidFill>
                      <a:schemeClr val="lt1"/>
                    </a:solidFill>
                    <a:latin typeface="Calibri"/>
                    <a:ea typeface="Calibri"/>
                    <a:cs typeface="Calibri"/>
                    <a:sym typeface="Calibri"/>
                  </a:rPr>
                  <a:t>High</a:t>
                </a:r>
                <a:endParaRPr/>
              </a:p>
              <a:p>
                <a:pPr indent="0" lvl="0" marL="0" marR="0" rtl="0" algn="ctr">
                  <a:spcBef>
                    <a:spcPts val="0"/>
                  </a:spcBef>
                  <a:spcAft>
                    <a:spcPts val="0"/>
                  </a:spcAft>
                  <a:buNone/>
                </a:pPr>
                <a:r>
                  <a:rPr b="1" lang="en-US" sz="1600">
                    <a:solidFill>
                      <a:schemeClr val="lt1"/>
                    </a:solidFill>
                    <a:latin typeface="Calibri"/>
                    <a:ea typeface="Calibri"/>
                    <a:cs typeface="Calibri"/>
                    <a:sym typeface="Calibri"/>
                  </a:rPr>
                  <a:t>Margin</a:t>
                </a:r>
                <a:endParaRPr/>
              </a:p>
            </p:txBody>
          </p:sp>
        </p:grpSp>
        <p:cxnSp>
          <p:nvCxnSpPr>
            <p:cNvPr id="6031" name="Google Shape;6031;p159"/>
            <p:cNvCxnSpPr/>
            <p:nvPr/>
          </p:nvCxnSpPr>
          <p:spPr>
            <a:xfrm flipH="1" rot="-5400000">
              <a:off x="2810986" y="5266317"/>
              <a:ext cx="2606040" cy="1588"/>
            </a:xfrm>
            <a:prstGeom prst="straightConnector1">
              <a:avLst/>
            </a:prstGeom>
            <a:noFill/>
            <a:ln cap="flat" cmpd="sng" w="57150">
              <a:solidFill>
                <a:srgbClr val="D6E3BC"/>
              </a:solidFill>
              <a:prstDash val="solid"/>
              <a:round/>
              <a:headEnd len="sm" w="sm" type="none"/>
              <a:tailEnd len="sm" w="sm" type="none"/>
            </a:ln>
          </p:spPr>
        </p:cxnSp>
        <p:cxnSp>
          <p:nvCxnSpPr>
            <p:cNvPr id="6032" name="Google Shape;6032;p159"/>
            <p:cNvCxnSpPr/>
            <p:nvPr/>
          </p:nvCxnSpPr>
          <p:spPr>
            <a:xfrm flipH="1" rot="-5400000">
              <a:off x="2810986" y="4351917"/>
              <a:ext cx="2606040" cy="1588"/>
            </a:xfrm>
            <a:prstGeom prst="straightConnector1">
              <a:avLst/>
            </a:prstGeom>
            <a:noFill/>
            <a:ln cap="flat" cmpd="sng" w="57150">
              <a:solidFill>
                <a:srgbClr val="D6E3BC"/>
              </a:solidFill>
              <a:prstDash val="solid"/>
              <a:round/>
              <a:headEnd len="sm" w="sm" type="none"/>
              <a:tailEnd len="sm" w="sm" type="none"/>
            </a:ln>
          </p:spPr>
        </p:cxnSp>
      </p:grpSp>
      <p:sp>
        <p:nvSpPr>
          <p:cNvPr id="6033" name="Google Shape;6033;p159"/>
          <p:cNvSpPr txBox="1"/>
          <p:nvPr>
            <p:ph idx="4294967295" type="body"/>
          </p:nvPr>
        </p:nvSpPr>
        <p:spPr>
          <a:xfrm>
            <a:off x="4572000" y="1066800"/>
            <a:ext cx="4419600" cy="5334000"/>
          </a:xfrm>
          <a:prstGeom prst="rect">
            <a:avLst/>
          </a:prstGeom>
          <a:noFill/>
          <a:ln>
            <a:noFill/>
          </a:ln>
        </p:spPr>
        <p:txBody>
          <a:bodyPr anchorCtr="0" anchor="t" bIns="45700" lIns="91425" spcFirstLastPara="1" rIns="91425" wrap="square" tIns="45700">
            <a:noAutofit/>
          </a:bodyPr>
          <a:lstStyle/>
          <a:p>
            <a:pPr indent="-225425" lvl="0" marL="225425" rtl="0" algn="ctr">
              <a:spcBef>
                <a:spcPts val="0"/>
              </a:spcBef>
              <a:spcAft>
                <a:spcPts val="0"/>
              </a:spcAft>
              <a:buClr>
                <a:srgbClr val="333F1A"/>
              </a:buClr>
              <a:buSzPts val="1200"/>
              <a:buNone/>
            </a:pPr>
            <a:r>
              <a:rPr b="1" lang="en-US" sz="1200" u="sng"/>
              <a:t>DESIRED ATTRIBUTES</a:t>
            </a:r>
            <a:endParaRPr/>
          </a:p>
          <a:p>
            <a:pPr indent="-225425" lvl="0" marL="225425" rtl="0" algn="l">
              <a:spcBef>
                <a:spcPts val="240"/>
              </a:spcBef>
              <a:spcAft>
                <a:spcPts val="0"/>
              </a:spcAft>
              <a:buClr>
                <a:srgbClr val="333F1A"/>
              </a:buClr>
              <a:buSzPts val="1200"/>
              <a:buChar char="•"/>
            </a:pPr>
            <a:r>
              <a:rPr lang="en-US" sz="1200"/>
              <a:t>?</a:t>
            </a:r>
            <a:endParaRPr/>
          </a:p>
          <a:p>
            <a:pPr indent="-149225" lvl="0" marL="225425" rtl="0" algn="l">
              <a:spcBef>
                <a:spcPts val="240"/>
              </a:spcBef>
              <a:spcAft>
                <a:spcPts val="0"/>
              </a:spcAft>
              <a:buClr>
                <a:srgbClr val="333F1A"/>
              </a:buClr>
              <a:buSzPts val="1200"/>
              <a:buNone/>
            </a:pPr>
            <a:r>
              <a:t/>
            </a:r>
            <a:endParaRPr sz="1200"/>
          </a:p>
        </p:txBody>
      </p:sp>
      <p:sp>
        <p:nvSpPr>
          <p:cNvPr id="6034" name="Google Shape;6034;p159"/>
          <p:cNvSpPr/>
          <p:nvPr/>
        </p:nvSpPr>
        <p:spPr>
          <a:xfrm>
            <a:off x="3509396" y="2036327"/>
            <a:ext cx="681604" cy="2078473"/>
          </a:xfrm>
          <a:prstGeom prst="upDownArrow">
            <a:avLst>
              <a:gd fmla="val 100000" name="adj1"/>
              <a:gd fmla="val 50000" name="adj2"/>
            </a:avLst>
          </a:prstGeom>
          <a:solidFill>
            <a:srgbClr val="D7E4BD">
              <a:alpha val="62745"/>
            </a:srgbClr>
          </a:solidFill>
          <a:ln>
            <a:noFill/>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6000">
                <a:solidFill>
                  <a:schemeClr val="lt1"/>
                </a:solidFill>
                <a:latin typeface="Times New Roman"/>
                <a:ea typeface="Times New Roman"/>
                <a:cs typeface="Times New Roman"/>
                <a:sym typeface="Times New Roman"/>
              </a:rPr>
              <a:t>?</a:t>
            </a:r>
            <a:endParaRPr/>
          </a:p>
        </p:txBody>
      </p:sp>
      <p:sp>
        <p:nvSpPr>
          <p:cNvPr id="6035" name="Google Shape;6035;p159"/>
          <p:cNvSpPr/>
          <p:nvPr/>
        </p:nvSpPr>
        <p:spPr>
          <a:xfrm>
            <a:off x="2590800" y="2030045"/>
            <a:ext cx="681604" cy="2078473"/>
          </a:xfrm>
          <a:prstGeom prst="upDownArrow">
            <a:avLst>
              <a:gd fmla="val 100000" name="adj1"/>
              <a:gd fmla="val 50000" name="adj2"/>
            </a:avLst>
          </a:prstGeom>
          <a:solidFill>
            <a:srgbClr val="D7E4BD">
              <a:alpha val="62745"/>
            </a:srgbClr>
          </a:solidFill>
          <a:ln>
            <a:noFill/>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6000">
                <a:solidFill>
                  <a:schemeClr val="lt1"/>
                </a:solidFill>
                <a:latin typeface="Times New Roman"/>
                <a:ea typeface="Times New Roman"/>
                <a:cs typeface="Times New Roman"/>
                <a:sym typeface="Times New Roman"/>
              </a:rPr>
              <a:t>?</a:t>
            </a:r>
            <a:endParaRPr/>
          </a:p>
        </p:txBody>
      </p:sp>
      <p:sp>
        <p:nvSpPr>
          <p:cNvPr id="6036" name="Google Shape;6036;p159"/>
          <p:cNvSpPr/>
          <p:nvPr/>
        </p:nvSpPr>
        <p:spPr>
          <a:xfrm>
            <a:off x="1649045" y="2036327"/>
            <a:ext cx="681604" cy="2078473"/>
          </a:xfrm>
          <a:prstGeom prst="upDownArrow">
            <a:avLst>
              <a:gd fmla="val 100000" name="adj1"/>
              <a:gd fmla="val 50000" name="adj2"/>
            </a:avLst>
          </a:prstGeom>
          <a:solidFill>
            <a:srgbClr val="D7E4BD">
              <a:alpha val="62745"/>
            </a:srgbClr>
          </a:solidFill>
          <a:ln>
            <a:noFill/>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6000">
                <a:solidFill>
                  <a:schemeClr val="lt1"/>
                </a:solidFill>
                <a:latin typeface="Times New Roman"/>
                <a:ea typeface="Times New Roman"/>
                <a:cs typeface="Times New Roman"/>
                <a:sym typeface="Times New Roman"/>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0" name="Shape 6040"/>
        <p:cNvGrpSpPr/>
        <p:nvPr/>
      </p:nvGrpSpPr>
      <p:grpSpPr>
        <a:xfrm>
          <a:off x="0" y="0"/>
          <a:ext cx="0" cy="0"/>
          <a:chOff x="0" y="0"/>
          <a:chExt cx="0" cy="0"/>
        </a:xfrm>
      </p:grpSpPr>
      <p:sp>
        <p:nvSpPr>
          <p:cNvPr id="6041" name="Google Shape;6041;p160"/>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9Lenses Strategy Workflow</a:t>
            </a:r>
            <a:endParaRPr/>
          </a:p>
        </p:txBody>
      </p:sp>
      <p:graphicFrame>
        <p:nvGraphicFramePr>
          <p:cNvPr id="6042" name="Google Shape;6042;p160"/>
          <p:cNvGraphicFramePr/>
          <p:nvPr/>
        </p:nvGraphicFramePr>
        <p:xfrm>
          <a:off x="533400" y="1219200"/>
          <a:ext cx="3000000" cy="3000000"/>
        </p:xfrm>
        <a:graphic>
          <a:graphicData uri="http://schemas.openxmlformats.org/drawingml/2006/table">
            <a:tbl>
              <a:tblPr bandRow="1" firstRow="1">
                <a:noFill/>
                <a:tableStyleId>{FBB656A8-B8EC-42C7-A02C-BD94231E0D51}</a:tableStyleId>
              </a:tblPr>
              <a:tblGrid>
                <a:gridCol w="1600200"/>
                <a:gridCol w="6629400"/>
              </a:tblGrid>
              <a:tr h="833975">
                <a:tc>
                  <a:txBody>
                    <a:bodyPr/>
                    <a:lstStyle/>
                    <a:p>
                      <a:pPr indent="0" lvl="0" marL="0" marR="0" rtl="0" algn="l">
                        <a:spcBef>
                          <a:spcPts val="0"/>
                        </a:spcBef>
                        <a:spcAft>
                          <a:spcPts val="0"/>
                        </a:spcAft>
                        <a:buNone/>
                      </a:pPr>
                      <a:r>
                        <a:t/>
                      </a:r>
                      <a:endParaRPr b="1" sz="1800"/>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Calibri"/>
                        <a:buNone/>
                      </a:pPr>
                      <a:r>
                        <a:rPr b="1" i="0" lang="en-US" sz="3200" u="none" cap="none" strike="noStrike">
                          <a:solidFill>
                            <a:srgbClr val="000000"/>
                          </a:solidFill>
                          <a:latin typeface="Calibri"/>
                          <a:ea typeface="Calibri"/>
                          <a:cs typeface="Calibri"/>
                          <a:sym typeface="Calibri"/>
                        </a:rPr>
                        <a:t>MARKET LENS AREAS OF FOCUS</a:t>
                      </a:r>
                      <a:endParaRPr b="1" i="0" sz="1800" u="none" cap="none" strike="noStrike">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100"/>
                    </a:p>
                  </a:txBody>
                  <a:tcPr marT="45725" marB="45725" marR="91450" marL="91450"/>
                </a:tc>
              </a:tr>
              <a:tr h="833975">
                <a:tc>
                  <a:txBody>
                    <a:bodyPr/>
                    <a:lstStyle/>
                    <a:p>
                      <a:pPr indent="0" lvl="0" marL="0" marR="0" rtl="0" algn="l">
                        <a:spcBef>
                          <a:spcPts val="0"/>
                        </a:spcBef>
                        <a:spcAft>
                          <a:spcPts val="0"/>
                        </a:spcAft>
                        <a:buNone/>
                      </a:pPr>
                      <a:r>
                        <a:rPr b="1" lang="en-US" sz="1800"/>
                        <a:t>Characteristics</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r h="833975">
                <a:tc>
                  <a:txBody>
                    <a:bodyPr/>
                    <a:lstStyle/>
                    <a:p>
                      <a:pPr indent="0" lvl="0" marL="0" marR="0" rtl="0" algn="l">
                        <a:spcBef>
                          <a:spcPts val="0"/>
                        </a:spcBef>
                        <a:spcAft>
                          <a:spcPts val="0"/>
                        </a:spcAft>
                        <a:buNone/>
                      </a:pPr>
                      <a:r>
                        <a:rPr b="1" lang="en-US" sz="1800"/>
                        <a:t>Competition</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r h="833975">
                <a:tc>
                  <a:txBody>
                    <a:bodyPr/>
                    <a:lstStyle/>
                    <a:p>
                      <a:pPr indent="0" lvl="0" marL="0" marR="0" rtl="0" algn="l">
                        <a:spcBef>
                          <a:spcPts val="0"/>
                        </a:spcBef>
                        <a:spcAft>
                          <a:spcPts val="0"/>
                        </a:spcAft>
                        <a:buNone/>
                      </a:pPr>
                      <a:r>
                        <a:rPr b="1" lang="en-US" sz="1800"/>
                        <a:t>Customers</a:t>
                      </a:r>
                      <a:endParaRPr b="1" sz="1800"/>
                    </a:p>
                  </a:txBody>
                  <a:tcPr marT="45725" marB="45725" marR="91450" marL="91450"/>
                </a:tc>
                <a:tc>
                  <a:txBody>
                    <a:bodyPr/>
                    <a:lstStyle/>
                    <a:p>
                      <a:pPr indent="0" lvl="0" marL="0" marR="0" rtl="0" algn="l">
                        <a:spcBef>
                          <a:spcPts val="0"/>
                        </a:spcBef>
                        <a:spcAft>
                          <a:spcPts val="0"/>
                        </a:spcAft>
                        <a:buNone/>
                      </a:pPr>
                      <a:r>
                        <a:rPr b="1" lang="en-US" sz="1100"/>
                        <a:t>1.</a:t>
                      </a:r>
                      <a:r>
                        <a:rPr b="1" lang="en-US" sz="1100"/>
                        <a:t>  </a:t>
                      </a:r>
                      <a:endParaRPr b="1" sz="1100"/>
                    </a:p>
                  </a:txBody>
                  <a:tcPr marT="45725" marB="45725" marR="91450" marL="91450"/>
                </a:tc>
              </a:tr>
              <a:tr h="833975">
                <a:tc>
                  <a:txBody>
                    <a:bodyPr/>
                    <a:lstStyle/>
                    <a:p>
                      <a:pPr indent="0" lvl="0" marL="0" marR="0" rtl="0" algn="l">
                        <a:spcBef>
                          <a:spcPts val="0"/>
                        </a:spcBef>
                        <a:spcAft>
                          <a:spcPts val="0"/>
                        </a:spcAft>
                        <a:buNone/>
                      </a:pPr>
                      <a:r>
                        <a:rPr b="1" lang="en-US" sz="1800"/>
                        <a:t>Positioning</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r h="833975">
                <a:tc>
                  <a:txBody>
                    <a:bodyPr/>
                    <a:lstStyle/>
                    <a:p>
                      <a:pPr indent="0" lvl="0" marL="0" marR="0" rtl="0" algn="l">
                        <a:spcBef>
                          <a:spcPts val="0"/>
                        </a:spcBef>
                        <a:spcAft>
                          <a:spcPts val="0"/>
                        </a:spcAft>
                        <a:buNone/>
                      </a:pPr>
                      <a:r>
                        <a:rPr b="1" lang="en-US" sz="1800"/>
                        <a:t>Timing</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WORSE YET…</a:t>
            </a:r>
            <a:endParaRPr/>
          </a:p>
        </p:txBody>
      </p:sp>
      <p:sp>
        <p:nvSpPr>
          <p:cNvPr id="154" name="Google Shape;154;p1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rgbClr val="333F1A"/>
              </a:buClr>
              <a:buSzPts val="3200"/>
              <a:buChar char="•"/>
            </a:pPr>
            <a:r>
              <a:rPr lang="en-US"/>
              <a:t>Most companies don't know what they don't know</a:t>
            </a:r>
            <a:endParaRPr/>
          </a:p>
          <a:p>
            <a:pPr indent="-342900" lvl="0" marL="342900" rtl="0" algn="l">
              <a:lnSpc>
                <a:spcPct val="90000"/>
              </a:lnSpc>
              <a:spcBef>
                <a:spcPts val="640"/>
              </a:spcBef>
              <a:spcAft>
                <a:spcPts val="0"/>
              </a:spcAft>
              <a:buClr>
                <a:srgbClr val="333F1A"/>
              </a:buClr>
              <a:buSzPts val="3200"/>
              <a:buChar char="•"/>
            </a:pPr>
            <a:r>
              <a:rPr lang="en-US"/>
              <a:t>Many of us nod up and down – ESPECIALLY when we don't understand</a:t>
            </a:r>
            <a:endParaRPr/>
          </a:p>
          <a:p>
            <a:pPr indent="-342900" lvl="0" marL="342900" rtl="0" algn="l">
              <a:lnSpc>
                <a:spcPct val="90000"/>
              </a:lnSpc>
              <a:spcBef>
                <a:spcPts val="640"/>
              </a:spcBef>
              <a:spcAft>
                <a:spcPts val="0"/>
              </a:spcAft>
              <a:buClr>
                <a:srgbClr val="333F1A"/>
              </a:buClr>
              <a:buSzPts val="3200"/>
              <a:buChar char="•"/>
            </a:pPr>
            <a:r>
              <a:rPr lang="en-US"/>
              <a:t>Most people follow the conversation versus creating intelligent conversations</a:t>
            </a:r>
            <a:endParaRPr/>
          </a:p>
          <a:p>
            <a:pPr indent="-342900" lvl="0" marL="342900" rtl="0" algn="l">
              <a:lnSpc>
                <a:spcPct val="90000"/>
              </a:lnSpc>
              <a:spcBef>
                <a:spcPts val="640"/>
              </a:spcBef>
              <a:spcAft>
                <a:spcPts val="0"/>
              </a:spcAft>
              <a:buClr>
                <a:srgbClr val="333F1A"/>
              </a:buClr>
              <a:buSzPts val="3200"/>
              <a:buChar char="•"/>
            </a:pPr>
            <a:r>
              <a:rPr lang="en-US"/>
              <a:t>They fail to probe and unearth the real business problems we face (symptoms driven)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animEffect filter="fade" transition="in">
                                      <p:cBhvr>
                                        <p:cTn dur="1000"/>
                                        <p:tgtEl>
                                          <p:spTgt spid="1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animEffect filter="fade" transition="in">
                                      <p:cBhvr>
                                        <p:cTn dur="1000"/>
                                        <p:tgtEl>
                                          <p:spTgt spid="15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2" st="2"/>
                                            </p:txEl>
                                          </p:spTgt>
                                        </p:tgtEl>
                                        <p:attrNameLst>
                                          <p:attrName>style.visibility</p:attrName>
                                        </p:attrNameLst>
                                      </p:cBhvr>
                                      <p:to>
                                        <p:strVal val="visible"/>
                                      </p:to>
                                    </p:set>
                                    <p:animEffect filter="fade" transition="in">
                                      <p:cBhvr>
                                        <p:cTn dur="1000"/>
                                        <p:tgtEl>
                                          <p:spTgt spid="15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xEl>
                                              <p:pRg end="3" st="3"/>
                                            </p:txEl>
                                          </p:spTgt>
                                        </p:tgtEl>
                                        <p:attrNameLst>
                                          <p:attrName>style.visibility</p:attrName>
                                        </p:attrNameLst>
                                      </p:cBhvr>
                                      <p:to>
                                        <p:strVal val="visible"/>
                                      </p:to>
                                    </p:set>
                                    <p:animEffect filter="fade" transition="in">
                                      <p:cBhvr>
                                        <p:cTn dur="1000"/>
                                        <p:tgtEl>
                                          <p:spTgt spid="15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6" name="Shape 6046"/>
        <p:cNvGrpSpPr/>
        <p:nvPr/>
      </p:nvGrpSpPr>
      <p:grpSpPr>
        <a:xfrm>
          <a:off x="0" y="0"/>
          <a:ext cx="0" cy="0"/>
          <a:chOff x="0" y="0"/>
          <a:chExt cx="0" cy="0"/>
        </a:xfrm>
      </p:grpSpPr>
      <p:sp>
        <p:nvSpPr>
          <p:cNvPr id="6047" name="Google Shape;6047;p161"/>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9Lenses Strategy Workflow</a:t>
            </a:r>
            <a:endParaRPr/>
          </a:p>
        </p:txBody>
      </p:sp>
      <p:graphicFrame>
        <p:nvGraphicFramePr>
          <p:cNvPr id="6048" name="Google Shape;6048;p161"/>
          <p:cNvGraphicFramePr/>
          <p:nvPr/>
        </p:nvGraphicFramePr>
        <p:xfrm>
          <a:off x="533400" y="1219200"/>
          <a:ext cx="3000000" cy="3000000"/>
        </p:xfrm>
        <a:graphic>
          <a:graphicData uri="http://schemas.openxmlformats.org/drawingml/2006/table">
            <a:tbl>
              <a:tblPr bandRow="1" firstRow="1">
                <a:noFill/>
                <a:tableStyleId>{FBB656A8-B8EC-42C7-A02C-BD94231E0D51}</a:tableStyleId>
              </a:tblPr>
              <a:tblGrid>
                <a:gridCol w="1600200"/>
                <a:gridCol w="6629400"/>
              </a:tblGrid>
              <a:tr h="1005850">
                <a:tc>
                  <a:txBody>
                    <a:bodyPr/>
                    <a:lstStyle/>
                    <a:p>
                      <a:pPr indent="0" lvl="0" marL="0" marR="0" rtl="0" algn="l">
                        <a:spcBef>
                          <a:spcPts val="0"/>
                        </a:spcBef>
                        <a:spcAft>
                          <a:spcPts val="0"/>
                        </a:spcAft>
                        <a:buNone/>
                      </a:pPr>
                      <a:r>
                        <a:t/>
                      </a:r>
                      <a:endParaRPr b="1" sz="1800"/>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Calibri"/>
                        <a:buNone/>
                      </a:pPr>
                      <a:r>
                        <a:rPr b="1" i="0" lang="en-US" sz="3200" u="none" cap="none" strike="noStrike">
                          <a:solidFill>
                            <a:srgbClr val="000000"/>
                          </a:solidFill>
                          <a:latin typeface="Calibri"/>
                          <a:ea typeface="Calibri"/>
                          <a:cs typeface="Calibri"/>
                          <a:sym typeface="Calibri"/>
                        </a:rPr>
                        <a:t>PEOPLE LENS AREAS OF FOCUS</a:t>
                      </a:r>
                      <a:endParaRPr b="1" i="0" sz="1800" u="none" cap="none" strike="noStrike">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100"/>
                    </a:p>
                  </a:txBody>
                  <a:tcPr marT="45725" marB="45725" marR="91450" marL="91450"/>
                </a:tc>
              </a:tr>
              <a:tr h="1005850">
                <a:tc>
                  <a:txBody>
                    <a:bodyPr/>
                    <a:lstStyle/>
                    <a:p>
                      <a:pPr indent="0" lvl="0" marL="0" marR="0" rtl="0" algn="l">
                        <a:spcBef>
                          <a:spcPts val="0"/>
                        </a:spcBef>
                        <a:spcAft>
                          <a:spcPts val="0"/>
                        </a:spcAft>
                        <a:buNone/>
                      </a:pPr>
                      <a:r>
                        <a:rPr b="1" lang="en-US" sz="1800"/>
                        <a:t>Employee Characteristics</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r h="1005850">
                <a:tc>
                  <a:txBody>
                    <a:bodyPr/>
                    <a:lstStyle/>
                    <a:p>
                      <a:pPr indent="0" lvl="0" marL="0" marR="0" rtl="0" algn="l">
                        <a:spcBef>
                          <a:spcPts val="0"/>
                        </a:spcBef>
                        <a:spcAft>
                          <a:spcPts val="0"/>
                        </a:spcAft>
                        <a:buNone/>
                      </a:pPr>
                      <a:r>
                        <a:rPr b="1" lang="en-US" sz="1800"/>
                        <a:t>Culture</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r h="1005850">
                <a:tc>
                  <a:txBody>
                    <a:bodyPr/>
                    <a:lstStyle/>
                    <a:p>
                      <a:pPr indent="0" lvl="0" marL="0" marR="0" rtl="0" algn="l">
                        <a:spcBef>
                          <a:spcPts val="0"/>
                        </a:spcBef>
                        <a:spcAft>
                          <a:spcPts val="0"/>
                        </a:spcAft>
                        <a:buNone/>
                      </a:pPr>
                      <a:r>
                        <a:rPr b="1" lang="en-US" sz="1800"/>
                        <a:t>Leadership</a:t>
                      </a:r>
                      <a:endParaRPr b="1" sz="1800"/>
                    </a:p>
                  </a:txBody>
                  <a:tcPr marT="45725" marB="45725" marR="91450" marL="91450"/>
                </a:tc>
                <a:tc>
                  <a:txBody>
                    <a:bodyPr/>
                    <a:lstStyle/>
                    <a:p>
                      <a:pPr indent="0" lvl="0" marL="0" marR="0" rtl="0" algn="l">
                        <a:spcBef>
                          <a:spcPts val="0"/>
                        </a:spcBef>
                        <a:spcAft>
                          <a:spcPts val="0"/>
                        </a:spcAft>
                        <a:buNone/>
                      </a:pPr>
                      <a:r>
                        <a:rPr b="1" lang="en-US" sz="1100"/>
                        <a:t>1.</a:t>
                      </a:r>
                      <a:r>
                        <a:rPr b="1" lang="en-US" sz="1100"/>
                        <a:t>  </a:t>
                      </a:r>
                      <a:endParaRPr b="1" sz="1100"/>
                    </a:p>
                  </a:txBody>
                  <a:tcPr marT="45725" marB="45725" marR="91450" marL="91450"/>
                </a:tc>
              </a:tr>
              <a:tr h="1005850">
                <a:tc>
                  <a:txBody>
                    <a:bodyPr/>
                    <a:lstStyle/>
                    <a:p>
                      <a:pPr indent="0" lvl="0" marL="0" marR="0" rtl="0" algn="l">
                        <a:spcBef>
                          <a:spcPts val="0"/>
                        </a:spcBef>
                        <a:spcAft>
                          <a:spcPts val="0"/>
                        </a:spcAft>
                        <a:buNone/>
                      </a:pPr>
                      <a:r>
                        <a:rPr b="1" lang="en-US" sz="1800"/>
                        <a:t>Organizational Design</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bl>
          </a:graphicData>
        </a:graphic>
      </p:graphicFrame>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2" name="Shape 6052"/>
        <p:cNvGrpSpPr/>
        <p:nvPr/>
      </p:nvGrpSpPr>
      <p:grpSpPr>
        <a:xfrm>
          <a:off x="0" y="0"/>
          <a:ext cx="0" cy="0"/>
          <a:chOff x="0" y="0"/>
          <a:chExt cx="0" cy="0"/>
        </a:xfrm>
      </p:grpSpPr>
      <p:sp>
        <p:nvSpPr>
          <p:cNvPr id="6053" name="Google Shape;6053;p162"/>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9Lenses Strategy Workflow</a:t>
            </a:r>
            <a:endParaRPr/>
          </a:p>
        </p:txBody>
      </p:sp>
      <p:graphicFrame>
        <p:nvGraphicFramePr>
          <p:cNvPr id="6054" name="Google Shape;6054;p162"/>
          <p:cNvGraphicFramePr/>
          <p:nvPr/>
        </p:nvGraphicFramePr>
        <p:xfrm>
          <a:off x="533400" y="1219200"/>
          <a:ext cx="3000000" cy="3000000"/>
        </p:xfrm>
        <a:graphic>
          <a:graphicData uri="http://schemas.openxmlformats.org/drawingml/2006/table">
            <a:tbl>
              <a:tblPr bandRow="1" firstRow="1">
                <a:noFill/>
                <a:tableStyleId>{FBB656A8-B8EC-42C7-A02C-BD94231E0D51}</a:tableStyleId>
              </a:tblPr>
              <a:tblGrid>
                <a:gridCol w="1600200"/>
                <a:gridCol w="6629400"/>
              </a:tblGrid>
              <a:tr h="833975">
                <a:tc>
                  <a:txBody>
                    <a:bodyPr/>
                    <a:lstStyle/>
                    <a:p>
                      <a:pPr indent="0" lvl="0" marL="0" marR="0" rtl="0" algn="l">
                        <a:spcBef>
                          <a:spcPts val="0"/>
                        </a:spcBef>
                        <a:spcAft>
                          <a:spcPts val="0"/>
                        </a:spcAft>
                        <a:buNone/>
                      </a:pPr>
                      <a:r>
                        <a:t/>
                      </a:r>
                      <a:endParaRPr b="1" sz="1800"/>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Calibri"/>
                        <a:buNone/>
                      </a:pPr>
                      <a:r>
                        <a:rPr b="1" i="0" lang="en-US" sz="3200" u="none" cap="none" strike="noStrike">
                          <a:solidFill>
                            <a:srgbClr val="000000"/>
                          </a:solidFill>
                          <a:latin typeface="Calibri"/>
                          <a:ea typeface="Calibri"/>
                          <a:cs typeface="Calibri"/>
                          <a:sym typeface="Calibri"/>
                        </a:rPr>
                        <a:t>FINANCIAL LENS AREAS OF FOCUS</a:t>
                      </a:r>
                      <a:endParaRPr b="1" i="0" sz="1800" u="none" cap="none" strike="noStrike">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100"/>
                    </a:p>
                  </a:txBody>
                  <a:tcPr marT="45725" marB="45725" marR="91450" marL="91450"/>
                </a:tc>
              </a:tr>
              <a:tr h="833975">
                <a:tc>
                  <a:txBody>
                    <a:bodyPr/>
                    <a:lstStyle/>
                    <a:p>
                      <a:pPr indent="0" lvl="0" marL="0" marR="0" rtl="0" algn="l">
                        <a:spcBef>
                          <a:spcPts val="0"/>
                        </a:spcBef>
                        <a:spcAft>
                          <a:spcPts val="0"/>
                        </a:spcAft>
                        <a:buNone/>
                      </a:pPr>
                      <a:r>
                        <a:rPr b="1" lang="en-US" sz="1800"/>
                        <a:t>Accounting</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r h="833975">
                <a:tc>
                  <a:txBody>
                    <a:bodyPr/>
                    <a:lstStyle/>
                    <a:p>
                      <a:pPr indent="0" lvl="0" marL="0" marR="0" rtl="0" algn="l">
                        <a:spcBef>
                          <a:spcPts val="0"/>
                        </a:spcBef>
                        <a:spcAft>
                          <a:spcPts val="0"/>
                        </a:spcAft>
                        <a:buNone/>
                      </a:pPr>
                      <a:r>
                        <a:rPr b="1" lang="en-US" sz="1800"/>
                        <a:t>Capital Structure</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r h="833975">
                <a:tc>
                  <a:txBody>
                    <a:bodyPr/>
                    <a:lstStyle/>
                    <a:p>
                      <a:pPr indent="0" lvl="0" marL="0" marR="0" rtl="0" algn="l">
                        <a:spcBef>
                          <a:spcPts val="0"/>
                        </a:spcBef>
                        <a:spcAft>
                          <a:spcPts val="0"/>
                        </a:spcAft>
                        <a:buNone/>
                      </a:pPr>
                      <a:r>
                        <a:rPr b="1" lang="en-US" sz="1800"/>
                        <a:t>Financial Model</a:t>
                      </a:r>
                      <a:endParaRPr b="1" sz="1800"/>
                    </a:p>
                  </a:txBody>
                  <a:tcPr marT="45725" marB="45725" marR="91450" marL="91450"/>
                </a:tc>
                <a:tc>
                  <a:txBody>
                    <a:bodyPr/>
                    <a:lstStyle/>
                    <a:p>
                      <a:pPr indent="0" lvl="0" marL="0" marR="0" rtl="0" algn="l">
                        <a:spcBef>
                          <a:spcPts val="0"/>
                        </a:spcBef>
                        <a:spcAft>
                          <a:spcPts val="0"/>
                        </a:spcAft>
                        <a:buNone/>
                      </a:pPr>
                      <a:r>
                        <a:rPr b="1" lang="en-US" sz="1100"/>
                        <a:t>1.</a:t>
                      </a:r>
                      <a:r>
                        <a:rPr b="1" lang="en-US" sz="1100"/>
                        <a:t>  </a:t>
                      </a:r>
                      <a:endParaRPr b="1" sz="1100"/>
                    </a:p>
                  </a:txBody>
                  <a:tcPr marT="45725" marB="45725" marR="91450" marL="91450"/>
                </a:tc>
              </a:tr>
              <a:tr h="833975">
                <a:tc>
                  <a:txBody>
                    <a:bodyPr/>
                    <a:lstStyle/>
                    <a:p>
                      <a:pPr indent="0" lvl="0" marL="0" marR="0" rtl="0" algn="l">
                        <a:spcBef>
                          <a:spcPts val="0"/>
                        </a:spcBef>
                        <a:spcAft>
                          <a:spcPts val="0"/>
                        </a:spcAft>
                        <a:buNone/>
                      </a:pPr>
                      <a:r>
                        <a:rPr b="1" lang="en-US" sz="1800"/>
                        <a:t>Forecasting</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r h="833975">
                <a:tc>
                  <a:txBody>
                    <a:bodyPr/>
                    <a:lstStyle/>
                    <a:p>
                      <a:pPr indent="0" lvl="0" marL="0" marR="0" rtl="0" algn="l">
                        <a:spcBef>
                          <a:spcPts val="0"/>
                        </a:spcBef>
                        <a:spcAft>
                          <a:spcPts val="0"/>
                        </a:spcAft>
                        <a:buNone/>
                      </a:pPr>
                      <a:r>
                        <a:rPr b="1" lang="en-US" sz="1800"/>
                        <a:t>Historical Performance</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bl>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8" name="Shape 6058"/>
        <p:cNvGrpSpPr/>
        <p:nvPr/>
      </p:nvGrpSpPr>
      <p:grpSpPr>
        <a:xfrm>
          <a:off x="0" y="0"/>
          <a:ext cx="0" cy="0"/>
          <a:chOff x="0" y="0"/>
          <a:chExt cx="0" cy="0"/>
        </a:xfrm>
      </p:grpSpPr>
      <p:sp>
        <p:nvSpPr>
          <p:cNvPr id="6059" name="Google Shape;6059;p163"/>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9Lenses Strategy Workflow</a:t>
            </a:r>
            <a:endParaRPr/>
          </a:p>
        </p:txBody>
      </p:sp>
      <p:graphicFrame>
        <p:nvGraphicFramePr>
          <p:cNvPr id="6060" name="Google Shape;6060;p163"/>
          <p:cNvGraphicFramePr/>
          <p:nvPr/>
        </p:nvGraphicFramePr>
        <p:xfrm>
          <a:off x="533400" y="1219200"/>
          <a:ext cx="3000000" cy="3000000"/>
        </p:xfrm>
        <a:graphic>
          <a:graphicData uri="http://schemas.openxmlformats.org/drawingml/2006/table">
            <a:tbl>
              <a:tblPr bandRow="1" firstRow="1">
                <a:noFill/>
                <a:tableStyleId>{FBB656A8-B8EC-42C7-A02C-BD94231E0D51}</a:tableStyleId>
              </a:tblPr>
              <a:tblGrid>
                <a:gridCol w="1600200"/>
                <a:gridCol w="6629400"/>
              </a:tblGrid>
              <a:tr h="833975">
                <a:tc>
                  <a:txBody>
                    <a:bodyPr/>
                    <a:lstStyle/>
                    <a:p>
                      <a:pPr indent="0" lvl="0" marL="0" marR="0" rtl="0" algn="l">
                        <a:spcBef>
                          <a:spcPts val="0"/>
                        </a:spcBef>
                        <a:spcAft>
                          <a:spcPts val="0"/>
                        </a:spcAft>
                        <a:buNone/>
                      </a:pPr>
                      <a:r>
                        <a:t/>
                      </a:r>
                      <a:endParaRPr b="1" sz="1800"/>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Calibri"/>
                        <a:buNone/>
                      </a:pPr>
                      <a:r>
                        <a:rPr b="1" i="0" lang="en-US" sz="3200" u="none" cap="none" strike="noStrike">
                          <a:solidFill>
                            <a:srgbClr val="000000"/>
                          </a:solidFill>
                          <a:latin typeface="Calibri"/>
                          <a:ea typeface="Calibri"/>
                          <a:cs typeface="Calibri"/>
                          <a:sym typeface="Calibri"/>
                        </a:rPr>
                        <a:t>STRATEGY LENS AREAS OF FOCUS</a:t>
                      </a:r>
                      <a:endParaRPr b="1" i="0" sz="1800" u="none" cap="none" strike="noStrike">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100"/>
                    </a:p>
                  </a:txBody>
                  <a:tcPr marT="45725" marB="45725" marR="91450" marL="91450"/>
                </a:tc>
              </a:tr>
              <a:tr h="833975">
                <a:tc>
                  <a:txBody>
                    <a:bodyPr/>
                    <a:lstStyle/>
                    <a:p>
                      <a:pPr indent="0" lvl="0" marL="0" marR="0" rtl="0" algn="l">
                        <a:spcBef>
                          <a:spcPts val="0"/>
                        </a:spcBef>
                        <a:spcAft>
                          <a:spcPts val="0"/>
                        </a:spcAft>
                        <a:buNone/>
                      </a:pPr>
                      <a:r>
                        <a:rPr b="1" lang="en-US" sz="1800"/>
                        <a:t>Delivery</a:t>
                      </a:r>
                      <a:r>
                        <a:rPr b="1" lang="en-US" sz="1800"/>
                        <a:t> Outlets</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r h="833975">
                <a:tc>
                  <a:txBody>
                    <a:bodyPr/>
                    <a:lstStyle/>
                    <a:p>
                      <a:pPr indent="0" lvl="0" marL="0" marR="0" rtl="0" algn="l">
                        <a:spcBef>
                          <a:spcPts val="0"/>
                        </a:spcBef>
                        <a:spcAft>
                          <a:spcPts val="0"/>
                        </a:spcAft>
                        <a:buNone/>
                      </a:pPr>
                      <a:r>
                        <a:rPr b="1" lang="en-US" sz="1800"/>
                        <a:t>General Strategy</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r h="833975">
                <a:tc>
                  <a:txBody>
                    <a:bodyPr/>
                    <a:lstStyle/>
                    <a:p>
                      <a:pPr indent="0" lvl="0" marL="0" marR="0" rtl="0" algn="l">
                        <a:spcBef>
                          <a:spcPts val="0"/>
                        </a:spcBef>
                        <a:spcAft>
                          <a:spcPts val="0"/>
                        </a:spcAft>
                        <a:buNone/>
                      </a:pPr>
                      <a:r>
                        <a:rPr b="1" lang="en-US" sz="1800"/>
                        <a:t>Offerings</a:t>
                      </a:r>
                      <a:endParaRPr b="1" sz="1800"/>
                    </a:p>
                  </a:txBody>
                  <a:tcPr marT="45725" marB="45725" marR="91450" marL="91450"/>
                </a:tc>
                <a:tc>
                  <a:txBody>
                    <a:bodyPr/>
                    <a:lstStyle/>
                    <a:p>
                      <a:pPr indent="0" lvl="0" marL="0" marR="0" rtl="0" algn="l">
                        <a:spcBef>
                          <a:spcPts val="0"/>
                        </a:spcBef>
                        <a:spcAft>
                          <a:spcPts val="0"/>
                        </a:spcAft>
                        <a:buNone/>
                      </a:pPr>
                      <a:r>
                        <a:rPr b="1" lang="en-US" sz="1100"/>
                        <a:t>1.</a:t>
                      </a:r>
                      <a:r>
                        <a:rPr b="1" lang="en-US" sz="1100"/>
                        <a:t>  </a:t>
                      </a:r>
                      <a:endParaRPr b="1" sz="1100"/>
                    </a:p>
                  </a:txBody>
                  <a:tcPr marT="45725" marB="45725" marR="91450" marL="91450"/>
                </a:tc>
              </a:tr>
              <a:tr h="833975">
                <a:tc>
                  <a:txBody>
                    <a:bodyPr/>
                    <a:lstStyle/>
                    <a:p>
                      <a:pPr indent="0" lvl="0" marL="0" marR="0" rtl="0" algn="l">
                        <a:spcBef>
                          <a:spcPts val="0"/>
                        </a:spcBef>
                        <a:spcAft>
                          <a:spcPts val="0"/>
                        </a:spcAft>
                        <a:buNone/>
                      </a:pPr>
                      <a:r>
                        <a:rPr b="1" lang="en-US" sz="1800"/>
                        <a:t>Pricing Strategy</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r h="833975">
                <a:tc>
                  <a:txBody>
                    <a:bodyPr/>
                    <a:lstStyle/>
                    <a:p>
                      <a:pPr indent="0" lvl="0" marL="0" marR="0" rtl="0" algn="l">
                        <a:spcBef>
                          <a:spcPts val="0"/>
                        </a:spcBef>
                        <a:spcAft>
                          <a:spcPts val="0"/>
                        </a:spcAft>
                        <a:buNone/>
                      </a:pPr>
                      <a:r>
                        <a:rPr b="1" lang="en-US" sz="1800"/>
                        <a:t>Promotion</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bl>
          </a:graphicData>
        </a:graphic>
      </p:graphicFrame>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4" name="Shape 6064"/>
        <p:cNvGrpSpPr/>
        <p:nvPr/>
      </p:nvGrpSpPr>
      <p:grpSpPr>
        <a:xfrm>
          <a:off x="0" y="0"/>
          <a:ext cx="0" cy="0"/>
          <a:chOff x="0" y="0"/>
          <a:chExt cx="0" cy="0"/>
        </a:xfrm>
      </p:grpSpPr>
      <p:sp>
        <p:nvSpPr>
          <p:cNvPr id="6065" name="Google Shape;6065;p164"/>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9Lenses Strategy Workflow</a:t>
            </a:r>
            <a:endParaRPr/>
          </a:p>
        </p:txBody>
      </p:sp>
      <p:graphicFrame>
        <p:nvGraphicFramePr>
          <p:cNvPr id="6066" name="Google Shape;6066;p164"/>
          <p:cNvGraphicFramePr/>
          <p:nvPr/>
        </p:nvGraphicFramePr>
        <p:xfrm>
          <a:off x="533400" y="1219200"/>
          <a:ext cx="3000000" cy="3000000"/>
        </p:xfrm>
        <a:graphic>
          <a:graphicData uri="http://schemas.openxmlformats.org/drawingml/2006/table">
            <a:tbl>
              <a:tblPr bandRow="1" firstRow="1">
                <a:noFill/>
                <a:tableStyleId>{FBB656A8-B8EC-42C7-A02C-BD94231E0D51}</a:tableStyleId>
              </a:tblPr>
              <a:tblGrid>
                <a:gridCol w="1600200"/>
                <a:gridCol w="6629400"/>
              </a:tblGrid>
              <a:tr h="1005850">
                <a:tc>
                  <a:txBody>
                    <a:bodyPr/>
                    <a:lstStyle/>
                    <a:p>
                      <a:pPr indent="0" lvl="0" marL="0" marR="0" rtl="0" algn="l">
                        <a:spcBef>
                          <a:spcPts val="0"/>
                        </a:spcBef>
                        <a:spcAft>
                          <a:spcPts val="0"/>
                        </a:spcAft>
                        <a:buNone/>
                      </a:pPr>
                      <a:r>
                        <a:t/>
                      </a:r>
                      <a:endParaRPr b="1" sz="1800"/>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Calibri"/>
                        <a:buNone/>
                      </a:pPr>
                      <a:r>
                        <a:rPr b="1" i="0" lang="en-US" sz="3200" u="none" cap="none" strike="noStrike">
                          <a:solidFill>
                            <a:srgbClr val="000000"/>
                          </a:solidFill>
                          <a:latin typeface="Calibri"/>
                          <a:ea typeface="Calibri"/>
                          <a:cs typeface="Calibri"/>
                          <a:sym typeface="Calibri"/>
                        </a:rPr>
                        <a:t>OPERATIONS LENS AREAS OF FOCUS</a:t>
                      </a:r>
                      <a:endParaRPr b="1" i="0" sz="1800" u="none" cap="none" strike="noStrike">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100"/>
                    </a:p>
                  </a:txBody>
                  <a:tcPr marT="45725" marB="45725" marR="91450" marL="91450"/>
                </a:tc>
              </a:tr>
              <a:tr h="1005850">
                <a:tc>
                  <a:txBody>
                    <a:bodyPr/>
                    <a:lstStyle/>
                    <a:p>
                      <a:pPr indent="0" lvl="0" marL="0" marR="0" rtl="0" algn="l">
                        <a:spcBef>
                          <a:spcPts val="0"/>
                        </a:spcBef>
                        <a:spcAft>
                          <a:spcPts val="0"/>
                        </a:spcAft>
                        <a:buNone/>
                      </a:pPr>
                      <a:r>
                        <a:rPr b="1" lang="en-US" sz="1800"/>
                        <a:t>General Operations</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r h="1005850">
                <a:tc>
                  <a:txBody>
                    <a:bodyPr/>
                    <a:lstStyle/>
                    <a:p>
                      <a:pPr indent="0" lvl="0" marL="0" marR="0" rtl="0" algn="l">
                        <a:spcBef>
                          <a:spcPts val="0"/>
                        </a:spcBef>
                        <a:spcAft>
                          <a:spcPts val="0"/>
                        </a:spcAft>
                        <a:buNone/>
                      </a:pPr>
                      <a:r>
                        <a:rPr b="1" lang="en-US" sz="1800"/>
                        <a:t>Infrastructure</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r h="1005850">
                <a:tc>
                  <a:txBody>
                    <a:bodyPr/>
                    <a:lstStyle/>
                    <a:p>
                      <a:pPr indent="0" lvl="0" marL="0" marR="0" rtl="0" algn="l">
                        <a:spcBef>
                          <a:spcPts val="0"/>
                        </a:spcBef>
                        <a:spcAft>
                          <a:spcPts val="0"/>
                        </a:spcAft>
                        <a:buNone/>
                      </a:pPr>
                      <a:r>
                        <a:rPr b="1" lang="en-US" sz="1800"/>
                        <a:t>Planning</a:t>
                      </a:r>
                      <a:endParaRPr b="1" sz="1800"/>
                    </a:p>
                  </a:txBody>
                  <a:tcPr marT="45725" marB="45725" marR="91450" marL="91450"/>
                </a:tc>
                <a:tc>
                  <a:txBody>
                    <a:bodyPr/>
                    <a:lstStyle/>
                    <a:p>
                      <a:pPr indent="0" lvl="0" marL="0" marR="0" rtl="0" algn="l">
                        <a:spcBef>
                          <a:spcPts val="0"/>
                        </a:spcBef>
                        <a:spcAft>
                          <a:spcPts val="0"/>
                        </a:spcAft>
                        <a:buNone/>
                      </a:pPr>
                      <a:r>
                        <a:rPr b="1" lang="en-US" sz="1100"/>
                        <a:t>1.</a:t>
                      </a:r>
                      <a:r>
                        <a:rPr b="1" lang="en-US" sz="1100"/>
                        <a:t>  </a:t>
                      </a:r>
                      <a:endParaRPr b="1" sz="1100"/>
                    </a:p>
                  </a:txBody>
                  <a:tcPr marT="45725" marB="45725" marR="91450" marL="91450"/>
                </a:tc>
              </a:tr>
              <a:tr h="1005850">
                <a:tc>
                  <a:txBody>
                    <a:bodyPr/>
                    <a:lstStyle/>
                    <a:p>
                      <a:pPr indent="0" lvl="0" marL="0" marR="0" rtl="0" algn="l">
                        <a:spcBef>
                          <a:spcPts val="0"/>
                        </a:spcBef>
                        <a:spcAft>
                          <a:spcPts val="0"/>
                        </a:spcAft>
                        <a:buNone/>
                      </a:pPr>
                      <a:r>
                        <a:rPr b="1" lang="en-US" sz="1800"/>
                        <a:t>Systems</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0" name="Shape 6070"/>
        <p:cNvGrpSpPr/>
        <p:nvPr/>
      </p:nvGrpSpPr>
      <p:grpSpPr>
        <a:xfrm>
          <a:off x="0" y="0"/>
          <a:ext cx="0" cy="0"/>
          <a:chOff x="0" y="0"/>
          <a:chExt cx="0" cy="0"/>
        </a:xfrm>
      </p:grpSpPr>
      <p:sp>
        <p:nvSpPr>
          <p:cNvPr id="6071" name="Google Shape;6071;p165"/>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9Lenses Strategy Workflow</a:t>
            </a:r>
            <a:endParaRPr/>
          </a:p>
        </p:txBody>
      </p:sp>
      <p:graphicFrame>
        <p:nvGraphicFramePr>
          <p:cNvPr id="6072" name="Google Shape;6072;p165"/>
          <p:cNvGraphicFramePr/>
          <p:nvPr/>
        </p:nvGraphicFramePr>
        <p:xfrm>
          <a:off x="533400" y="1219200"/>
          <a:ext cx="3000000" cy="3000000"/>
        </p:xfrm>
        <a:graphic>
          <a:graphicData uri="http://schemas.openxmlformats.org/drawingml/2006/table">
            <a:tbl>
              <a:tblPr bandRow="1" firstRow="1">
                <a:noFill/>
                <a:tableStyleId>{FBB656A8-B8EC-42C7-A02C-BD94231E0D51}</a:tableStyleId>
              </a:tblPr>
              <a:tblGrid>
                <a:gridCol w="1600200"/>
                <a:gridCol w="6629400"/>
              </a:tblGrid>
              <a:tr h="977000">
                <a:tc>
                  <a:txBody>
                    <a:bodyPr/>
                    <a:lstStyle/>
                    <a:p>
                      <a:pPr indent="0" lvl="0" marL="0" marR="0" rtl="0" algn="l">
                        <a:spcBef>
                          <a:spcPts val="0"/>
                        </a:spcBef>
                        <a:spcAft>
                          <a:spcPts val="0"/>
                        </a:spcAft>
                        <a:buNone/>
                      </a:pPr>
                      <a:r>
                        <a:t/>
                      </a:r>
                      <a:endParaRPr b="1" sz="1800"/>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Calibri"/>
                        <a:buNone/>
                      </a:pPr>
                      <a:r>
                        <a:rPr b="1" i="0" lang="en-US" sz="3200" u="none" cap="none" strike="noStrike">
                          <a:solidFill>
                            <a:srgbClr val="000000"/>
                          </a:solidFill>
                          <a:latin typeface="Calibri"/>
                          <a:ea typeface="Calibri"/>
                          <a:cs typeface="Calibri"/>
                          <a:sym typeface="Calibri"/>
                        </a:rPr>
                        <a:t>EXECUTION LENS AREAS OF FOCUS</a:t>
                      </a:r>
                      <a:endParaRPr b="1" i="0" sz="1800" u="none" cap="none" strike="noStrike">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100"/>
                    </a:p>
                  </a:txBody>
                  <a:tcPr marT="45725" marB="45725" marR="91450" marL="91450"/>
                </a:tc>
              </a:tr>
              <a:tr h="1835600">
                <a:tc>
                  <a:txBody>
                    <a:bodyPr/>
                    <a:lstStyle/>
                    <a:p>
                      <a:pPr indent="0" lvl="0" marL="0" marR="0" rtl="0" algn="l">
                        <a:spcBef>
                          <a:spcPts val="0"/>
                        </a:spcBef>
                        <a:spcAft>
                          <a:spcPts val="0"/>
                        </a:spcAft>
                        <a:buNone/>
                      </a:pPr>
                      <a:r>
                        <a:rPr b="1" lang="en-US" sz="1800"/>
                        <a:t>Measurement</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r h="1835600">
                <a:tc>
                  <a:txBody>
                    <a:bodyPr/>
                    <a:lstStyle/>
                    <a:p>
                      <a:pPr indent="0" lvl="0" marL="0" marR="0" rtl="0" algn="l">
                        <a:spcBef>
                          <a:spcPts val="0"/>
                        </a:spcBef>
                        <a:spcAft>
                          <a:spcPts val="0"/>
                        </a:spcAft>
                        <a:buNone/>
                      </a:pPr>
                      <a:r>
                        <a:rPr b="1" lang="en-US" sz="1800"/>
                        <a:t>Performance</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bl>
          </a:graphicData>
        </a:graphic>
      </p:graphicFrame>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6" name="Shape 6076"/>
        <p:cNvGrpSpPr/>
        <p:nvPr/>
      </p:nvGrpSpPr>
      <p:grpSpPr>
        <a:xfrm>
          <a:off x="0" y="0"/>
          <a:ext cx="0" cy="0"/>
          <a:chOff x="0" y="0"/>
          <a:chExt cx="0" cy="0"/>
        </a:xfrm>
      </p:grpSpPr>
      <p:sp>
        <p:nvSpPr>
          <p:cNvPr id="6077" name="Google Shape;6077;p166"/>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9Lenses Strategy Workflow</a:t>
            </a:r>
            <a:endParaRPr/>
          </a:p>
        </p:txBody>
      </p:sp>
      <p:graphicFrame>
        <p:nvGraphicFramePr>
          <p:cNvPr id="6078" name="Google Shape;6078;p166"/>
          <p:cNvGraphicFramePr/>
          <p:nvPr/>
        </p:nvGraphicFramePr>
        <p:xfrm>
          <a:off x="533400" y="1219201"/>
          <a:ext cx="3000000" cy="3000000"/>
        </p:xfrm>
        <a:graphic>
          <a:graphicData uri="http://schemas.openxmlformats.org/drawingml/2006/table">
            <a:tbl>
              <a:tblPr bandRow="1" firstRow="1">
                <a:noFill/>
                <a:tableStyleId>{FBB656A8-B8EC-42C7-A02C-BD94231E0D51}</a:tableStyleId>
              </a:tblPr>
              <a:tblGrid>
                <a:gridCol w="1600200"/>
                <a:gridCol w="6629400"/>
              </a:tblGrid>
              <a:tr h="963325">
                <a:tc>
                  <a:txBody>
                    <a:bodyPr/>
                    <a:lstStyle/>
                    <a:p>
                      <a:pPr indent="0" lvl="0" marL="0" marR="0" rtl="0" algn="l">
                        <a:spcBef>
                          <a:spcPts val="0"/>
                        </a:spcBef>
                        <a:spcAft>
                          <a:spcPts val="0"/>
                        </a:spcAft>
                        <a:buNone/>
                      </a:pPr>
                      <a:r>
                        <a:t/>
                      </a:r>
                      <a:endParaRPr b="1" sz="1800"/>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Calibri"/>
                        <a:buNone/>
                      </a:pPr>
                      <a:r>
                        <a:rPr b="1" i="0" lang="en-US" sz="3200" u="none" cap="none" strike="noStrike">
                          <a:solidFill>
                            <a:srgbClr val="000000"/>
                          </a:solidFill>
                          <a:latin typeface="Calibri"/>
                          <a:ea typeface="Calibri"/>
                          <a:cs typeface="Calibri"/>
                          <a:sym typeface="Calibri"/>
                        </a:rPr>
                        <a:t>GOVERNANCE LENS AREAS OF FOCUS</a:t>
                      </a:r>
                      <a:endParaRPr b="1" i="0" sz="1800" u="none" cap="none" strike="noStrike">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100"/>
                    </a:p>
                  </a:txBody>
                  <a:tcPr marT="45725" marB="45725" marR="91450" marL="91450"/>
                </a:tc>
              </a:tr>
              <a:tr h="1304500">
                <a:tc>
                  <a:txBody>
                    <a:bodyPr/>
                    <a:lstStyle/>
                    <a:p>
                      <a:pPr indent="0" lvl="0" marL="0" marR="0" rtl="0" algn="l">
                        <a:spcBef>
                          <a:spcPts val="0"/>
                        </a:spcBef>
                        <a:spcAft>
                          <a:spcPts val="0"/>
                        </a:spcAft>
                        <a:buNone/>
                      </a:pPr>
                      <a:r>
                        <a:rPr b="1" lang="en-US" sz="1800"/>
                        <a:t>Practices</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r h="1304500">
                <a:tc>
                  <a:txBody>
                    <a:bodyPr/>
                    <a:lstStyle/>
                    <a:p>
                      <a:pPr indent="0" lvl="0" marL="0" marR="0" rtl="0" algn="l">
                        <a:spcBef>
                          <a:spcPts val="0"/>
                        </a:spcBef>
                        <a:spcAft>
                          <a:spcPts val="0"/>
                        </a:spcAft>
                        <a:buNone/>
                      </a:pPr>
                      <a:r>
                        <a:rPr b="1" lang="en-US" sz="1800"/>
                        <a:t>Principles</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r h="1304500">
                <a:tc>
                  <a:txBody>
                    <a:bodyPr/>
                    <a:lstStyle/>
                    <a:p>
                      <a:pPr indent="0" lvl="0" marL="0" marR="0" rtl="0" algn="l">
                        <a:spcBef>
                          <a:spcPts val="0"/>
                        </a:spcBef>
                        <a:spcAft>
                          <a:spcPts val="0"/>
                        </a:spcAft>
                        <a:buNone/>
                      </a:pPr>
                      <a:r>
                        <a:rPr b="1" lang="en-US" sz="1800"/>
                        <a:t>Structure</a:t>
                      </a:r>
                      <a:endParaRPr b="1" sz="1800"/>
                    </a:p>
                  </a:txBody>
                  <a:tcPr marT="45725" marB="45725" marR="91450" marL="91450"/>
                </a:tc>
                <a:tc>
                  <a:txBody>
                    <a:bodyPr/>
                    <a:lstStyle/>
                    <a:p>
                      <a:pPr indent="0" lvl="0" marL="0" marR="0" rtl="0" algn="l">
                        <a:spcBef>
                          <a:spcPts val="0"/>
                        </a:spcBef>
                        <a:spcAft>
                          <a:spcPts val="0"/>
                        </a:spcAft>
                        <a:buNone/>
                      </a:pPr>
                      <a:r>
                        <a:rPr b="1" lang="en-US" sz="1100"/>
                        <a:t>1.</a:t>
                      </a:r>
                      <a:r>
                        <a:rPr b="1" lang="en-US" sz="1100"/>
                        <a:t>  </a:t>
                      </a:r>
                      <a:endParaRPr b="1" sz="1100"/>
                    </a:p>
                  </a:txBody>
                  <a:tcPr marT="45725" marB="45725" marR="91450" marL="91450"/>
                </a:tc>
              </a:tr>
            </a:tbl>
          </a:graphicData>
        </a:graphic>
      </p:graphicFrame>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2" name="Shape 6082"/>
        <p:cNvGrpSpPr/>
        <p:nvPr/>
      </p:nvGrpSpPr>
      <p:grpSpPr>
        <a:xfrm>
          <a:off x="0" y="0"/>
          <a:ext cx="0" cy="0"/>
          <a:chOff x="0" y="0"/>
          <a:chExt cx="0" cy="0"/>
        </a:xfrm>
      </p:grpSpPr>
      <p:sp>
        <p:nvSpPr>
          <p:cNvPr id="6083" name="Google Shape;6083;p167"/>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9Lenses Strategy Workflow</a:t>
            </a:r>
            <a:endParaRPr/>
          </a:p>
        </p:txBody>
      </p:sp>
      <p:graphicFrame>
        <p:nvGraphicFramePr>
          <p:cNvPr id="6084" name="Google Shape;6084;p167"/>
          <p:cNvGraphicFramePr/>
          <p:nvPr/>
        </p:nvGraphicFramePr>
        <p:xfrm>
          <a:off x="533400" y="1219200"/>
          <a:ext cx="3000000" cy="3000000"/>
        </p:xfrm>
        <a:graphic>
          <a:graphicData uri="http://schemas.openxmlformats.org/drawingml/2006/table">
            <a:tbl>
              <a:tblPr bandRow="1" firstRow="1">
                <a:noFill/>
                <a:tableStyleId>{FBB656A8-B8EC-42C7-A02C-BD94231E0D51}</a:tableStyleId>
              </a:tblPr>
              <a:tblGrid>
                <a:gridCol w="1600200"/>
                <a:gridCol w="6629400"/>
              </a:tblGrid>
              <a:tr h="1005850">
                <a:tc>
                  <a:txBody>
                    <a:bodyPr/>
                    <a:lstStyle/>
                    <a:p>
                      <a:pPr indent="0" lvl="0" marL="0" marR="0" rtl="0" algn="l">
                        <a:spcBef>
                          <a:spcPts val="0"/>
                        </a:spcBef>
                        <a:spcAft>
                          <a:spcPts val="0"/>
                        </a:spcAft>
                        <a:buNone/>
                      </a:pPr>
                      <a:r>
                        <a:t/>
                      </a:r>
                      <a:endParaRPr b="1" sz="1800"/>
                    </a:p>
                  </a:txBody>
                  <a:tcPr marT="45725" marB="45725" marR="91450" marL="91450"/>
                </a:tc>
                <a:tc>
                  <a:txBody>
                    <a:bodyPr/>
                    <a:lstStyle/>
                    <a:p>
                      <a:pPr indent="0" lvl="0" marL="0" marR="0" rtl="0" algn="ctr">
                        <a:lnSpc>
                          <a:spcPct val="100000"/>
                        </a:lnSpc>
                        <a:spcBef>
                          <a:spcPts val="0"/>
                        </a:spcBef>
                        <a:spcAft>
                          <a:spcPts val="0"/>
                        </a:spcAft>
                        <a:buClr>
                          <a:srgbClr val="000000"/>
                        </a:buClr>
                        <a:buSzPts val="3200"/>
                        <a:buFont typeface="Calibri"/>
                        <a:buNone/>
                      </a:pPr>
                      <a:r>
                        <a:rPr b="1" i="0" lang="en-US" sz="3200" u="none" cap="none" strike="noStrike">
                          <a:solidFill>
                            <a:srgbClr val="000000"/>
                          </a:solidFill>
                          <a:latin typeface="Calibri"/>
                          <a:ea typeface="Calibri"/>
                          <a:cs typeface="Calibri"/>
                          <a:sym typeface="Calibri"/>
                        </a:rPr>
                        <a:t>ENTITY LENS AREAS OF FOCUS</a:t>
                      </a:r>
                      <a:endParaRPr b="1" i="0" sz="1800" u="none" cap="none" strike="noStrike">
                        <a:solidFill>
                          <a:srgbClr val="000000"/>
                        </a:solidFill>
                        <a:latin typeface="Calibri"/>
                        <a:ea typeface="Calibri"/>
                        <a:cs typeface="Calibri"/>
                        <a:sym typeface="Calibri"/>
                      </a:endParaRPr>
                    </a:p>
                    <a:p>
                      <a:pPr indent="0" lvl="0" marL="0" marR="0" rtl="0" algn="l">
                        <a:spcBef>
                          <a:spcPts val="0"/>
                        </a:spcBef>
                        <a:spcAft>
                          <a:spcPts val="0"/>
                        </a:spcAft>
                        <a:buNone/>
                      </a:pPr>
                      <a:r>
                        <a:t/>
                      </a:r>
                      <a:endParaRPr b="1" sz="1100"/>
                    </a:p>
                  </a:txBody>
                  <a:tcPr marT="45725" marB="45725" marR="91450" marL="91450"/>
                </a:tc>
              </a:tr>
              <a:tr h="1005850">
                <a:tc>
                  <a:txBody>
                    <a:bodyPr/>
                    <a:lstStyle/>
                    <a:p>
                      <a:pPr indent="0" lvl="0" marL="0" marR="0" rtl="0" algn="l">
                        <a:spcBef>
                          <a:spcPts val="0"/>
                        </a:spcBef>
                        <a:spcAft>
                          <a:spcPts val="0"/>
                        </a:spcAft>
                        <a:buNone/>
                      </a:pPr>
                      <a:r>
                        <a:rPr b="1" lang="en-US" sz="1800"/>
                        <a:t>Entity Characteristics</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r h="1005850">
                <a:tc>
                  <a:txBody>
                    <a:bodyPr/>
                    <a:lstStyle/>
                    <a:p>
                      <a:pPr indent="0" lvl="0" marL="0" marR="0" rtl="0" algn="l">
                        <a:spcBef>
                          <a:spcPts val="0"/>
                        </a:spcBef>
                        <a:spcAft>
                          <a:spcPts val="0"/>
                        </a:spcAft>
                        <a:buNone/>
                      </a:pPr>
                      <a:r>
                        <a:rPr b="1" lang="en-US" sz="1800"/>
                        <a:t>Contracts</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r h="1005850">
                <a:tc>
                  <a:txBody>
                    <a:bodyPr/>
                    <a:lstStyle/>
                    <a:p>
                      <a:pPr indent="0" lvl="0" marL="0" marR="0" rtl="0" algn="l">
                        <a:spcBef>
                          <a:spcPts val="0"/>
                        </a:spcBef>
                        <a:spcAft>
                          <a:spcPts val="0"/>
                        </a:spcAft>
                        <a:buNone/>
                      </a:pPr>
                      <a:r>
                        <a:rPr b="1" lang="en-US" sz="1800"/>
                        <a:t>Intellectual Property</a:t>
                      </a:r>
                      <a:endParaRPr b="1" sz="1800"/>
                    </a:p>
                  </a:txBody>
                  <a:tcPr marT="45725" marB="45725" marR="91450" marL="91450"/>
                </a:tc>
                <a:tc>
                  <a:txBody>
                    <a:bodyPr/>
                    <a:lstStyle/>
                    <a:p>
                      <a:pPr indent="0" lvl="0" marL="0" marR="0" rtl="0" algn="l">
                        <a:spcBef>
                          <a:spcPts val="0"/>
                        </a:spcBef>
                        <a:spcAft>
                          <a:spcPts val="0"/>
                        </a:spcAft>
                        <a:buNone/>
                      </a:pPr>
                      <a:r>
                        <a:rPr b="1" lang="en-US" sz="1100"/>
                        <a:t>1.</a:t>
                      </a:r>
                      <a:r>
                        <a:rPr b="1" lang="en-US" sz="1100"/>
                        <a:t>  </a:t>
                      </a:r>
                      <a:endParaRPr b="1" sz="1100"/>
                    </a:p>
                  </a:txBody>
                  <a:tcPr marT="45725" marB="45725" marR="91450" marL="91450"/>
                </a:tc>
              </a:tr>
              <a:tr h="1005850">
                <a:tc>
                  <a:txBody>
                    <a:bodyPr/>
                    <a:lstStyle/>
                    <a:p>
                      <a:pPr indent="0" lvl="0" marL="0" marR="0" rtl="0" algn="l">
                        <a:spcBef>
                          <a:spcPts val="0"/>
                        </a:spcBef>
                        <a:spcAft>
                          <a:spcPts val="0"/>
                        </a:spcAft>
                        <a:buNone/>
                      </a:pPr>
                      <a:r>
                        <a:rPr b="1" lang="en-US" sz="1800"/>
                        <a:t>Liability &amp; Risk</a:t>
                      </a:r>
                      <a:endParaRPr b="1" sz="1800"/>
                    </a:p>
                  </a:txBody>
                  <a:tcPr marT="45725" marB="45725" marR="91450" marL="91450"/>
                </a:tc>
                <a:tc>
                  <a:txBody>
                    <a:bodyPr/>
                    <a:lstStyle/>
                    <a:p>
                      <a:pPr indent="0" lvl="0" marL="0" marR="0" rtl="0" algn="l">
                        <a:spcBef>
                          <a:spcPts val="0"/>
                        </a:spcBef>
                        <a:spcAft>
                          <a:spcPts val="0"/>
                        </a:spcAft>
                        <a:buNone/>
                      </a:pPr>
                      <a:r>
                        <a:rPr b="1" lang="en-US" sz="1100"/>
                        <a:t>1.  </a:t>
                      </a:r>
                      <a:endParaRPr b="1" sz="1100"/>
                    </a:p>
                  </a:txBody>
                  <a:tcPr marT="45725" marB="45725" marR="91450" marL="91450"/>
                </a:tc>
              </a:tr>
            </a:tbl>
          </a:graphicData>
        </a:graphic>
      </p:graphicFrame>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0" name="Shape 6090"/>
        <p:cNvGrpSpPr/>
        <p:nvPr/>
      </p:nvGrpSpPr>
      <p:grpSpPr>
        <a:xfrm>
          <a:off x="0" y="0"/>
          <a:ext cx="0" cy="0"/>
          <a:chOff x="0" y="0"/>
          <a:chExt cx="0" cy="0"/>
        </a:xfrm>
      </p:grpSpPr>
      <p:sp>
        <p:nvSpPr>
          <p:cNvPr id="6091" name="Google Shape;6091;p168"/>
          <p:cNvSpPr/>
          <p:nvPr/>
        </p:nvSpPr>
        <p:spPr>
          <a:xfrm>
            <a:off x="1219200" y="1143000"/>
            <a:ext cx="6477000" cy="4267200"/>
          </a:xfrm>
          <a:prstGeom prst="rect">
            <a:avLst/>
          </a:prstGeom>
          <a:solidFill>
            <a:schemeClr val="accent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342900" lvl="0" marL="342900" marR="0" rtl="0" algn="ctr">
              <a:spcBef>
                <a:spcPts val="0"/>
              </a:spcBef>
              <a:spcAft>
                <a:spcPts val="0"/>
              </a:spcAft>
              <a:buClr>
                <a:schemeClr val="hlink"/>
              </a:buClr>
              <a:buSzPts val="2860"/>
              <a:buFont typeface="Noto Sans Symbols"/>
              <a:buNone/>
            </a:pPr>
            <a:r>
              <a:rPr i="1" lang="en-US" sz="4400">
                <a:solidFill>
                  <a:srgbClr val="FFFFFF"/>
                </a:solidFill>
                <a:latin typeface="Times New Roman"/>
                <a:ea typeface="Times New Roman"/>
                <a:cs typeface="Times New Roman"/>
                <a:sym typeface="Times New Roman"/>
              </a:rPr>
              <a:t>?</a:t>
            </a:r>
            <a:endParaRPr b="1" sz="2000">
              <a:solidFill>
                <a:srgbClr val="FFFFFF"/>
              </a:solidFill>
              <a:latin typeface="Times New Roman"/>
              <a:ea typeface="Times New Roman"/>
              <a:cs typeface="Times New Roman"/>
              <a:sym typeface="Times New Roman"/>
            </a:endParaRPr>
          </a:p>
          <a:p>
            <a:pPr indent="-260350" lvl="0" marL="342900" marR="0" rtl="0" algn="ctr">
              <a:spcBef>
                <a:spcPts val="1820"/>
              </a:spcBef>
              <a:spcAft>
                <a:spcPts val="0"/>
              </a:spcAft>
              <a:buClr>
                <a:schemeClr val="hlink"/>
              </a:buClr>
              <a:buSzPts val="1300"/>
              <a:buFont typeface="Noto Sans Symbols"/>
              <a:buNone/>
            </a:pPr>
            <a:r>
              <a:t/>
            </a:r>
            <a:endParaRPr sz="2000">
              <a:solidFill>
                <a:srgbClr val="FFFFFF"/>
              </a:solidFill>
              <a:latin typeface="Times New Roman"/>
              <a:ea typeface="Times New Roman"/>
              <a:cs typeface="Times New Roman"/>
              <a:sym typeface="Times New Roman"/>
            </a:endParaRPr>
          </a:p>
          <a:p>
            <a:pPr indent="-342900" lvl="0" marL="342900" marR="0" rtl="0" algn="ctr">
              <a:spcBef>
                <a:spcPts val="1050"/>
              </a:spcBef>
              <a:spcAft>
                <a:spcPts val="0"/>
              </a:spcAft>
              <a:buClr>
                <a:schemeClr val="hlink"/>
              </a:buClr>
              <a:buSzPts val="1170"/>
              <a:buFont typeface="Noto Sans Symbols"/>
              <a:buNone/>
            </a:pPr>
            <a:r>
              <a:t/>
            </a:r>
            <a:endParaRPr sz="1800">
              <a:solidFill>
                <a:srgbClr val="FFFFFF"/>
              </a:solidFill>
              <a:latin typeface="Times New Roman"/>
              <a:ea typeface="Times New Roman"/>
              <a:cs typeface="Times New Roman"/>
              <a:sym typeface="Times New Roman"/>
            </a:endParaRPr>
          </a:p>
          <a:p>
            <a:pPr indent="-342900" lvl="0" marL="342900" marR="0" rtl="0" algn="ctr">
              <a:spcBef>
                <a:spcPts val="990"/>
              </a:spcBef>
              <a:spcAft>
                <a:spcPts val="0"/>
              </a:spcAft>
              <a:buClr>
                <a:schemeClr val="hlink"/>
              </a:buClr>
              <a:buSzPts val="1170"/>
              <a:buFont typeface="Noto Sans Symbols"/>
              <a:buNone/>
            </a:pPr>
            <a:r>
              <a:t/>
            </a:r>
            <a:endParaRPr b="1" sz="1800">
              <a:solidFill>
                <a:srgbClr val="FFFFFF"/>
              </a:solidFill>
              <a:latin typeface="Times New Roman"/>
              <a:ea typeface="Times New Roman"/>
              <a:cs typeface="Times New Roman"/>
              <a:sym typeface="Times New Roman"/>
            </a:endParaRPr>
          </a:p>
          <a:p>
            <a:pPr indent="-260350" lvl="0" marL="342900" marR="0" rtl="0" algn="l">
              <a:spcBef>
                <a:spcPts val="1040"/>
              </a:spcBef>
              <a:spcAft>
                <a:spcPts val="0"/>
              </a:spcAft>
              <a:buClr>
                <a:schemeClr val="hlink"/>
              </a:buClr>
              <a:buSzPts val="1300"/>
              <a:buFont typeface="Noto Sans Symbols"/>
              <a:buNone/>
            </a:pPr>
            <a:r>
              <a:t/>
            </a:r>
            <a:endParaRPr sz="2000">
              <a:solidFill>
                <a:srgbClr val="FFFFFF"/>
              </a:solidFill>
              <a:latin typeface="Times New Roman"/>
              <a:ea typeface="Times New Roman"/>
              <a:cs typeface="Times New Roman"/>
              <a:sym typeface="Times New Roman"/>
            </a:endParaRPr>
          </a:p>
        </p:txBody>
      </p:sp>
      <p:sp>
        <p:nvSpPr>
          <p:cNvPr id="6092" name="Google Shape;6092;p168"/>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Mission</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8" name="Shape 6098"/>
        <p:cNvGrpSpPr/>
        <p:nvPr/>
      </p:nvGrpSpPr>
      <p:grpSpPr>
        <a:xfrm>
          <a:off x="0" y="0"/>
          <a:ext cx="0" cy="0"/>
          <a:chOff x="0" y="0"/>
          <a:chExt cx="0" cy="0"/>
        </a:xfrm>
      </p:grpSpPr>
      <p:sp>
        <p:nvSpPr>
          <p:cNvPr id="6099" name="Google Shape;6099;p169"/>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Vision</a:t>
            </a:r>
            <a:endParaRPr/>
          </a:p>
        </p:txBody>
      </p:sp>
      <p:sp>
        <p:nvSpPr>
          <p:cNvPr id="6100" name="Google Shape;6100;p169"/>
          <p:cNvSpPr/>
          <p:nvPr/>
        </p:nvSpPr>
        <p:spPr>
          <a:xfrm>
            <a:off x="1219200" y="1143000"/>
            <a:ext cx="6477000" cy="4267200"/>
          </a:xfrm>
          <a:prstGeom prst="rect">
            <a:avLst/>
          </a:prstGeom>
          <a:solidFill>
            <a:schemeClr val="accent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Autofit/>
          </a:bodyPr>
          <a:lstStyle/>
          <a:p>
            <a:pPr indent="-342900" lvl="0" marL="342900" marR="0" rtl="0" algn="ctr">
              <a:spcBef>
                <a:spcPts val="0"/>
              </a:spcBef>
              <a:spcAft>
                <a:spcPts val="0"/>
              </a:spcAft>
              <a:buClr>
                <a:schemeClr val="hlink"/>
              </a:buClr>
              <a:buSzPts val="2860"/>
              <a:buFont typeface="Noto Sans Symbols"/>
              <a:buNone/>
            </a:pPr>
            <a:r>
              <a:rPr i="1" lang="en-US" sz="4400">
                <a:solidFill>
                  <a:srgbClr val="FFFFFF"/>
                </a:solidFill>
                <a:latin typeface="Times New Roman"/>
                <a:ea typeface="Times New Roman"/>
                <a:cs typeface="Times New Roman"/>
                <a:sym typeface="Times New Roman"/>
              </a:rPr>
              <a:t>?</a:t>
            </a:r>
            <a:endParaRPr b="1" sz="2000">
              <a:solidFill>
                <a:srgbClr val="FFFFFF"/>
              </a:solidFill>
              <a:latin typeface="Times New Roman"/>
              <a:ea typeface="Times New Roman"/>
              <a:cs typeface="Times New Roman"/>
              <a:sym typeface="Times New Roman"/>
            </a:endParaRPr>
          </a:p>
          <a:p>
            <a:pPr indent="-260350" lvl="0" marL="342900" marR="0" rtl="0" algn="ctr">
              <a:spcBef>
                <a:spcPts val="1820"/>
              </a:spcBef>
              <a:spcAft>
                <a:spcPts val="0"/>
              </a:spcAft>
              <a:buClr>
                <a:schemeClr val="hlink"/>
              </a:buClr>
              <a:buSzPts val="1300"/>
              <a:buFont typeface="Noto Sans Symbols"/>
              <a:buNone/>
            </a:pPr>
            <a:r>
              <a:t/>
            </a:r>
            <a:endParaRPr sz="2000">
              <a:solidFill>
                <a:srgbClr val="FFFFFF"/>
              </a:solidFill>
              <a:latin typeface="Times New Roman"/>
              <a:ea typeface="Times New Roman"/>
              <a:cs typeface="Times New Roman"/>
              <a:sym typeface="Times New Roman"/>
            </a:endParaRPr>
          </a:p>
          <a:p>
            <a:pPr indent="-342900" lvl="0" marL="342900" marR="0" rtl="0" algn="ctr">
              <a:spcBef>
                <a:spcPts val="1050"/>
              </a:spcBef>
              <a:spcAft>
                <a:spcPts val="0"/>
              </a:spcAft>
              <a:buClr>
                <a:schemeClr val="hlink"/>
              </a:buClr>
              <a:buSzPts val="1170"/>
              <a:buFont typeface="Noto Sans Symbols"/>
              <a:buNone/>
            </a:pPr>
            <a:r>
              <a:t/>
            </a:r>
            <a:endParaRPr sz="1800">
              <a:solidFill>
                <a:srgbClr val="FFFFFF"/>
              </a:solidFill>
              <a:latin typeface="Times New Roman"/>
              <a:ea typeface="Times New Roman"/>
              <a:cs typeface="Times New Roman"/>
              <a:sym typeface="Times New Roman"/>
            </a:endParaRPr>
          </a:p>
          <a:p>
            <a:pPr indent="-342900" lvl="0" marL="342900" marR="0" rtl="0" algn="ctr">
              <a:spcBef>
                <a:spcPts val="990"/>
              </a:spcBef>
              <a:spcAft>
                <a:spcPts val="0"/>
              </a:spcAft>
              <a:buClr>
                <a:schemeClr val="hlink"/>
              </a:buClr>
              <a:buSzPts val="1170"/>
              <a:buFont typeface="Noto Sans Symbols"/>
              <a:buNone/>
            </a:pPr>
            <a:r>
              <a:t/>
            </a:r>
            <a:endParaRPr b="1" sz="1800">
              <a:solidFill>
                <a:srgbClr val="FFFFFF"/>
              </a:solidFill>
              <a:latin typeface="Times New Roman"/>
              <a:ea typeface="Times New Roman"/>
              <a:cs typeface="Times New Roman"/>
              <a:sym typeface="Times New Roman"/>
            </a:endParaRPr>
          </a:p>
          <a:p>
            <a:pPr indent="-260350" lvl="0" marL="342900" marR="0" rtl="0" algn="l">
              <a:spcBef>
                <a:spcPts val="1040"/>
              </a:spcBef>
              <a:spcAft>
                <a:spcPts val="0"/>
              </a:spcAft>
              <a:buClr>
                <a:schemeClr val="hlink"/>
              </a:buClr>
              <a:buSzPts val="1300"/>
              <a:buFont typeface="Noto Sans Symbols"/>
              <a:buNone/>
            </a:pPr>
            <a:r>
              <a:t/>
            </a:r>
            <a:endParaRPr sz="2000">
              <a:solidFill>
                <a:srgbClr val="FFFFFF"/>
              </a:solidFill>
              <a:latin typeface="Times New Roman"/>
              <a:ea typeface="Times New Roman"/>
              <a:cs typeface="Times New Roman"/>
              <a:sym typeface="Times New Roman"/>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6" name="Shape 6106"/>
        <p:cNvGrpSpPr/>
        <p:nvPr/>
      </p:nvGrpSpPr>
      <p:grpSpPr>
        <a:xfrm>
          <a:off x="0" y="0"/>
          <a:ext cx="0" cy="0"/>
          <a:chOff x="0" y="0"/>
          <a:chExt cx="0" cy="0"/>
        </a:xfrm>
      </p:grpSpPr>
      <p:sp>
        <p:nvSpPr>
          <p:cNvPr id="6107" name="Google Shape;6107;p170"/>
          <p:cNvSpPr/>
          <p:nvPr/>
        </p:nvSpPr>
        <p:spPr>
          <a:xfrm flipH="1">
            <a:off x="1371600" y="3476625"/>
            <a:ext cx="3408363" cy="2455863"/>
          </a:xfrm>
          <a:prstGeom prst="triangle">
            <a:avLst>
              <a:gd fmla="val 48843" name="adj"/>
            </a:avLst>
          </a:prstGeom>
          <a:solidFill>
            <a:schemeClr val="accent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Times New Roman"/>
                <a:ea typeface="Times New Roman"/>
                <a:cs typeface="Times New Roman"/>
                <a:sym typeface="Times New Roman"/>
              </a:rPr>
              <a:t>Continuously</a:t>
            </a:r>
            <a:endParaRPr/>
          </a:p>
          <a:p>
            <a:pPr indent="0" lvl="0" marL="0" marR="0" rtl="0" algn="ctr">
              <a:spcBef>
                <a:spcPts val="0"/>
              </a:spcBef>
              <a:spcAft>
                <a:spcPts val="0"/>
              </a:spcAft>
              <a:buNone/>
            </a:pPr>
            <a:r>
              <a:rPr lang="en-US" sz="2000">
                <a:solidFill>
                  <a:schemeClr val="lt1"/>
                </a:solidFill>
                <a:latin typeface="Times New Roman"/>
                <a:ea typeface="Times New Roman"/>
                <a:cs typeface="Times New Roman"/>
                <a:sym typeface="Times New Roman"/>
              </a:rPr>
              <a:t>Create</a:t>
            </a:r>
            <a:endParaRPr/>
          </a:p>
          <a:p>
            <a:pPr indent="0" lvl="0" marL="0" marR="0" rtl="0" algn="ctr">
              <a:spcBef>
                <a:spcPts val="0"/>
              </a:spcBef>
              <a:spcAft>
                <a:spcPts val="0"/>
              </a:spcAft>
              <a:buNone/>
            </a:pPr>
            <a:r>
              <a:rPr lang="en-US" sz="2000">
                <a:solidFill>
                  <a:schemeClr val="lt1"/>
                </a:solidFill>
                <a:latin typeface="Times New Roman"/>
                <a:ea typeface="Times New Roman"/>
                <a:cs typeface="Times New Roman"/>
                <a:sym typeface="Times New Roman"/>
              </a:rPr>
              <a:t>Efficiencies</a:t>
            </a:r>
            <a:endParaRPr/>
          </a:p>
          <a:p>
            <a:pPr indent="0" lvl="0" marL="0" marR="0" rtl="0" algn="ctr">
              <a:spcBef>
                <a:spcPts val="0"/>
              </a:spcBef>
              <a:spcAft>
                <a:spcPts val="0"/>
              </a:spcAft>
              <a:buNone/>
            </a:pPr>
            <a:r>
              <a:rPr lang="en-US" sz="2000">
                <a:solidFill>
                  <a:schemeClr val="lt1"/>
                </a:solidFill>
                <a:latin typeface="Times New Roman"/>
                <a:ea typeface="Times New Roman"/>
                <a:cs typeface="Times New Roman"/>
                <a:sym typeface="Times New Roman"/>
              </a:rPr>
              <a:t>Across the Organization</a:t>
            </a:r>
            <a:endParaRPr/>
          </a:p>
          <a:p>
            <a:pPr indent="0" lvl="0" marL="0" marR="0" rtl="0" algn="ctr">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sz="2000">
              <a:solidFill>
                <a:schemeClr val="lt1"/>
              </a:solidFill>
              <a:latin typeface="Times New Roman"/>
              <a:ea typeface="Times New Roman"/>
              <a:cs typeface="Times New Roman"/>
              <a:sym typeface="Times New Roman"/>
            </a:endParaRPr>
          </a:p>
        </p:txBody>
      </p:sp>
      <p:sp>
        <p:nvSpPr>
          <p:cNvPr id="6108" name="Google Shape;6108;p170"/>
          <p:cNvSpPr/>
          <p:nvPr/>
        </p:nvSpPr>
        <p:spPr>
          <a:xfrm flipH="1">
            <a:off x="4821238" y="3476625"/>
            <a:ext cx="3408362" cy="2455863"/>
          </a:xfrm>
          <a:prstGeom prst="triangle">
            <a:avLst>
              <a:gd fmla="val 48843" name="adj"/>
            </a:avLst>
          </a:prstGeom>
          <a:solidFill>
            <a:schemeClr val="accent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Times New Roman"/>
                <a:ea typeface="Times New Roman"/>
                <a:cs typeface="Times New Roman"/>
                <a:sym typeface="Times New Roman"/>
              </a:rPr>
              <a:t>Create</a:t>
            </a:r>
            <a:endParaRPr/>
          </a:p>
          <a:p>
            <a:pPr indent="0" lvl="0" marL="0" marR="0" rtl="0" algn="ctr">
              <a:spcBef>
                <a:spcPts val="0"/>
              </a:spcBef>
              <a:spcAft>
                <a:spcPts val="0"/>
              </a:spcAft>
              <a:buNone/>
            </a:pPr>
            <a:r>
              <a:rPr lang="en-US" sz="2000">
                <a:solidFill>
                  <a:schemeClr val="lt1"/>
                </a:solidFill>
                <a:latin typeface="Times New Roman"/>
                <a:ea typeface="Times New Roman"/>
                <a:cs typeface="Times New Roman"/>
                <a:sym typeface="Times New Roman"/>
              </a:rPr>
              <a:t>Top &amp;</a:t>
            </a:r>
            <a:endParaRPr/>
          </a:p>
          <a:p>
            <a:pPr indent="0" lvl="0" marL="0" marR="0" rtl="0" algn="ctr">
              <a:spcBef>
                <a:spcPts val="0"/>
              </a:spcBef>
              <a:spcAft>
                <a:spcPts val="0"/>
              </a:spcAft>
              <a:buNone/>
            </a:pPr>
            <a:r>
              <a:rPr lang="en-US" sz="2000">
                <a:solidFill>
                  <a:schemeClr val="lt1"/>
                </a:solidFill>
                <a:latin typeface="Times New Roman"/>
                <a:ea typeface="Times New Roman"/>
                <a:cs typeface="Times New Roman"/>
                <a:sym typeface="Times New Roman"/>
              </a:rPr>
              <a:t>Bottom Line</a:t>
            </a:r>
            <a:endParaRPr/>
          </a:p>
          <a:p>
            <a:pPr indent="0" lvl="0" marL="0" marR="0" rtl="0" algn="ctr">
              <a:spcBef>
                <a:spcPts val="0"/>
              </a:spcBef>
              <a:spcAft>
                <a:spcPts val="0"/>
              </a:spcAft>
              <a:buNone/>
            </a:pPr>
            <a:r>
              <a:rPr lang="en-US" sz="2000">
                <a:solidFill>
                  <a:schemeClr val="lt1"/>
                </a:solidFill>
                <a:latin typeface="Times New Roman"/>
                <a:ea typeface="Times New Roman"/>
                <a:cs typeface="Times New Roman"/>
                <a:sym typeface="Times New Roman"/>
              </a:rPr>
              <a:t>Growth</a:t>
            </a:r>
            <a:endParaRPr/>
          </a:p>
          <a:p>
            <a:pPr indent="0" lvl="0" marL="0" marR="0" rtl="0" algn="ctr">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sz="2000">
              <a:solidFill>
                <a:schemeClr val="lt1"/>
              </a:solidFill>
              <a:latin typeface="Times New Roman"/>
              <a:ea typeface="Times New Roman"/>
              <a:cs typeface="Times New Roman"/>
              <a:sym typeface="Times New Roman"/>
            </a:endParaRPr>
          </a:p>
        </p:txBody>
      </p:sp>
      <p:sp>
        <p:nvSpPr>
          <p:cNvPr id="6109" name="Google Shape;6109;p170"/>
          <p:cNvSpPr/>
          <p:nvPr/>
        </p:nvSpPr>
        <p:spPr>
          <a:xfrm flipH="1">
            <a:off x="3135313" y="990600"/>
            <a:ext cx="3408362" cy="2455863"/>
          </a:xfrm>
          <a:prstGeom prst="triangle">
            <a:avLst>
              <a:gd fmla="val 48843" name="adj"/>
            </a:avLst>
          </a:prstGeom>
          <a:solidFill>
            <a:schemeClr val="accent3"/>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Times New Roman"/>
                <a:ea typeface="Times New Roman"/>
                <a:cs typeface="Times New Roman"/>
                <a:sym typeface="Times New Roman"/>
              </a:rPr>
              <a:t>Create a</a:t>
            </a:r>
            <a:endParaRPr/>
          </a:p>
          <a:p>
            <a:pPr indent="0" lvl="0" marL="0" marR="0" rtl="0" algn="ctr">
              <a:spcBef>
                <a:spcPts val="0"/>
              </a:spcBef>
              <a:spcAft>
                <a:spcPts val="0"/>
              </a:spcAft>
              <a:buNone/>
            </a:pPr>
            <a:r>
              <a:rPr lang="en-US" sz="2000">
                <a:solidFill>
                  <a:schemeClr val="lt1"/>
                </a:solidFill>
                <a:latin typeface="Times New Roman"/>
                <a:ea typeface="Times New Roman"/>
                <a:cs typeface="Times New Roman"/>
                <a:sym typeface="Times New Roman"/>
              </a:rPr>
              <a:t>Knowledge</a:t>
            </a:r>
            <a:endParaRPr/>
          </a:p>
          <a:p>
            <a:pPr indent="0" lvl="0" marL="0" marR="0" rtl="0" algn="ctr">
              <a:spcBef>
                <a:spcPts val="0"/>
              </a:spcBef>
              <a:spcAft>
                <a:spcPts val="0"/>
              </a:spcAft>
              <a:buNone/>
            </a:pPr>
            <a:r>
              <a:rPr lang="en-US" sz="2000">
                <a:solidFill>
                  <a:schemeClr val="lt1"/>
                </a:solidFill>
                <a:latin typeface="Times New Roman"/>
                <a:ea typeface="Times New Roman"/>
                <a:cs typeface="Times New Roman"/>
                <a:sym typeface="Times New Roman"/>
              </a:rPr>
              <a:t>Driven</a:t>
            </a:r>
            <a:endParaRPr/>
          </a:p>
          <a:p>
            <a:pPr indent="0" lvl="0" marL="0" marR="0" rtl="0" algn="ctr">
              <a:spcBef>
                <a:spcPts val="0"/>
              </a:spcBef>
              <a:spcAft>
                <a:spcPts val="0"/>
              </a:spcAft>
              <a:buNone/>
            </a:pPr>
            <a:r>
              <a:rPr lang="en-US" sz="2000">
                <a:solidFill>
                  <a:schemeClr val="lt1"/>
                </a:solidFill>
                <a:latin typeface="Times New Roman"/>
                <a:ea typeface="Times New Roman"/>
                <a:cs typeface="Times New Roman"/>
                <a:sym typeface="Times New Roman"/>
              </a:rPr>
              <a:t>Organization</a:t>
            </a:r>
            <a:endParaRPr/>
          </a:p>
          <a:p>
            <a:pPr indent="0" lvl="0" marL="0" marR="0" rtl="0" algn="ctr">
              <a:spcBef>
                <a:spcPts val="0"/>
              </a:spcBef>
              <a:spcAft>
                <a:spcPts val="0"/>
              </a:spcAft>
              <a:buNone/>
            </a:pPr>
            <a:r>
              <a:t/>
            </a:r>
            <a:endParaRPr sz="20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sz="2000">
              <a:solidFill>
                <a:schemeClr val="lt1"/>
              </a:solidFill>
              <a:latin typeface="Times New Roman"/>
              <a:ea typeface="Times New Roman"/>
              <a:cs typeface="Times New Roman"/>
              <a:sym typeface="Times New Roman"/>
            </a:endParaRPr>
          </a:p>
        </p:txBody>
      </p:sp>
      <p:sp>
        <p:nvSpPr>
          <p:cNvPr id="6110" name="Google Shape;6110;p170"/>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Core Elements of the Strategy</a:t>
            </a:r>
            <a:endParaRPr/>
          </a:p>
        </p:txBody>
      </p:sp>
      <p:sp>
        <p:nvSpPr>
          <p:cNvPr id="6111" name="Google Shape;6111;p170"/>
          <p:cNvSpPr/>
          <p:nvPr/>
        </p:nvSpPr>
        <p:spPr>
          <a:xfrm>
            <a:off x="3810000" y="3581400"/>
            <a:ext cx="1905000" cy="107791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600">
                <a:solidFill>
                  <a:schemeClr val="dk1"/>
                </a:solidFill>
                <a:latin typeface="Calibri"/>
                <a:ea typeface="Calibri"/>
                <a:cs typeface="Calibri"/>
                <a:sym typeface="Calibri"/>
              </a:rPr>
              <a:t>Be “</a:t>
            </a:r>
            <a:r>
              <a:rPr b="1" i="1" lang="en-US" sz="1600" u="sng">
                <a:solidFill>
                  <a:schemeClr val="dk1"/>
                </a:solidFill>
                <a:latin typeface="Calibri"/>
                <a:ea typeface="Calibri"/>
                <a:cs typeface="Calibri"/>
                <a:sym typeface="Calibri"/>
              </a:rPr>
              <a:t>the”</a:t>
            </a:r>
            <a:r>
              <a:rPr b="1" i="1" lang="en-US" sz="1600">
                <a:solidFill>
                  <a:schemeClr val="dk1"/>
                </a:solidFill>
                <a:latin typeface="Calibri"/>
                <a:ea typeface="Calibri"/>
                <a:cs typeface="Calibri"/>
                <a:sym typeface="Calibri"/>
              </a:rPr>
              <a:t> Knowledge driven Multi-Channel BOS for SMB’s</a:t>
            </a:r>
            <a:endParaRPr b="1" i="1" sz="16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8"/>
          <p:cNvSpPr txBox="1"/>
          <p:nvPr>
            <p:ph type="title"/>
          </p:nvPr>
        </p:nvSpPr>
        <p:spPr>
          <a:xfrm>
            <a:off x="457200" y="-165322"/>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Further!</a:t>
            </a:r>
            <a:endParaRPr/>
          </a:p>
        </p:txBody>
      </p:sp>
      <p:pic>
        <p:nvPicPr>
          <p:cNvPr id="160" name="Google Shape;160;p18"/>
          <p:cNvPicPr preferRelativeResize="0"/>
          <p:nvPr/>
        </p:nvPicPr>
        <p:blipFill rotWithShape="1">
          <a:blip r:embed="rId3">
            <a:alphaModFix/>
          </a:blip>
          <a:srcRect b="0" l="0" r="0" t="0"/>
          <a:stretch/>
        </p:blipFill>
        <p:spPr>
          <a:xfrm>
            <a:off x="6157202" y="103741"/>
            <a:ext cx="1128488" cy="1645710"/>
          </a:xfrm>
          <a:prstGeom prst="rect">
            <a:avLst/>
          </a:prstGeom>
          <a:noFill/>
          <a:ln>
            <a:noFill/>
          </a:ln>
        </p:spPr>
      </p:pic>
      <p:pic>
        <p:nvPicPr>
          <p:cNvPr descr="http://images.bookbyte.com/isbn.aspx?isbn=9780132435109" id="161" name="Google Shape;161;p18"/>
          <p:cNvPicPr preferRelativeResize="0"/>
          <p:nvPr/>
        </p:nvPicPr>
        <p:blipFill rotWithShape="1">
          <a:blip r:embed="rId4">
            <a:alphaModFix/>
          </a:blip>
          <a:srcRect b="0" l="0" r="0" t="0"/>
          <a:stretch/>
        </p:blipFill>
        <p:spPr>
          <a:xfrm>
            <a:off x="1492407" y="858"/>
            <a:ext cx="1400815" cy="1837258"/>
          </a:xfrm>
          <a:prstGeom prst="rect">
            <a:avLst/>
          </a:prstGeom>
          <a:noFill/>
          <a:ln>
            <a:noFill/>
          </a:ln>
        </p:spPr>
      </p:pic>
      <p:pic>
        <p:nvPicPr>
          <p:cNvPr descr="http://ecx.images-amazon.com/images/I/51H0HWY8M7L.jpg" id="162" name="Google Shape;162;p18"/>
          <p:cNvPicPr preferRelativeResize="0"/>
          <p:nvPr/>
        </p:nvPicPr>
        <p:blipFill rotWithShape="1">
          <a:blip r:embed="rId5">
            <a:alphaModFix/>
          </a:blip>
          <a:srcRect b="0" l="0" r="0" t="0"/>
          <a:stretch/>
        </p:blipFill>
        <p:spPr>
          <a:xfrm>
            <a:off x="130343" y="858"/>
            <a:ext cx="1261150" cy="1812426"/>
          </a:xfrm>
          <a:prstGeom prst="rect">
            <a:avLst/>
          </a:prstGeom>
          <a:noFill/>
          <a:ln>
            <a:noFill/>
          </a:ln>
        </p:spPr>
      </p:pic>
      <p:pic>
        <p:nvPicPr>
          <p:cNvPr id="163" name="Google Shape;163;p18"/>
          <p:cNvPicPr preferRelativeResize="0"/>
          <p:nvPr/>
        </p:nvPicPr>
        <p:blipFill rotWithShape="1">
          <a:blip r:embed="rId6">
            <a:alphaModFix/>
          </a:blip>
          <a:srcRect b="0" l="0" r="0" t="0"/>
          <a:stretch/>
        </p:blipFill>
        <p:spPr>
          <a:xfrm>
            <a:off x="4908986" y="2521357"/>
            <a:ext cx="1191734" cy="1796868"/>
          </a:xfrm>
          <a:prstGeom prst="rect">
            <a:avLst/>
          </a:prstGeom>
          <a:noFill/>
          <a:ln>
            <a:noFill/>
          </a:ln>
        </p:spPr>
      </p:pic>
      <p:pic>
        <p:nvPicPr>
          <p:cNvPr descr="Competitive Intelligence For the Competitive Edge eBooks" id="164" name="Google Shape;164;p18"/>
          <p:cNvPicPr preferRelativeResize="0"/>
          <p:nvPr/>
        </p:nvPicPr>
        <p:blipFill rotWithShape="1">
          <a:blip r:embed="rId7">
            <a:alphaModFix/>
          </a:blip>
          <a:srcRect b="0" l="0" r="0" t="0"/>
          <a:stretch/>
        </p:blipFill>
        <p:spPr>
          <a:xfrm>
            <a:off x="15123" y="3209618"/>
            <a:ext cx="1377945" cy="1837258"/>
          </a:xfrm>
          <a:prstGeom prst="rect">
            <a:avLst/>
          </a:prstGeom>
          <a:noFill/>
          <a:ln>
            <a:noFill/>
          </a:ln>
        </p:spPr>
      </p:pic>
      <p:pic>
        <p:nvPicPr>
          <p:cNvPr descr="http://reefbuilders.com/files/2010/03/art-of-war.jpg" id="165" name="Google Shape;165;p18"/>
          <p:cNvPicPr preferRelativeResize="0"/>
          <p:nvPr/>
        </p:nvPicPr>
        <p:blipFill rotWithShape="1">
          <a:blip r:embed="rId8">
            <a:alphaModFix/>
          </a:blip>
          <a:srcRect b="0" l="0" r="0" t="0"/>
          <a:stretch/>
        </p:blipFill>
        <p:spPr>
          <a:xfrm>
            <a:off x="1377945" y="3227918"/>
            <a:ext cx="1315871" cy="1986223"/>
          </a:xfrm>
          <a:prstGeom prst="rect">
            <a:avLst/>
          </a:prstGeom>
          <a:noFill/>
          <a:ln>
            <a:noFill/>
          </a:ln>
        </p:spPr>
      </p:pic>
      <p:pic>
        <p:nvPicPr>
          <p:cNvPr descr="http://www.enochdavis.com/AWISite/InsightPages/Bookimages/RMbook.gif" id="166" name="Google Shape;166;p18"/>
          <p:cNvPicPr preferRelativeResize="0"/>
          <p:nvPr/>
        </p:nvPicPr>
        <p:blipFill rotWithShape="1">
          <a:blip r:embed="rId9">
            <a:alphaModFix/>
          </a:blip>
          <a:srcRect b="0" l="0" r="0" t="0"/>
          <a:stretch/>
        </p:blipFill>
        <p:spPr>
          <a:xfrm>
            <a:off x="4200208" y="823533"/>
            <a:ext cx="1334168" cy="1911743"/>
          </a:xfrm>
          <a:prstGeom prst="rect">
            <a:avLst/>
          </a:prstGeom>
          <a:noFill/>
          <a:ln>
            <a:noFill/>
          </a:ln>
        </p:spPr>
      </p:pic>
      <p:pic>
        <p:nvPicPr>
          <p:cNvPr id="167" name="Google Shape;167;p18"/>
          <p:cNvPicPr preferRelativeResize="0"/>
          <p:nvPr/>
        </p:nvPicPr>
        <p:blipFill rotWithShape="1">
          <a:blip r:embed="rId10">
            <a:alphaModFix/>
          </a:blip>
          <a:srcRect b="0" l="0" r="0" t="0"/>
          <a:stretch/>
        </p:blipFill>
        <p:spPr>
          <a:xfrm>
            <a:off x="1492407" y="4934229"/>
            <a:ext cx="1241390" cy="1923771"/>
          </a:xfrm>
          <a:prstGeom prst="rect">
            <a:avLst/>
          </a:prstGeom>
          <a:noFill/>
          <a:ln>
            <a:noFill/>
          </a:ln>
        </p:spPr>
      </p:pic>
      <p:pic>
        <p:nvPicPr>
          <p:cNvPr descr="Fred L. Fry, Charles Stoner - Strategic Planning for New &amp; Emerging Businesses: A Consulting Approach" id="168" name="Google Shape;168;p18"/>
          <p:cNvPicPr preferRelativeResize="0"/>
          <p:nvPr/>
        </p:nvPicPr>
        <p:blipFill rotWithShape="1">
          <a:blip r:embed="rId11">
            <a:alphaModFix/>
          </a:blip>
          <a:srcRect b="0" l="0" r="0" t="0"/>
          <a:stretch/>
        </p:blipFill>
        <p:spPr>
          <a:xfrm>
            <a:off x="5992982" y="2616828"/>
            <a:ext cx="1663463" cy="1996156"/>
          </a:xfrm>
          <a:prstGeom prst="rect">
            <a:avLst/>
          </a:prstGeom>
          <a:noFill/>
          <a:ln>
            <a:noFill/>
          </a:ln>
        </p:spPr>
      </p:pic>
      <p:pic>
        <p:nvPicPr>
          <p:cNvPr id="169" name="Google Shape;169;p18"/>
          <p:cNvPicPr preferRelativeResize="0"/>
          <p:nvPr/>
        </p:nvPicPr>
        <p:blipFill rotWithShape="1">
          <a:blip r:embed="rId12">
            <a:alphaModFix/>
          </a:blip>
          <a:srcRect b="0" l="0" r="0" t="0"/>
          <a:stretch/>
        </p:blipFill>
        <p:spPr>
          <a:xfrm>
            <a:off x="-12413" y="1160887"/>
            <a:ext cx="1390358" cy="2048731"/>
          </a:xfrm>
          <a:prstGeom prst="rect">
            <a:avLst/>
          </a:prstGeom>
          <a:noFill/>
          <a:ln>
            <a:noFill/>
          </a:ln>
        </p:spPr>
      </p:pic>
      <p:pic>
        <p:nvPicPr>
          <p:cNvPr id="170" name="Google Shape;170;p18"/>
          <p:cNvPicPr preferRelativeResize="0"/>
          <p:nvPr/>
        </p:nvPicPr>
        <p:blipFill rotWithShape="1">
          <a:blip r:embed="rId13">
            <a:alphaModFix/>
          </a:blip>
          <a:srcRect b="0" l="0" r="0" t="0"/>
          <a:stretch/>
        </p:blipFill>
        <p:spPr>
          <a:xfrm>
            <a:off x="7061971" y="1635668"/>
            <a:ext cx="1412210" cy="2035879"/>
          </a:xfrm>
          <a:prstGeom prst="rect">
            <a:avLst/>
          </a:prstGeom>
          <a:noFill/>
          <a:ln>
            <a:noFill/>
          </a:ln>
        </p:spPr>
      </p:pic>
      <p:pic>
        <p:nvPicPr>
          <p:cNvPr id="171" name="Google Shape;171;p18"/>
          <p:cNvPicPr preferRelativeResize="0"/>
          <p:nvPr/>
        </p:nvPicPr>
        <p:blipFill rotWithShape="1">
          <a:blip r:embed="rId14">
            <a:alphaModFix/>
          </a:blip>
          <a:srcRect b="0" l="0" r="0" t="0"/>
          <a:stretch/>
        </p:blipFill>
        <p:spPr>
          <a:xfrm>
            <a:off x="2309020" y="2735276"/>
            <a:ext cx="1415185" cy="2049730"/>
          </a:xfrm>
          <a:prstGeom prst="rect">
            <a:avLst/>
          </a:prstGeom>
          <a:noFill/>
          <a:ln>
            <a:noFill/>
          </a:ln>
        </p:spPr>
      </p:pic>
      <p:pic>
        <p:nvPicPr>
          <p:cNvPr id="172" name="Google Shape;172;p18"/>
          <p:cNvPicPr preferRelativeResize="0"/>
          <p:nvPr/>
        </p:nvPicPr>
        <p:blipFill rotWithShape="1">
          <a:blip r:embed="rId15">
            <a:alphaModFix/>
          </a:blip>
          <a:srcRect b="0" l="0" r="0" t="0"/>
          <a:stretch/>
        </p:blipFill>
        <p:spPr>
          <a:xfrm>
            <a:off x="3513917" y="2705064"/>
            <a:ext cx="1291046" cy="1944349"/>
          </a:xfrm>
          <a:prstGeom prst="rect">
            <a:avLst/>
          </a:prstGeom>
          <a:noFill/>
          <a:ln>
            <a:noFill/>
          </a:ln>
        </p:spPr>
      </p:pic>
      <p:pic>
        <p:nvPicPr>
          <p:cNvPr descr="Executive Leadership: A Practical Guide to Managing Complexity (Developmental Management) by Elliott Jaques" id="173" name="Google Shape;173;p18"/>
          <p:cNvPicPr preferRelativeResize="0"/>
          <p:nvPr/>
        </p:nvPicPr>
        <p:blipFill rotWithShape="1">
          <a:blip r:embed="rId16">
            <a:alphaModFix/>
          </a:blip>
          <a:srcRect b="0" l="0" r="0" t="0"/>
          <a:stretch/>
        </p:blipFill>
        <p:spPr>
          <a:xfrm>
            <a:off x="1101107" y="1160887"/>
            <a:ext cx="1514495" cy="1944550"/>
          </a:xfrm>
          <a:prstGeom prst="rect">
            <a:avLst/>
          </a:prstGeom>
          <a:noFill/>
          <a:ln>
            <a:noFill/>
          </a:ln>
        </p:spPr>
      </p:pic>
      <p:pic>
        <p:nvPicPr>
          <p:cNvPr id="174" name="Google Shape;174;p18"/>
          <p:cNvPicPr preferRelativeResize="0"/>
          <p:nvPr/>
        </p:nvPicPr>
        <p:blipFill rotWithShape="1">
          <a:blip r:embed="rId17">
            <a:alphaModFix/>
          </a:blip>
          <a:srcRect b="0" l="0" r="0" t="0"/>
          <a:stretch/>
        </p:blipFill>
        <p:spPr>
          <a:xfrm>
            <a:off x="2717411" y="4728258"/>
            <a:ext cx="1340702" cy="1911459"/>
          </a:xfrm>
          <a:prstGeom prst="rect">
            <a:avLst/>
          </a:prstGeom>
          <a:noFill/>
          <a:ln>
            <a:noFill/>
          </a:ln>
        </p:spPr>
      </p:pic>
      <p:pic>
        <p:nvPicPr>
          <p:cNvPr descr="http://bookfiesta4u.com/wp-content/uploads/2009/02/the-five-dysfunctions-of-a-team-pdf.jpg" id="175" name="Google Shape;175;p18"/>
          <p:cNvPicPr preferRelativeResize="0"/>
          <p:nvPr/>
        </p:nvPicPr>
        <p:blipFill rotWithShape="1">
          <a:blip r:embed="rId18">
            <a:alphaModFix/>
          </a:blip>
          <a:srcRect b="0" l="0" r="0" t="0"/>
          <a:stretch/>
        </p:blipFill>
        <p:spPr>
          <a:xfrm>
            <a:off x="4058113" y="4637810"/>
            <a:ext cx="1317839" cy="1961395"/>
          </a:xfrm>
          <a:prstGeom prst="rect">
            <a:avLst/>
          </a:prstGeom>
          <a:noFill/>
          <a:ln>
            <a:noFill/>
          </a:ln>
        </p:spPr>
      </p:pic>
      <p:pic>
        <p:nvPicPr>
          <p:cNvPr id="176" name="Google Shape;176;p18"/>
          <p:cNvPicPr preferRelativeResize="0"/>
          <p:nvPr/>
        </p:nvPicPr>
        <p:blipFill rotWithShape="1">
          <a:blip r:embed="rId19">
            <a:alphaModFix/>
          </a:blip>
          <a:srcRect b="0" l="0" r="0" t="0"/>
          <a:stretch/>
        </p:blipFill>
        <p:spPr>
          <a:xfrm>
            <a:off x="6354378" y="4728258"/>
            <a:ext cx="1415185" cy="1965525"/>
          </a:xfrm>
          <a:prstGeom prst="rect">
            <a:avLst/>
          </a:prstGeom>
          <a:noFill/>
          <a:ln>
            <a:noFill/>
          </a:ln>
        </p:spPr>
      </p:pic>
      <p:pic>
        <p:nvPicPr>
          <p:cNvPr descr="http://t1.gstatic.com/images?q=tbn:rr8RQdW2a4AAyM:http://ecx.images-amazon.com/images/I/41e5XDFmSrL._SL500_.jpg" id="177" name="Google Shape;177;p18"/>
          <p:cNvPicPr preferRelativeResize="0"/>
          <p:nvPr/>
        </p:nvPicPr>
        <p:blipFill rotWithShape="1">
          <a:blip r:embed="rId20">
            <a:alphaModFix/>
          </a:blip>
          <a:srcRect b="0" l="0" r="0" t="0"/>
          <a:stretch/>
        </p:blipFill>
        <p:spPr>
          <a:xfrm>
            <a:off x="3266391" y="898087"/>
            <a:ext cx="1237760" cy="1812428"/>
          </a:xfrm>
          <a:prstGeom prst="rect">
            <a:avLst/>
          </a:prstGeom>
          <a:noFill/>
          <a:ln>
            <a:noFill/>
          </a:ln>
        </p:spPr>
      </p:pic>
      <p:pic>
        <p:nvPicPr>
          <p:cNvPr id="178" name="Google Shape;178;p18"/>
          <p:cNvPicPr preferRelativeResize="0"/>
          <p:nvPr/>
        </p:nvPicPr>
        <p:blipFill rotWithShape="1">
          <a:blip r:embed="rId21">
            <a:alphaModFix/>
          </a:blip>
          <a:srcRect b="0" l="0" r="0" t="0"/>
          <a:stretch/>
        </p:blipFill>
        <p:spPr>
          <a:xfrm>
            <a:off x="5608522" y="1310837"/>
            <a:ext cx="1415183" cy="1951977"/>
          </a:xfrm>
          <a:prstGeom prst="rect">
            <a:avLst/>
          </a:prstGeom>
          <a:noFill/>
          <a:ln>
            <a:noFill/>
          </a:ln>
        </p:spPr>
      </p:pic>
      <p:pic>
        <p:nvPicPr>
          <p:cNvPr descr="http://supplychain.geninq.com/home_files/the_goal_front_large.jpg" id="179" name="Google Shape;179;p18"/>
          <p:cNvPicPr preferRelativeResize="0"/>
          <p:nvPr/>
        </p:nvPicPr>
        <p:blipFill rotWithShape="1">
          <a:blip r:embed="rId22">
            <a:alphaModFix/>
          </a:blip>
          <a:srcRect b="0" l="0" r="0" t="0"/>
          <a:stretch/>
        </p:blipFill>
        <p:spPr>
          <a:xfrm>
            <a:off x="15123" y="4529362"/>
            <a:ext cx="1376370" cy="2110355"/>
          </a:xfrm>
          <a:prstGeom prst="rect">
            <a:avLst/>
          </a:prstGeom>
          <a:noFill/>
          <a:ln>
            <a:noFill/>
          </a:ln>
        </p:spPr>
      </p:pic>
      <p:pic>
        <p:nvPicPr>
          <p:cNvPr descr="Six Sigma Way" id="180" name="Google Shape;180;p18"/>
          <p:cNvPicPr preferRelativeResize="0"/>
          <p:nvPr/>
        </p:nvPicPr>
        <p:blipFill rotWithShape="1">
          <a:blip r:embed="rId23">
            <a:alphaModFix/>
          </a:blip>
          <a:srcRect b="0" l="0" r="0" t="0"/>
          <a:stretch/>
        </p:blipFill>
        <p:spPr>
          <a:xfrm>
            <a:off x="7628442" y="2705064"/>
            <a:ext cx="1309092" cy="2135187"/>
          </a:xfrm>
          <a:prstGeom prst="rect">
            <a:avLst/>
          </a:prstGeom>
          <a:noFill/>
          <a:ln>
            <a:noFill/>
          </a:ln>
        </p:spPr>
      </p:pic>
      <p:pic>
        <p:nvPicPr>
          <p:cNvPr descr="http://rgr-static1.tangentlabs.co.uk/images/ar/97804705/9780470560488/100/0/plain/audit-committee-handbook.jpg" id="181" name="Google Shape;181;p18"/>
          <p:cNvPicPr preferRelativeResize="0"/>
          <p:nvPr/>
        </p:nvPicPr>
        <p:blipFill rotWithShape="1">
          <a:blip r:embed="rId24">
            <a:alphaModFix/>
          </a:blip>
          <a:srcRect b="0" l="0" r="0" t="0"/>
          <a:stretch/>
        </p:blipFill>
        <p:spPr>
          <a:xfrm>
            <a:off x="2086164" y="633940"/>
            <a:ext cx="1423242" cy="1961396"/>
          </a:xfrm>
          <a:prstGeom prst="rect">
            <a:avLst/>
          </a:prstGeom>
          <a:noFill/>
          <a:ln>
            <a:noFill/>
          </a:ln>
        </p:spPr>
      </p:pic>
      <p:pic>
        <p:nvPicPr>
          <p:cNvPr id="182" name="Google Shape;182;p18"/>
          <p:cNvPicPr preferRelativeResize="0"/>
          <p:nvPr/>
        </p:nvPicPr>
        <p:blipFill rotWithShape="1">
          <a:blip r:embed="rId25">
            <a:alphaModFix/>
          </a:blip>
          <a:srcRect b="0" l="0" r="0" t="0"/>
          <a:stretch/>
        </p:blipFill>
        <p:spPr>
          <a:xfrm>
            <a:off x="7467729" y="103741"/>
            <a:ext cx="1469805" cy="1837257"/>
          </a:xfrm>
          <a:prstGeom prst="rect">
            <a:avLst/>
          </a:prstGeom>
          <a:noFill/>
          <a:ln>
            <a:noFill/>
          </a:ln>
        </p:spPr>
      </p:pic>
      <p:pic>
        <p:nvPicPr>
          <p:cNvPr descr="http://www.vlerick.com/en/10316-VLK/version/default/part/ImageData/data/the%20complete%20guide%20to%20mergers%20and%20acquisitions?language=default" id="183" name="Google Shape;183;p18"/>
          <p:cNvPicPr preferRelativeResize="0"/>
          <p:nvPr/>
        </p:nvPicPr>
        <p:blipFill rotWithShape="1">
          <a:blip r:embed="rId26">
            <a:alphaModFix/>
          </a:blip>
          <a:srcRect b="0" l="0" r="0" t="0"/>
          <a:stretch/>
        </p:blipFill>
        <p:spPr>
          <a:xfrm>
            <a:off x="4034486" y="3252750"/>
            <a:ext cx="1499890" cy="1961391"/>
          </a:xfrm>
          <a:prstGeom prst="rect">
            <a:avLst/>
          </a:prstGeom>
          <a:noFill/>
          <a:ln>
            <a:noFill/>
          </a:ln>
        </p:spPr>
      </p:pic>
      <p:pic>
        <p:nvPicPr>
          <p:cNvPr descr="http://hbr.org/products/8826-PBK-ENG/thumbnail/thumbnail.gif" id="184" name="Google Shape;184;p18"/>
          <p:cNvPicPr preferRelativeResize="0"/>
          <p:nvPr/>
        </p:nvPicPr>
        <p:blipFill rotWithShape="1">
          <a:blip r:embed="rId27">
            <a:alphaModFix/>
          </a:blip>
          <a:srcRect b="0" l="0" r="0" t="0"/>
          <a:stretch/>
        </p:blipFill>
        <p:spPr>
          <a:xfrm>
            <a:off x="2533273" y="3817271"/>
            <a:ext cx="1365527" cy="1986962"/>
          </a:xfrm>
          <a:prstGeom prst="rect">
            <a:avLst/>
          </a:prstGeom>
          <a:noFill/>
          <a:ln>
            <a:noFill/>
          </a:ln>
        </p:spPr>
      </p:pic>
      <p:pic>
        <p:nvPicPr>
          <p:cNvPr id="185" name="Google Shape;185;p18"/>
          <p:cNvPicPr preferRelativeResize="0"/>
          <p:nvPr/>
        </p:nvPicPr>
        <p:blipFill rotWithShape="1">
          <a:blip r:embed="rId28">
            <a:alphaModFix/>
          </a:blip>
          <a:srcRect b="0" l="0" r="0" t="0"/>
          <a:stretch/>
        </p:blipFill>
        <p:spPr>
          <a:xfrm>
            <a:off x="5300251" y="4520812"/>
            <a:ext cx="1148969" cy="1936569"/>
          </a:xfrm>
          <a:prstGeom prst="rect">
            <a:avLst/>
          </a:prstGeom>
          <a:noFill/>
          <a:ln>
            <a:noFill/>
          </a:ln>
        </p:spPr>
      </p:pic>
      <p:pic>
        <p:nvPicPr>
          <p:cNvPr descr="http://www.cap-press.com/covers/1872.png" id="186" name="Google Shape;186;p18"/>
          <p:cNvPicPr preferRelativeResize="0"/>
          <p:nvPr/>
        </p:nvPicPr>
        <p:blipFill rotWithShape="1">
          <a:blip r:embed="rId29">
            <a:alphaModFix/>
          </a:blip>
          <a:srcRect b="0" l="0" r="0" t="0"/>
          <a:stretch/>
        </p:blipFill>
        <p:spPr>
          <a:xfrm>
            <a:off x="7769563" y="4752804"/>
            <a:ext cx="1219912" cy="1886913"/>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6" name="Shape 6116"/>
        <p:cNvGrpSpPr/>
        <p:nvPr/>
      </p:nvGrpSpPr>
      <p:grpSpPr>
        <a:xfrm>
          <a:off x="0" y="0"/>
          <a:ext cx="0" cy="0"/>
          <a:chOff x="0" y="0"/>
          <a:chExt cx="0" cy="0"/>
        </a:xfrm>
      </p:grpSpPr>
      <p:grpSp>
        <p:nvGrpSpPr>
          <p:cNvPr id="6117" name="Google Shape;6117;p171"/>
          <p:cNvGrpSpPr/>
          <p:nvPr/>
        </p:nvGrpSpPr>
        <p:grpSpPr>
          <a:xfrm>
            <a:off x="839788" y="1012825"/>
            <a:ext cx="4341812" cy="4995863"/>
            <a:chOff x="254457" y="1013232"/>
            <a:chExt cx="4342267" cy="4995685"/>
          </a:xfrm>
        </p:grpSpPr>
        <p:sp>
          <p:nvSpPr>
            <p:cNvPr id="6118" name="Google Shape;6118;p171"/>
            <p:cNvSpPr/>
            <p:nvPr/>
          </p:nvSpPr>
          <p:spPr>
            <a:xfrm>
              <a:off x="254457" y="1013232"/>
              <a:ext cx="4342267" cy="499568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9" name="Google Shape;6119;p171"/>
            <p:cNvGrpSpPr/>
            <p:nvPr/>
          </p:nvGrpSpPr>
          <p:grpSpPr>
            <a:xfrm>
              <a:off x="481493" y="1148165"/>
              <a:ext cx="2394201" cy="647677"/>
              <a:chOff x="1717484" y="2374710"/>
              <a:chExt cx="3040674" cy="822563"/>
            </a:xfrm>
          </p:grpSpPr>
          <p:grpSp>
            <p:nvGrpSpPr>
              <p:cNvPr id="6120" name="Google Shape;6120;p171"/>
              <p:cNvGrpSpPr/>
              <p:nvPr/>
            </p:nvGrpSpPr>
            <p:grpSpPr>
              <a:xfrm>
                <a:off x="1717484" y="2374710"/>
                <a:ext cx="3040674" cy="822563"/>
                <a:chOff x="1717484" y="2374710"/>
                <a:chExt cx="3040674" cy="822563"/>
              </a:xfrm>
            </p:grpSpPr>
            <p:sp>
              <p:nvSpPr>
                <p:cNvPr id="6121" name="Google Shape;6121;p171"/>
                <p:cNvSpPr/>
                <p:nvPr/>
              </p:nvSpPr>
              <p:spPr>
                <a:xfrm>
                  <a:off x="1723534" y="2374710"/>
                  <a:ext cx="3034624" cy="822563"/>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Operations</a:t>
                  </a:r>
                  <a:endParaRPr/>
                </a:p>
              </p:txBody>
            </p:sp>
            <p:sp>
              <p:nvSpPr>
                <p:cNvPr id="6122" name="Google Shape;6122;p171"/>
                <p:cNvSpPr/>
                <p:nvPr/>
              </p:nvSpPr>
              <p:spPr>
                <a:xfrm>
                  <a:off x="1717484" y="2374710"/>
                  <a:ext cx="822676" cy="822563"/>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3" name="Google Shape;6123;p171"/>
              <p:cNvGrpSpPr/>
              <p:nvPr/>
            </p:nvGrpSpPr>
            <p:grpSpPr>
              <a:xfrm>
                <a:off x="1835838" y="2530721"/>
                <a:ext cx="598064" cy="532324"/>
                <a:chOff x="1806206" y="2502148"/>
                <a:chExt cx="598064" cy="532324"/>
              </a:xfrm>
            </p:grpSpPr>
            <p:sp>
              <p:nvSpPr>
                <p:cNvPr id="6124" name="Google Shape;6124;p17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17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126" name="Google Shape;6126;p171"/>
          <p:cNvSpPr txBox="1"/>
          <p:nvPr>
            <p:ph idx="2" type="body"/>
          </p:nvPr>
        </p:nvSpPr>
        <p:spPr>
          <a:xfrm>
            <a:off x="839788" y="1989138"/>
            <a:ext cx="4341812" cy="3878262"/>
          </a:xfrm>
          <a:prstGeom prst="rect">
            <a:avLst/>
          </a:prstGeom>
          <a:noFill/>
          <a:ln>
            <a:noFill/>
          </a:ln>
        </p:spPr>
        <p:txBody>
          <a:bodyPr anchorCtr="0" anchor="t" bIns="45700" lIns="91425" spcFirstLastPara="1" rIns="91425" wrap="square" tIns="45700">
            <a:normAutofit/>
          </a:bodyPr>
          <a:lstStyle/>
          <a:p>
            <a:pPr indent="-182880" lvl="0" marL="182880" rtl="0" algn="l">
              <a:spcBef>
                <a:spcPts val="0"/>
              </a:spcBef>
              <a:spcAft>
                <a:spcPts val="0"/>
              </a:spcAft>
              <a:buClr>
                <a:srgbClr val="333F1A"/>
              </a:buClr>
              <a:buSzPts val="1000"/>
              <a:buFont typeface="Arial"/>
              <a:buChar char="•"/>
            </a:pPr>
            <a:r>
              <a:rPr lang="en-US" sz="1000"/>
              <a:t>The Operations Lens encompasses the </a:t>
            </a:r>
            <a:r>
              <a:rPr lang="en-US" sz="1000">
                <a:solidFill>
                  <a:srgbClr val="77933C"/>
                </a:solidFill>
              </a:rPr>
              <a:t>tactics planning </a:t>
            </a:r>
            <a:r>
              <a:rPr lang="en-US" sz="1000"/>
              <a:t>and infrastructure that brings the Strategy to life.</a:t>
            </a:r>
            <a:endParaRPr/>
          </a:p>
          <a:p>
            <a:pPr indent="-182880" lvl="0" marL="182880" rtl="0" algn="l">
              <a:spcBef>
                <a:spcPts val="400"/>
              </a:spcBef>
              <a:spcAft>
                <a:spcPts val="0"/>
              </a:spcAft>
              <a:buClr>
                <a:srgbClr val="333F1A"/>
              </a:buClr>
              <a:buSzPts val="1000"/>
              <a:buFont typeface="Arial"/>
              <a:buChar char="•"/>
            </a:pPr>
            <a:r>
              <a:rPr lang="en-US" sz="1000"/>
              <a:t>The Operations Lens focuses on </a:t>
            </a:r>
            <a:r>
              <a:rPr lang="en-US" sz="1000">
                <a:solidFill>
                  <a:srgbClr val="77933C"/>
                </a:solidFill>
              </a:rPr>
              <a:t>the processes, systems, and infrastructure</a:t>
            </a:r>
            <a:r>
              <a:rPr lang="en-US" sz="1000"/>
              <a:t> leveraged by the organization and this lens houses the needed elements that are </a:t>
            </a:r>
            <a:r>
              <a:rPr lang="en-US" sz="1000">
                <a:solidFill>
                  <a:srgbClr val="76923C"/>
                </a:solidFill>
              </a:rPr>
              <a:t>the bridge between </a:t>
            </a:r>
            <a:r>
              <a:rPr lang="en-US" sz="1000"/>
              <a:t>Strategy and Execution.</a:t>
            </a:r>
            <a:endParaRPr/>
          </a:p>
          <a:p>
            <a:pPr indent="-182880" lvl="0" marL="182880" rtl="0" algn="l">
              <a:spcBef>
                <a:spcPts val="400"/>
              </a:spcBef>
              <a:spcAft>
                <a:spcPts val="0"/>
              </a:spcAft>
              <a:buClr>
                <a:srgbClr val="333F1A"/>
              </a:buClr>
              <a:buSzPts val="1000"/>
              <a:buFont typeface="Arial"/>
              <a:buChar char="•"/>
            </a:pPr>
            <a:r>
              <a:rPr lang="en-US" sz="1000"/>
              <a:t>Operations is all about the infrastructure leveraged to complete the Strategy of the business.</a:t>
            </a:r>
            <a:endParaRPr/>
          </a:p>
          <a:p>
            <a:pPr indent="-182880" lvl="0" marL="182880" rtl="0" algn="l">
              <a:spcBef>
                <a:spcPts val="400"/>
              </a:spcBef>
              <a:spcAft>
                <a:spcPts val="0"/>
              </a:spcAft>
              <a:buClr>
                <a:srgbClr val="333F1A"/>
              </a:buClr>
              <a:buSzPts val="1000"/>
              <a:buFont typeface="Arial"/>
              <a:buChar char="•"/>
            </a:pPr>
            <a:r>
              <a:rPr lang="en-US" sz="1000"/>
              <a:t>This is a deep dive into the </a:t>
            </a:r>
            <a:r>
              <a:rPr lang="en-US" sz="1000">
                <a:solidFill>
                  <a:srgbClr val="76923C"/>
                </a:solidFill>
              </a:rPr>
              <a:t>internal workings </a:t>
            </a:r>
            <a:r>
              <a:rPr lang="en-US" sz="1000"/>
              <a:t>of the company and the </a:t>
            </a:r>
            <a:r>
              <a:rPr lang="en-US" sz="1000">
                <a:solidFill>
                  <a:srgbClr val="77933C"/>
                </a:solidFill>
              </a:rPr>
              <a:t>tools </a:t>
            </a:r>
            <a:r>
              <a:rPr lang="en-US" sz="1000"/>
              <a:t>used in operations.</a:t>
            </a:r>
            <a:endParaRPr/>
          </a:p>
          <a:p>
            <a:pPr indent="-182880" lvl="0" marL="182880" rtl="0" algn="l">
              <a:spcBef>
                <a:spcPts val="400"/>
              </a:spcBef>
              <a:spcAft>
                <a:spcPts val="0"/>
              </a:spcAft>
              <a:buClr>
                <a:srgbClr val="333F1A"/>
              </a:buClr>
              <a:buSzPts val="1000"/>
              <a:buFont typeface="Arial"/>
              <a:buChar char="•"/>
            </a:pPr>
            <a:r>
              <a:rPr lang="en-US" sz="1000"/>
              <a:t>It is the logistics and plans to complete the Strategy.</a:t>
            </a:r>
            <a:endParaRPr/>
          </a:p>
          <a:p>
            <a:pPr indent="-182880" lvl="0" marL="182880" rtl="0" algn="l">
              <a:spcBef>
                <a:spcPts val="400"/>
              </a:spcBef>
              <a:spcAft>
                <a:spcPts val="0"/>
              </a:spcAft>
              <a:buClr>
                <a:srgbClr val="333F1A"/>
              </a:buClr>
              <a:buSzPts val="1000"/>
              <a:buFont typeface="Arial"/>
              <a:buChar char="•"/>
            </a:pPr>
            <a:r>
              <a:rPr lang="en-US" sz="1000"/>
              <a:t>The Operations Lens focuses on things such as </a:t>
            </a:r>
            <a:r>
              <a:rPr lang="en-US" sz="1000">
                <a:solidFill>
                  <a:srgbClr val="77933C"/>
                </a:solidFill>
              </a:rPr>
              <a:t>the sales process and the database used to capture </a:t>
            </a:r>
            <a:r>
              <a:rPr lang="en-US" sz="1000"/>
              <a:t>the information about prospects and customers.</a:t>
            </a:r>
            <a:endParaRPr/>
          </a:p>
          <a:p>
            <a:pPr indent="-182880" lvl="0" marL="182880" rtl="0" algn="l">
              <a:spcBef>
                <a:spcPts val="400"/>
              </a:spcBef>
              <a:spcAft>
                <a:spcPts val="0"/>
              </a:spcAft>
              <a:buClr>
                <a:srgbClr val="333F1A"/>
              </a:buClr>
              <a:buSzPts val="1000"/>
              <a:buFont typeface="Arial"/>
              <a:buChar char="•"/>
            </a:pPr>
            <a:r>
              <a:rPr lang="en-US" sz="1000"/>
              <a:t>The Operations Lens is where the </a:t>
            </a:r>
            <a:r>
              <a:rPr lang="en-US" sz="1000">
                <a:solidFill>
                  <a:srgbClr val="77933C"/>
                </a:solidFill>
              </a:rPr>
              <a:t>envisioning and design of the people, process, and systems to fulfill the go to market plan </a:t>
            </a:r>
            <a:r>
              <a:rPr lang="en-US" sz="1000"/>
              <a:t>occurs.</a:t>
            </a:r>
            <a:endParaRPr/>
          </a:p>
          <a:p>
            <a:pPr indent="-111125" lvl="1" marL="398463" rtl="0" algn="l">
              <a:spcBef>
                <a:spcPts val="400"/>
              </a:spcBef>
              <a:spcAft>
                <a:spcPts val="0"/>
              </a:spcAft>
              <a:buClr>
                <a:srgbClr val="333F1A"/>
              </a:buClr>
              <a:buSzPts val="900"/>
              <a:buFont typeface="Noto Sans Symbols"/>
              <a:buChar char="✔"/>
            </a:pPr>
            <a:r>
              <a:rPr lang="en-US" sz="900"/>
              <a:t>What are the key systems and processes?  </a:t>
            </a:r>
            <a:endParaRPr/>
          </a:p>
          <a:p>
            <a:pPr indent="-111125" lvl="1" marL="398463" rtl="0" algn="l">
              <a:spcBef>
                <a:spcPts val="400"/>
              </a:spcBef>
              <a:spcAft>
                <a:spcPts val="0"/>
              </a:spcAft>
              <a:buClr>
                <a:srgbClr val="333F1A"/>
              </a:buClr>
              <a:buSzPts val="900"/>
              <a:buFont typeface="Noto Sans Symbols"/>
              <a:buChar char="✔"/>
            </a:pPr>
            <a:r>
              <a:rPr lang="en-US" sz="900"/>
              <a:t>Is there a Strategy Map or an alternative set of tools being employed to ensure success in developing the needed processes?  </a:t>
            </a:r>
            <a:endParaRPr/>
          </a:p>
          <a:p>
            <a:pPr indent="-111125" lvl="1" marL="398463" rtl="0" algn="l">
              <a:spcBef>
                <a:spcPts val="400"/>
              </a:spcBef>
              <a:spcAft>
                <a:spcPts val="0"/>
              </a:spcAft>
              <a:buClr>
                <a:srgbClr val="333F1A"/>
              </a:buClr>
              <a:buSzPts val="900"/>
              <a:buFont typeface="Noto Sans Symbols"/>
              <a:buChar char="✔"/>
            </a:pPr>
            <a:r>
              <a:rPr lang="en-US" sz="900"/>
              <a:t>This Lens includes the designing the Gantt Chart.</a:t>
            </a:r>
            <a:endParaRPr/>
          </a:p>
          <a:p>
            <a:pPr indent="-125729" lvl="0" marL="182880" rtl="0" algn="l">
              <a:spcBef>
                <a:spcPts val="400"/>
              </a:spcBef>
              <a:spcAft>
                <a:spcPts val="0"/>
              </a:spcAft>
              <a:buClr>
                <a:srgbClr val="333F1A"/>
              </a:buClr>
              <a:buSzPts val="900"/>
              <a:buFont typeface="Arial"/>
              <a:buNone/>
            </a:pPr>
            <a:r>
              <a:t/>
            </a:r>
            <a:endParaRPr sz="900"/>
          </a:p>
        </p:txBody>
      </p:sp>
      <p:sp>
        <p:nvSpPr>
          <p:cNvPr id="6127" name="Google Shape;6127;p171"/>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Operations Lens</a:t>
            </a:r>
            <a:endParaRPr i="1"/>
          </a:p>
        </p:txBody>
      </p:sp>
      <p:grpSp>
        <p:nvGrpSpPr>
          <p:cNvPr id="6128" name="Google Shape;6128;p171"/>
          <p:cNvGrpSpPr/>
          <p:nvPr/>
        </p:nvGrpSpPr>
        <p:grpSpPr>
          <a:xfrm>
            <a:off x="5684428" y="831079"/>
            <a:ext cx="2545581" cy="2609804"/>
            <a:chOff x="287469" y="1128858"/>
            <a:chExt cx="3328976" cy="3415407"/>
          </a:xfrm>
        </p:grpSpPr>
        <p:grpSp>
          <p:nvGrpSpPr>
            <p:cNvPr id="6129" name="Google Shape;6129;p171"/>
            <p:cNvGrpSpPr/>
            <p:nvPr/>
          </p:nvGrpSpPr>
          <p:grpSpPr>
            <a:xfrm>
              <a:off x="721813" y="2103576"/>
              <a:ext cx="2514180" cy="1457324"/>
              <a:chOff x="2593869" y="4166761"/>
              <a:chExt cx="1245204" cy="721772"/>
            </a:xfrm>
          </p:grpSpPr>
          <p:grpSp>
            <p:nvGrpSpPr>
              <p:cNvPr id="6130" name="Google Shape;6130;p171"/>
              <p:cNvGrpSpPr/>
              <p:nvPr/>
            </p:nvGrpSpPr>
            <p:grpSpPr>
              <a:xfrm>
                <a:off x="3049822" y="4261159"/>
                <a:ext cx="732066" cy="198174"/>
                <a:chOff x="1717748" y="2375002"/>
                <a:chExt cx="3040063" cy="822960"/>
              </a:xfrm>
            </p:grpSpPr>
            <p:grpSp>
              <p:nvGrpSpPr>
                <p:cNvPr id="6131" name="Google Shape;6131;p171"/>
                <p:cNvGrpSpPr/>
                <p:nvPr/>
              </p:nvGrpSpPr>
              <p:grpSpPr>
                <a:xfrm>
                  <a:off x="1717748" y="2375002"/>
                  <a:ext cx="3040063" cy="822960"/>
                  <a:chOff x="1717748" y="2375002"/>
                  <a:chExt cx="3040063" cy="822960"/>
                </a:xfrm>
              </p:grpSpPr>
              <p:sp>
                <p:nvSpPr>
                  <p:cNvPr id="6132" name="Google Shape;6132;p17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Strategy</a:t>
                    </a:r>
                    <a:endParaRPr b="1" sz="1300">
                      <a:solidFill>
                        <a:schemeClr val="lt1"/>
                      </a:solidFill>
                      <a:latin typeface="Calibri"/>
                      <a:ea typeface="Calibri"/>
                      <a:cs typeface="Calibri"/>
                      <a:sym typeface="Calibri"/>
                    </a:endParaRPr>
                  </a:p>
                </p:txBody>
              </p:sp>
              <p:sp>
                <p:nvSpPr>
                  <p:cNvPr id="6133" name="Google Shape;6133;p17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4" name="Google Shape;6134;p171"/>
                <p:cNvGrpSpPr/>
                <p:nvPr/>
              </p:nvGrpSpPr>
              <p:grpSpPr>
                <a:xfrm>
                  <a:off x="1835838" y="2530721"/>
                  <a:ext cx="598064" cy="532324"/>
                  <a:chOff x="1806206" y="2502148"/>
                  <a:chExt cx="598064" cy="532324"/>
                </a:xfrm>
              </p:grpSpPr>
              <p:sp>
                <p:nvSpPr>
                  <p:cNvPr id="6135" name="Google Shape;6135;p17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17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37" name="Google Shape;6137;p171"/>
              <p:cNvGrpSpPr/>
              <p:nvPr/>
            </p:nvGrpSpPr>
            <p:grpSpPr>
              <a:xfrm>
                <a:off x="2895037" y="4166761"/>
                <a:ext cx="732066" cy="198174"/>
                <a:chOff x="1717748" y="2375002"/>
                <a:chExt cx="3040063" cy="822960"/>
              </a:xfrm>
            </p:grpSpPr>
            <p:grpSp>
              <p:nvGrpSpPr>
                <p:cNvPr id="6138" name="Google Shape;6138;p171"/>
                <p:cNvGrpSpPr/>
                <p:nvPr/>
              </p:nvGrpSpPr>
              <p:grpSpPr>
                <a:xfrm>
                  <a:off x="1717748" y="2375002"/>
                  <a:ext cx="3040063" cy="822960"/>
                  <a:chOff x="1717748" y="2375002"/>
                  <a:chExt cx="3040063" cy="822960"/>
                </a:xfrm>
              </p:grpSpPr>
              <p:sp>
                <p:nvSpPr>
                  <p:cNvPr id="6139" name="Google Shape;6139;p17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Financial</a:t>
                    </a:r>
                    <a:endParaRPr b="1" sz="1300">
                      <a:solidFill>
                        <a:schemeClr val="lt1"/>
                      </a:solidFill>
                      <a:latin typeface="Calibri"/>
                      <a:ea typeface="Calibri"/>
                      <a:cs typeface="Calibri"/>
                      <a:sym typeface="Calibri"/>
                    </a:endParaRPr>
                  </a:p>
                </p:txBody>
              </p:sp>
              <p:sp>
                <p:nvSpPr>
                  <p:cNvPr id="6140" name="Google Shape;6140;p17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171"/>
                <p:cNvGrpSpPr/>
                <p:nvPr/>
              </p:nvGrpSpPr>
              <p:grpSpPr>
                <a:xfrm>
                  <a:off x="1835838" y="2530721"/>
                  <a:ext cx="598064" cy="532324"/>
                  <a:chOff x="1806206" y="2502148"/>
                  <a:chExt cx="598064" cy="532324"/>
                </a:xfrm>
              </p:grpSpPr>
              <p:sp>
                <p:nvSpPr>
                  <p:cNvPr id="6142" name="Google Shape;6142;p17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17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44" name="Google Shape;6144;p171"/>
              <p:cNvGrpSpPr/>
              <p:nvPr/>
            </p:nvGrpSpPr>
            <p:grpSpPr>
              <a:xfrm>
                <a:off x="2711061" y="4193202"/>
                <a:ext cx="734524" cy="198174"/>
                <a:chOff x="1717748" y="2375002"/>
                <a:chExt cx="3135731" cy="822960"/>
              </a:xfrm>
            </p:grpSpPr>
            <p:grpSp>
              <p:nvGrpSpPr>
                <p:cNvPr id="6145" name="Google Shape;6145;p171"/>
                <p:cNvGrpSpPr/>
                <p:nvPr/>
              </p:nvGrpSpPr>
              <p:grpSpPr>
                <a:xfrm>
                  <a:off x="1717748" y="2375002"/>
                  <a:ext cx="3135731" cy="822960"/>
                  <a:chOff x="1717748" y="2375002"/>
                  <a:chExt cx="3135731" cy="822960"/>
                </a:xfrm>
              </p:grpSpPr>
              <p:sp>
                <p:nvSpPr>
                  <p:cNvPr id="6146" name="Google Shape;6146;p171"/>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People</a:t>
                    </a:r>
                    <a:endParaRPr b="1" sz="1300">
                      <a:solidFill>
                        <a:schemeClr val="lt1"/>
                      </a:solidFill>
                      <a:latin typeface="Calibri"/>
                      <a:ea typeface="Calibri"/>
                      <a:cs typeface="Calibri"/>
                      <a:sym typeface="Calibri"/>
                    </a:endParaRPr>
                  </a:p>
                </p:txBody>
              </p:sp>
              <p:sp>
                <p:nvSpPr>
                  <p:cNvPr id="6147" name="Google Shape;6147;p17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8" name="Google Shape;6148;p171"/>
                <p:cNvGrpSpPr/>
                <p:nvPr/>
              </p:nvGrpSpPr>
              <p:grpSpPr>
                <a:xfrm>
                  <a:off x="1835838" y="2530721"/>
                  <a:ext cx="598064" cy="532324"/>
                  <a:chOff x="1806206" y="2502148"/>
                  <a:chExt cx="598064" cy="532324"/>
                </a:xfrm>
              </p:grpSpPr>
              <p:sp>
                <p:nvSpPr>
                  <p:cNvPr id="6149" name="Google Shape;6149;p17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17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51" name="Google Shape;6151;p171"/>
              <p:cNvGrpSpPr/>
              <p:nvPr/>
            </p:nvGrpSpPr>
            <p:grpSpPr>
              <a:xfrm>
                <a:off x="2595021" y="4333340"/>
                <a:ext cx="735109" cy="198174"/>
                <a:chOff x="1717748" y="2375002"/>
                <a:chExt cx="3052699" cy="822960"/>
              </a:xfrm>
            </p:grpSpPr>
            <p:grpSp>
              <p:nvGrpSpPr>
                <p:cNvPr id="6152" name="Google Shape;6152;p171"/>
                <p:cNvGrpSpPr/>
                <p:nvPr/>
              </p:nvGrpSpPr>
              <p:grpSpPr>
                <a:xfrm>
                  <a:off x="1717748" y="2375002"/>
                  <a:ext cx="3052699" cy="822960"/>
                  <a:chOff x="1717748" y="2375002"/>
                  <a:chExt cx="3052699" cy="822960"/>
                </a:xfrm>
              </p:grpSpPr>
              <p:sp>
                <p:nvSpPr>
                  <p:cNvPr id="6153" name="Google Shape;6153;p171"/>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Market</a:t>
                    </a:r>
                    <a:endParaRPr b="1" sz="1300">
                      <a:solidFill>
                        <a:schemeClr val="lt1"/>
                      </a:solidFill>
                      <a:latin typeface="Calibri"/>
                      <a:ea typeface="Calibri"/>
                      <a:cs typeface="Calibri"/>
                      <a:sym typeface="Calibri"/>
                    </a:endParaRPr>
                  </a:p>
                </p:txBody>
              </p:sp>
              <p:sp>
                <p:nvSpPr>
                  <p:cNvPr id="6154" name="Google Shape;6154;p17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5" name="Google Shape;6155;p171"/>
                <p:cNvGrpSpPr/>
                <p:nvPr/>
              </p:nvGrpSpPr>
              <p:grpSpPr>
                <a:xfrm>
                  <a:off x="1835838" y="2530721"/>
                  <a:ext cx="598064" cy="532324"/>
                  <a:chOff x="1806206" y="2502148"/>
                  <a:chExt cx="598064" cy="532324"/>
                </a:xfrm>
              </p:grpSpPr>
              <p:sp>
                <p:nvSpPr>
                  <p:cNvPr id="6156" name="Google Shape;6156;p17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17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58" name="Google Shape;6158;p171"/>
              <p:cNvGrpSpPr/>
              <p:nvPr/>
            </p:nvGrpSpPr>
            <p:grpSpPr>
              <a:xfrm>
                <a:off x="2593869" y="4521548"/>
                <a:ext cx="732066" cy="198174"/>
                <a:chOff x="1717748" y="2375002"/>
                <a:chExt cx="3040063" cy="822960"/>
              </a:xfrm>
            </p:grpSpPr>
            <p:grpSp>
              <p:nvGrpSpPr>
                <p:cNvPr id="6159" name="Google Shape;6159;p171"/>
                <p:cNvGrpSpPr/>
                <p:nvPr/>
              </p:nvGrpSpPr>
              <p:grpSpPr>
                <a:xfrm>
                  <a:off x="1717748" y="2375002"/>
                  <a:ext cx="3040063" cy="822960"/>
                  <a:chOff x="1717748" y="2375002"/>
                  <a:chExt cx="3040063" cy="822960"/>
                </a:xfrm>
              </p:grpSpPr>
              <p:sp>
                <p:nvSpPr>
                  <p:cNvPr id="6160" name="Google Shape;6160;p17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Entity</a:t>
                    </a:r>
                    <a:endParaRPr b="1" sz="1300">
                      <a:solidFill>
                        <a:schemeClr val="lt1"/>
                      </a:solidFill>
                      <a:latin typeface="Calibri"/>
                      <a:ea typeface="Calibri"/>
                      <a:cs typeface="Calibri"/>
                      <a:sym typeface="Calibri"/>
                    </a:endParaRPr>
                  </a:p>
                </p:txBody>
              </p:sp>
              <p:sp>
                <p:nvSpPr>
                  <p:cNvPr id="6161" name="Google Shape;6161;p17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2" name="Google Shape;6162;p171"/>
                <p:cNvGrpSpPr/>
                <p:nvPr/>
              </p:nvGrpSpPr>
              <p:grpSpPr>
                <a:xfrm>
                  <a:off x="1835838" y="2530721"/>
                  <a:ext cx="598064" cy="532324"/>
                  <a:chOff x="1806206" y="2502148"/>
                  <a:chExt cx="598064" cy="532324"/>
                </a:xfrm>
              </p:grpSpPr>
              <p:sp>
                <p:nvSpPr>
                  <p:cNvPr id="6163" name="Google Shape;6163;p17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17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65" name="Google Shape;6165;p171"/>
              <p:cNvGrpSpPr/>
              <p:nvPr/>
            </p:nvGrpSpPr>
            <p:grpSpPr>
              <a:xfrm>
                <a:off x="2714462" y="4656532"/>
                <a:ext cx="732066" cy="198174"/>
                <a:chOff x="1717748" y="2375002"/>
                <a:chExt cx="3040063" cy="822960"/>
              </a:xfrm>
            </p:grpSpPr>
            <p:grpSp>
              <p:nvGrpSpPr>
                <p:cNvPr id="6166" name="Google Shape;6166;p171"/>
                <p:cNvGrpSpPr/>
                <p:nvPr/>
              </p:nvGrpSpPr>
              <p:grpSpPr>
                <a:xfrm>
                  <a:off x="1717748" y="2375002"/>
                  <a:ext cx="3040063" cy="822960"/>
                  <a:chOff x="1717748" y="2375002"/>
                  <a:chExt cx="3040063" cy="822960"/>
                </a:xfrm>
              </p:grpSpPr>
              <p:sp>
                <p:nvSpPr>
                  <p:cNvPr id="6167" name="Google Shape;6167;p17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Governance</a:t>
                    </a:r>
                    <a:endParaRPr b="1" sz="1300">
                      <a:solidFill>
                        <a:schemeClr val="lt1"/>
                      </a:solidFill>
                      <a:latin typeface="Calibri"/>
                      <a:ea typeface="Calibri"/>
                      <a:cs typeface="Calibri"/>
                      <a:sym typeface="Calibri"/>
                    </a:endParaRPr>
                  </a:p>
                </p:txBody>
              </p:sp>
              <p:sp>
                <p:nvSpPr>
                  <p:cNvPr id="6168" name="Google Shape;6168;p17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171"/>
                <p:cNvGrpSpPr/>
                <p:nvPr/>
              </p:nvGrpSpPr>
              <p:grpSpPr>
                <a:xfrm>
                  <a:off x="1835838" y="2530721"/>
                  <a:ext cx="598064" cy="532324"/>
                  <a:chOff x="1806206" y="2502148"/>
                  <a:chExt cx="598064" cy="532324"/>
                </a:xfrm>
              </p:grpSpPr>
              <p:sp>
                <p:nvSpPr>
                  <p:cNvPr id="6170" name="Google Shape;6170;p17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17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72" name="Google Shape;6172;p171"/>
              <p:cNvGrpSpPr/>
              <p:nvPr/>
            </p:nvGrpSpPr>
            <p:grpSpPr>
              <a:xfrm>
                <a:off x="2891872" y="4690359"/>
                <a:ext cx="732066" cy="198174"/>
                <a:chOff x="1717748" y="2375002"/>
                <a:chExt cx="3040063" cy="822960"/>
              </a:xfrm>
            </p:grpSpPr>
            <p:grpSp>
              <p:nvGrpSpPr>
                <p:cNvPr id="6173" name="Google Shape;6173;p171"/>
                <p:cNvGrpSpPr/>
                <p:nvPr/>
              </p:nvGrpSpPr>
              <p:grpSpPr>
                <a:xfrm>
                  <a:off x="1717748" y="2375002"/>
                  <a:ext cx="3040063" cy="822960"/>
                  <a:chOff x="1717748" y="2375002"/>
                  <a:chExt cx="3040063" cy="822960"/>
                </a:xfrm>
              </p:grpSpPr>
              <p:sp>
                <p:nvSpPr>
                  <p:cNvPr id="6174" name="Google Shape;6174;p17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Expectation</a:t>
                    </a:r>
                    <a:endParaRPr b="1" sz="1300">
                      <a:solidFill>
                        <a:schemeClr val="lt1"/>
                      </a:solidFill>
                      <a:latin typeface="Calibri"/>
                      <a:ea typeface="Calibri"/>
                      <a:cs typeface="Calibri"/>
                      <a:sym typeface="Calibri"/>
                    </a:endParaRPr>
                  </a:p>
                </p:txBody>
              </p:sp>
              <p:sp>
                <p:nvSpPr>
                  <p:cNvPr id="6175" name="Google Shape;6175;p17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171"/>
                <p:cNvGrpSpPr/>
                <p:nvPr/>
              </p:nvGrpSpPr>
              <p:grpSpPr>
                <a:xfrm>
                  <a:off x="1835838" y="2530721"/>
                  <a:ext cx="598064" cy="532324"/>
                  <a:chOff x="1806206" y="2502148"/>
                  <a:chExt cx="598064" cy="532324"/>
                </a:xfrm>
              </p:grpSpPr>
              <p:sp>
                <p:nvSpPr>
                  <p:cNvPr id="6177" name="Google Shape;6177;p17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17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79" name="Google Shape;6179;p171"/>
              <p:cNvGrpSpPr/>
              <p:nvPr/>
            </p:nvGrpSpPr>
            <p:grpSpPr>
              <a:xfrm>
                <a:off x="3056140" y="4602572"/>
                <a:ext cx="732066" cy="198174"/>
                <a:chOff x="1717748" y="2375002"/>
                <a:chExt cx="3040063" cy="822960"/>
              </a:xfrm>
            </p:grpSpPr>
            <p:grpSp>
              <p:nvGrpSpPr>
                <p:cNvPr id="6180" name="Google Shape;6180;p171"/>
                <p:cNvGrpSpPr/>
                <p:nvPr/>
              </p:nvGrpSpPr>
              <p:grpSpPr>
                <a:xfrm>
                  <a:off x="1717748" y="2375002"/>
                  <a:ext cx="3040063" cy="822960"/>
                  <a:chOff x="1717748" y="2375002"/>
                  <a:chExt cx="3040063" cy="822960"/>
                </a:xfrm>
              </p:grpSpPr>
              <p:sp>
                <p:nvSpPr>
                  <p:cNvPr id="6181" name="Google Shape;6181;p17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Execution</a:t>
                    </a:r>
                    <a:endParaRPr b="1" sz="1300">
                      <a:solidFill>
                        <a:schemeClr val="lt1"/>
                      </a:solidFill>
                      <a:latin typeface="Calibri"/>
                      <a:ea typeface="Calibri"/>
                      <a:cs typeface="Calibri"/>
                      <a:sym typeface="Calibri"/>
                    </a:endParaRPr>
                  </a:p>
                </p:txBody>
              </p:sp>
              <p:sp>
                <p:nvSpPr>
                  <p:cNvPr id="6182" name="Google Shape;6182;p17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171"/>
                <p:cNvGrpSpPr/>
                <p:nvPr/>
              </p:nvGrpSpPr>
              <p:grpSpPr>
                <a:xfrm>
                  <a:off x="1835838" y="2530721"/>
                  <a:ext cx="598064" cy="532324"/>
                  <a:chOff x="1806206" y="2502148"/>
                  <a:chExt cx="598064" cy="532324"/>
                </a:xfrm>
              </p:grpSpPr>
              <p:sp>
                <p:nvSpPr>
                  <p:cNvPr id="6184" name="Google Shape;6184;p17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17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86" name="Google Shape;6186;p171"/>
              <p:cNvGrpSpPr/>
              <p:nvPr/>
            </p:nvGrpSpPr>
            <p:grpSpPr>
              <a:xfrm>
                <a:off x="3106988" y="4410944"/>
                <a:ext cx="732085" cy="206818"/>
                <a:chOff x="1719009" y="2340216"/>
                <a:chExt cx="3040144" cy="858858"/>
              </a:xfrm>
            </p:grpSpPr>
            <p:grpSp>
              <p:nvGrpSpPr>
                <p:cNvPr id="6187" name="Google Shape;6187;p171"/>
                <p:cNvGrpSpPr/>
                <p:nvPr/>
              </p:nvGrpSpPr>
              <p:grpSpPr>
                <a:xfrm>
                  <a:off x="1719009" y="2340216"/>
                  <a:ext cx="3040144" cy="858858"/>
                  <a:chOff x="1719009" y="2340216"/>
                  <a:chExt cx="3040144" cy="858858"/>
                </a:xfrm>
              </p:grpSpPr>
              <p:sp>
                <p:nvSpPr>
                  <p:cNvPr id="6188" name="Google Shape;6188;p171"/>
                  <p:cNvSpPr/>
                  <p:nvPr/>
                </p:nvSpPr>
                <p:spPr>
                  <a:xfrm>
                    <a:off x="1727549" y="2340216"/>
                    <a:ext cx="3031604" cy="858858"/>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Operations</a:t>
                    </a:r>
                    <a:endParaRPr b="1" sz="1300">
                      <a:solidFill>
                        <a:schemeClr val="lt1"/>
                      </a:solidFill>
                      <a:latin typeface="Calibri"/>
                      <a:ea typeface="Calibri"/>
                      <a:cs typeface="Calibri"/>
                      <a:sym typeface="Calibri"/>
                    </a:endParaRPr>
                  </a:p>
                </p:txBody>
              </p:sp>
              <p:sp>
                <p:nvSpPr>
                  <p:cNvPr id="6189" name="Google Shape;6189;p171"/>
                  <p:cNvSpPr/>
                  <p:nvPr/>
                </p:nvSpPr>
                <p:spPr>
                  <a:xfrm>
                    <a:off x="1719009" y="2340216"/>
                    <a:ext cx="824083" cy="858858"/>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171"/>
                <p:cNvGrpSpPr/>
                <p:nvPr/>
              </p:nvGrpSpPr>
              <p:grpSpPr>
                <a:xfrm>
                  <a:off x="1835838" y="2530721"/>
                  <a:ext cx="598064" cy="532324"/>
                  <a:chOff x="1806206" y="2502148"/>
                  <a:chExt cx="598064" cy="532324"/>
                </a:xfrm>
              </p:grpSpPr>
              <p:sp>
                <p:nvSpPr>
                  <p:cNvPr id="6191" name="Google Shape;6191;p17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17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193" name="Google Shape;6193;p171"/>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grpSp>
      <p:grpSp>
        <p:nvGrpSpPr>
          <p:cNvPr id="6194" name="Google Shape;6194;p171"/>
          <p:cNvGrpSpPr/>
          <p:nvPr/>
        </p:nvGrpSpPr>
        <p:grpSpPr>
          <a:xfrm>
            <a:off x="5559014" y="3270895"/>
            <a:ext cx="2880548" cy="2880023"/>
            <a:chOff x="6899" y="596786"/>
            <a:chExt cx="3571880" cy="3571229"/>
          </a:xfrm>
        </p:grpSpPr>
        <p:grpSp>
          <p:nvGrpSpPr>
            <p:cNvPr id="6195" name="Google Shape;6195;p171"/>
            <p:cNvGrpSpPr/>
            <p:nvPr/>
          </p:nvGrpSpPr>
          <p:grpSpPr>
            <a:xfrm>
              <a:off x="616626" y="1718990"/>
              <a:ext cx="2351408" cy="1362497"/>
              <a:chOff x="2593869" y="4166761"/>
              <a:chExt cx="1245637" cy="721772"/>
            </a:xfrm>
          </p:grpSpPr>
          <p:grpSp>
            <p:nvGrpSpPr>
              <p:cNvPr id="6196" name="Google Shape;6196;p171"/>
              <p:cNvGrpSpPr/>
              <p:nvPr/>
            </p:nvGrpSpPr>
            <p:grpSpPr>
              <a:xfrm>
                <a:off x="3049822" y="4261159"/>
                <a:ext cx="732066" cy="198174"/>
                <a:chOff x="1717748" y="2375002"/>
                <a:chExt cx="3040063" cy="822960"/>
              </a:xfrm>
            </p:grpSpPr>
            <p:grpSp>
              <p:nvGrpSpPr>
                <p:cNvPr id="6197" name="Google Shape;6197;p171"/>
                <p:cNvGrpSpPr/>
                <p:nvPr/>
              </p:nvGrpSpPr>
              <p:grpSpPr>
                <a:xfrm>
                  <a:off x="1717748" y="2375002"/>
                  <a:ext cx="3040063" cy="822960"/>
                  <a:chOff x="1717748" y="2375002"/>
                  <a:chExt cx="3040063" cy="822960"/>
                </a:xfrm>
              </p:grpSpPr>
              <p:sp>
                <p:nvSpPr>
                  <p:cNvPr id="6198" name="Google Shape;6198;p17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6199" name="Google Shape;6199;p17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171"/>
                <p:cNvGrpSpPr/>
                <p:nvPr/>
              </p:nvGrpSpPr>
              <p:grpSpPr>
                <a:xfrm>
                  <a:off x="1835838" y="2530721"/>
                  <a:ext cx="598064" cy="532324"/>
                  <a:chOff x="1806206" y="2502148"/>
                  <a:chExt cx="598064" cy="532324"/>
                </a:xfrm>
              </p:grpSpPr>
              <p:sp>
                <p:nvSpPr>
                  <p:cNvPr id="6201" name="Google Shape;6201;p17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17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03" name="Google Shape;6203;p171"/>
              <p:cNvGrpSpPr/>
              <p:nvPr/>
            </p:nvGrpSpPr>
            <p:grpSpPr>
              <a:xfrm>
                <a:off x="2895037" y="4166761"/>
                <a:ext cx="732066" cy="198174"/>
                <a:chOff x="1717748" y="2375002"/>
                <a:chExt cx="3040063" cy="822960"/>
              </a:xfrm>
            </p:grpSpPr>
            <p:grpSp>
              <p:nvGrpSpPr>
                <p:cNvPr id="6204" name="Google Shape;6204;p171"/>
                <p:cNvGrpSpPr/>
                <p:nvPr/>
              </p:nvGrpSpPr>
              <p:grpSpPr>
                <a:xfrm>
                  <a:off x="1717748" y="2375002"/>
                  <a:ext cx="3040063" cy="822960"/>
                  <a:chOff x="1717748" y="2375002"/>
                  <a:chExt cx="3040063" cy="822960"/>
                </a:xfrm>
              </p:grpSpPr>
              <p:sp>
                <p:nvSpPr>
                  <p:cNvPr id="6205" name="Google Shape;6205;p17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Governance</a:t>
                    </a:r>
                    <a:endParaRPr/>
                  </a:p>
                </p:txBody>
              </p:sp>
              <p:sp>
                <p:nvSpPr>
                  <p:cNvPr id="6206" name="Google Shape;6206;p17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171"/>
                <p:cNvGrpSpPr/>
                <p:nvPr/>
              </p:nvGrpSpPr>
              <p:grpSpPr>
                <a:xfrm>
                  <a:off x="1835838" y="2530721"/>
                  <a:ext cx="598064" cy="532324"/>
                  <a:chOff x="1806206" y="2502148"/>
                  <a:chExt cx="598064" cy="532324"/>
                </a:xfrm>
              </p:grpSpPr>
              <p:sp>
                <p:nvSpPr>
                  <p:cNvPr id="6208" name="Google Shape;6208;p17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17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10" name="Google Shape;6210;p171"/>
              <p:cNvGrpSpPr/>
              <p:nvPr/>
            </p:nvGrpSpPr>
            <p:grpSpPr>
              <a:xfrm>
                <a:off x="2711061" y="4193202"/>
                <a:ext cx="734524" cy="198174"/>
                <a:chOff x="1717748" y="2375002"/>
                <a:chExt cx="3135731" cy="822960"/>
              </a:xfrm>
            </p:grpSpPr>
            <p:grpSp>
              <p:nvGrpSpPr>
                <p:cNvPr id="6211" name="Google Shape;6211;p171"/>
                <p:cNvGrpSpPr/>
                <p:nvPr/>
              </p:nvGrpSpPr>
              <p:grpSpPr>
                <a:xfrm>
                  <a:off x="1717748" y="2375002"/>
                  <a:ext cx="3135731" cy="822960"/>
                  <a:chOff x="1717748" y="2375002"/>
                  <a:chExt cx="3135731" cy="822960"/>
                </a:xfrm>
              </p:grpSpPr>
              <p:sp>
                <p:nvSpPr>
                  <p:cNvPr id="6212" name="Google Shape;6212;p171"/>
                  <p:cNvSpPr/>
                  <p:nvPr/>
                </p:nvSpPr>
                <p:spPr>
                  <a:xfrm>
                    <a:off x="1724066" y="2375002"/>
                    <a:ext cx="312941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Expectation</a:t>
                    </a:r>
                    <a:endParaRPr/>
                  </a:p>
                </p:txBody>
              </p:sp>
              <p:sp>
                <p:nvSpPr>
                  <p:cNvPr id="6213" name="Google Shape;6213;p17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171"/>
                <p:cNvGrpSpPr/>
                <p:nvPr/>
              </p:nvGrpSpPr>
              <p:grpSpPr>
                <a:xfrm>
                  <a:off x="1835838" y="2530721"/>
                  <a:ext cx="598064" cy="532324"/>
                  <a:chOff x="1806206" y="2502148"/>
                  <a:chExt cx="598064" cy="532324"/>
                </a:xfrm>
              </p:grpSpPr>
              <p:sp>
                <p:nvSpPr>
                  <p:cNvPr id="6215" name="Google Shape;6215;p17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17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17" name="Google Shape;6217;p171"/>
              <p:cNvGrpSpPr/>
              <p:nvPr/>
            </p:nvGrpSpPr>
            <p:grpSpPr>
              <a:xfrm>
                <a:off x="2595021" y="4333340"/>
                <a:ext cx="735109" cy="198174"/>
                <a:chOff x="1717748" y="2375002"/>
                <a:chExt cx="3052699" cy="822960"/>
              </a:xfrm>
            </p:grpSpPr>
            <p:grpSp>
              <p:nvGrpSpPr>
                <p:cNvPr id="6218" name="Google Shape;6218;p171"/>
                <p:cNvGrpSpPr/>
                <p:nvPr/>
              </p:nvGrpSpPr>
              <p:grpSpPr>
                <a:xfrm>
                  <a:off x="1717748" y="2375002"/>
                  <a:ext cx="3052699" cy="822960"/>
                  <a:chOff x="1717748" y="2375002"/>
                  <a:chExt cx="3052699" cy="822960"/>
                </a:xfrm>
              </p:grpSpPr>
              <p:sp>
                <p:nvSpPr>
                  <p:cNvPr id="6219" name="Google Shape;6219;p171"/>
                  <p:cNvSpPr/>
                  <p:nvPr/>
                </p:nvSpPr>
                <p:spPr>
                  <a:xfrm>
                    <a:off x="1724067" y="2375002"/>
                    <a:ext cx="3046380"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Execution</a:t>
                    </a:r>
                    <a:endParaRPr/>
                  </a:p>
                </p:txBody>
              </p:sp>
              <p:sp>
                <p:nvSpPr>
                  <p:cNvPr id="6220" name="Google Shape;6220;p17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171"/>
                <p:cNvGrpSpPr/>
                <p:nvPr/>
              </p:nvGrpSpPr>
              <p:grpSpPr>
                <a:xfrm>
                  <a:off x="1835838" y="2530721"/>
                  <a:ext cx="598064" cy="532324"/>
                  <a:chOff x="1806206" y="2502148"/>
                  <a:chExt cx="598064" cy="532324"/>
                </a:xfrm>
              </p:grpSpPr>
              <p:sp>
                <p:nvSpPr>
                  <p:cNvPr id="6222" name="Google Shape;6222;p17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17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24" name="Google Shape;6224;p171"/>
              <p:cNvGrpSpPr/>
              <p:nvPr/>
            </p:nvGrpSpPr>
            <p:grpSpPr>
              <a:xfrm>
                <a:off x="2593869" y="4521548"/>
                <a:ext cx="732066" cy="198174"/>
                <a:chOff x="1717748" y="2375002"/>
                <a:chExt cx="3040063" cy="822960"/>
              </a:xfrm>
            </p:grpSpPr>
            <p:grpSp>
              <p:nvGrpSpPr>
                <p:cNvPr id="6225" name="Google Shape;6225;p171"/>
                <p:cNvGrpSpPr/>
                <p:nvPr/>
              </p:nvGrpSpPr>
              <p:grpSpPr>
                <a:xfrm>
                  <a:off x="1717748" y="2375002"/>
                  <a:ext cx="3040063" cy="822960"/>
                  <a:chOff x="1717748" y="2375002"/>
                  <a:chExt cx="3040063" cy="822960"/>
                </a:xfrm>
              </p:grpSpPr>
              <p:sp>
                <p:nvSpPr>
                  <p:cNvPr id="6226" name="Google Shape;6226;p17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Operations</a:t>
                    </a:r>
                    <a:endParaRPr/>
                  </a:p>
                </p:txBody>
              </p:sp>
              <p:sp>
                <p:nvSpPr>
                  <p:cNvPr id="6227" name="Google Shape;6227;p17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8" name="Google Shape;6228;p171"/>
                <p:cNvGrpSpPr/>
                <p:nvPr/>
              </p:nvGrpSpPr>
              <p:grpSpPr>
                <a:xfrm>
                  <a:off x="1835838" y="2530721"/>
                  <a:ext cx="598064" cy="532324"/>
                  <a:chOff x="1806206" y="2502148"/>
                  <a:chExt cx="598064" cy="532324"/>
                </a:xfrm>
              </p:grpSpPr>
              <p:sp>
                <p:nvSpPr>
                  <p:cNvPr id="6229" name="Google Shape;6229;p17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17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31" name="Google Shape;6231;p171"/>
              <p:cNvGrpSpPr/>
              <p:nvPr/>
            </p:nvGrpSpPr>
            <p:grpSpPr>
              <a:xfrm>
                <a:off x="2714462" y="4656532"/>
                <a:ext cx="732066" cy="198174"/>
                <a:chOff x="1717748" y="2375002"/>
                <a:chExt cx="3040063" cy="822960"/>
              </a:xfrm>
            </p:grpSpPr>
            <p:grpSp>
              <p:nvGrpSpPr>
                <p:cNvPr id="6232" name="Google Shape;6232;p171"/>
                <p:cNvGrpSpPr/>
                <p:nvPr/>
              </p:nvGrpSpPr>
              <p:grpSpPr>
                <a:xfrm>
                  <a:off x="1717748" y="2375002"/>
                  <a:ext cx="3040063" cy="822960"/>
                  <a:chOff x="1717748" y="2375002"/>
                  <a:chExt cx="3040063" cy="822960"/>
                </a:xfrm>
              </p:grpSpPr>
              <p:sp>
                <p:nvSpPr>
                  <p:cNvPr id="6233" name="Google Shape;6233;p17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Strategy</a:t>
                    </a:r>
                    <a:endParaRPr/>
                  </a:p>
                </p:txBody>
              </p:sp>
              <p:sp>
                <p:nvSpPr>
                  <p:cNvPr id="6234" name="Google Shape;6234;p17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171"/>
                <p:cNvGrpSpPr/>
                <p:nvPr/>
              </p:nvGrpSpPr>
              <p:grpSpPr>
                <a:xfrm>
                  <a:off x="1835838" y="2530721"/>
                  <a:ext cx="598064" cy="532324"/>
                  <a:chOff x="1806206" y="2502148"/>
                  <a:chExt cx="598064" cy="532324"/>
                </a:xfrm>
              </p:grpSpPr>
              <p:sp>
                <p:nvSpPr>
                  <p:cNvPr id="6236" name="Google Shape;6236;p17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17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38" name="Google Shape;6238;p171"/>
              <p:cNvGrpSpPr/>
              <p:nvPr/>
            </p:nvGrpSpPr>
            <p:grpSpPr>
              <a:xfrm>
                <a:off x="2891872" y="4690359"/>
                <a:ext cx="732066" cy="198174"/>
                <a:chOff x="1717748" y="2375002"/>
                <a:chExt cx="3040063" cy="822960"/>
              </a:xfrm>
            </p:grpSpPr>
            <p:grpSp>
              <p:nvGrpSpPr>
                <p:cNvPr id="6239" name="Google Shape;6239;p171"/>
                <p:cNvGrpSpPr/>
                <p:nvPr/>
              </p:nvGrpSpPr>
              <p:grpSpPr>
                <a:xfrm>
                  <a:off x="1717748" y="2375002"/>
                  <a:ext cx="3040063" cy="822960"/>
                  <a:chOff x="1717748" y="2375002"/>
                  <a:chExt cx="3040063" cy="822960"/>
                </a:xfrm>
              </p:grpSpPr>
              <p:sp>
                <p:nvSpPr>
                  <p:cNvPr id="6240" name="Google Shape;6240;p17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Financial</a:t>
                    </a:r>
                    <a:endParaRPr/>
                  </a:p>
                </p:txBody>
              </p:sp>
              <p:sp>
                <p:nvSpPr>
                  <p:cNvPr id="6241" name="Google Shape;6241;p17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171"/>
                <p:cNvGrpSpPr/>
                <p:nvPr/>
              </p:nvGrpSpPr>
              <p:grpSpPr>
                <a:xfrm>
                  <a:off x="1835838" y="2530721"/>
                  <a:ext cx="598064" cy="532324"/>
                  <a:chOff x="1806206" y="2502148"/>
                  <a:chExt cx="598064" cy="532324"/>
                </a:xfrm>
              </p:grpSpPr>
              <p:sp>
                <p:nvSpPr>
                  <p:cNvPr id="6243" name="Google Shape;6243;p17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17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5" name="Google Shape;6245;p171"/>
              <p:cNvGrpSpPr/>
              <p:nvPr/>
            </p:nvGrpSpPr>
            <p:grpSpPr>
              <a:xfrm>
                <a:off x="3056140" y="4602572"/>
                <a:ext cx="732066" cy="198174"/>
                <a:chOff x="1717748" y="2375002"/>
                <a:chExt cx="3040063" cy="822960"/>
              </a:xfrm>
            </p:grpSpPr>
            <p:grpSp>
              <p:nvGrpSpPr>
                <p:cNvPr id="6246" name="Google Shape;6246;p171"/>
                <p:cNvGrpSpPr/>
                <p:nvPr/>
              </p:nvGrpSpPr>
              <p:grpSpPr>
                <a:xfrm>
                  <a:off x="1717748" y="2375002"/>
                  <a:ext cx="3040063" cy="822960"/>
                  <a:chOff x="1717748" y="2375002"/>
                  <a:chExt cx="3040063" cy="822960"/>
                </a:xfrm>
              </p:grpSpPr>
              <p:sp>
                <p:nvSpPr>
                  <p:cNvPr id="6247" name="Google Shape;6247;p17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People</a:t>
                    </a:r>
                    <a:endParaRPr/>
                  </a:p>
                </p:txBody>
              </p:sp>
              <p:sp>
                <p:nvSpPr>
                  <p:cNvPr id="6248" name="Google Shape;6248;p17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171"/>
                <p:cNvGrpSpPr/>
                <p:nvPr/>
              </p:nvGrpSpPr>
              <p:grpSpPr>
                <a:xfrm>
                  <a:off x="1835838" y="2530721"/>
                  <a:ext cx="598064" cy="532324"/>
                  <a:chOff x="1806206" y="2502148"/>
                  <a:chExt cx="598064" cy="532324"/>
                </a:xfrm>
              </p:grpSpPr>
              <p:sp>
                <p:nvSpPr>
                  <p:cNvPr id="6250" name="Google Shape;6250;p17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17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52" name="Google Shape;6252;p171"/>
              <p:cNvGrpSpPr/>
              <p:nvPr/>
            </p:nvGrpSpPr>
            <p:grpSpPr>
              <a:xfrm>
                <a:off x="3106421" y="4419653"/>
                <a:ext cx="733085" cy="198131"/>
                <a:chOff x="1716659" y="2376384"/>
                <a:chExt cx="3044299" cy="822784"/>
              </a:xfrm>
            </p:grpSpPr>
            <p:grpSp>
              <p:nvGrpSpPr>
                <p:cNvPr id="6253" name="Google Shape;6253;p171"/>
                <p:cNvGrpSpPr/>
                <p:nvPr/>
              </p:nvGrpSpPr>
              <p:grpSpPr>
                <a:xfrm>
                  <a:off x="1716659" y="2376384"/>
                  <a:ext cx="3044299" cy="822784"/>
                  <a:chOff x="1716659" y="2376384"/>
                  <a:chExt cx="3044299" cy="822784"/>
                </a:xfrm>
              </p:grpSpPr>
              <p:sp>
                <p:nvSpPr>
                  <p:cNvPr id="6254" name="Google Shape;6254;p171"/>
                  <p:cNvSpPr/>
                  <p:nvPr/>
                </p:nvSpPr>
                <p:spPr>
                  <a:xfrm>
                    <a:off x="1725320" y="2376384"/>
                    <a:ext cx="3035638" cy="822784"/>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Market</a:t>
                    </a:r>
                    <a:endParaRPr/>
                  </a:p>
                </p:txBody>
              </p:sp>
              <p:sp>
                <p:nvSpPr>
                  <p:cNvPr id="6255" name="Google Shape;6255;p171"/>
                  <p:cNvSpPr/>
                  <p:nvPr/>
                </p:nvSpPr>
                <p:spPr>
                  <a:xfrm>
                    <a:off x="1716659" y="2376384"/>
                    <a:ext cx="827113" cy="822784"/>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171"/>
                <p:cNvGrpSpPr/>
                <p:nvPr/>
              </p:nvGrpSpPr>
              <p:grpSpPr>
                <a:xfrm>
                  <a:off x="1835838" y="2530721"/>
                  <a:ext cx="598064" cy="532324"/>
                  <a:chOff x="1806206" y="2502148"/>
                  <a:chExt cx="598064" cy="532324"/>
                </a:xfrm>
              </p:grpSpPr>
              <p:sp>
                <p:nvSpPr>
                  <p:cNvPr id="6257" name="Google Shape;6257;p17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17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259" name="Google Shape;6259;p171"/>
            <p:cNvSpPr/>
            <p:nvPr/>
          </p:nvSpPr>
          <p:spPr>
            <a:xfrm rot="-747586">
              <a:off x="353865" y="960159"/>
              <a:ext cx="2834640" cy="2834640"/>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
          <p:nvSpPr>
            <p:cNvPr id="6260" name="Google Shape;6260;p171"/>
            <p:cNvSpPr/>
            <p:nvPr/>
          </p:nvSpPr>
          <p:spPr>
            <a:xfrm rot="-9180653">
              <a:off x="493629" y="1078269"/>
              <a:ext cx="2596451" cy="2598420"/>
            </a:xfrm>
            <a:prstGeom prst="pie">
              <a:avLst>
                <a:gd fmla="val 438327" name="adj1"/>
                <a:gd fmla="val 7695225" name="adj2"/>
              </a:avLst>
            </a:prstGeom>
            <a:solidFill>
              <a:srgbClr val="C3D6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171"/>
            <p:cNvSpPr/>
            <p:nvPr/>
          </p:nvSpPr>
          <p:spPr>
            <a:xfrm rot="5044295">
              <a:off x="486740" y="1087126"/>
              <a:ext cx="2598420" cy="2596452"/>
            </a:xfrm>
            <a:prstGeom prst="pie">
              <a:avLst>
                <a:gd fmla="val 704191" name="adj1"/>
                <a:gd fmla="val 7865894"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171"/>
            <p:cNvSpPr/>
            <p:nvPr/>
          </p:nvSpPr>
          <p:spPr>
            <a:xfrm rot="-1888876">
              <a:off x="493629" y="1084174"/>
              <a:ext cx="2598420" cy="2596452"/>
            </a:xfrm>
            <a:prstGeom prst="pie">
              <a:avLst>
                <a:gd fmla="val 417459" name="adj1"/>
                <a:gd fmla="val 7642339" name="adj2"/>
              </a:avLst>
            </a:prstGeom>
            <a:solidFill>
              <a:srgbClr val="C3D69B">
                <a:alpha val="69803"/>
              </a:srgbClr>
            </a:solidFill>
            <a:ln cap="flat" cmpd="sng" w="38100">
              <a:solidFill>
                <a:srgbClr val="333F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6263" name="Google Shape;6263;p171"/>
            <p:cNvSpPr txBox="1"/>
            <p:nvPr/>
          </p:nvSpPr>
          <p:spPr>
            <a:xfrm rot="7508506">
              <a:off x="1566461" y="2493620"/>
              <a:ext cx="1828737" cy="6476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Assess &amp; Understand</a:t>
              </a:r>
              <a:endParaRPr/>
            </a:p>
          </p:txBody>
        </p:sp>
        <p:sp>
          <p:nvSpPr>
            <p:cNvPr id="6264" name="Google Shape;6264;p171"/>
            <p:cNvSpPr txBox="1"/>
            <p:nvPr/>
          </p:nvSpPr>
          <p:spPr>
            <a:xfrm rot="-7259013">
              <a:off x="222961" y="2423738"/>
              <a:ext cx="1828736" cy="38188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Build &amp; Align</a:t>
              </a:r>
              <a:endParaRPr/>
            </a:p>
          </p:txBody>
        </p:sp>
        <p:sp>
          <p:nvSpPr>
            <p:cNvPr id="6265" name="Google Shape;6265;p171"/>
            <p:cNvSpPr txBox="1"/>
            <p:nvPr/>
          </p:nvSpPr>
          <p:spPr>
            <a:xfrm>
              <a:off x="914888" y="1523150"/>
              <a:ext cx="1903539" cy="64960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Communicate &amp; Ensure</a:t>
              </a:r>
              <a:endParaRPr/>
            </a:p>
          </p:txBody>
        </p:sp>
      </p:gr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9" name="Shape 6269"/>
        <p:cNvGrpSpPr/>
        <p:nvPr/>
      </p:nvGrpSpPr>
      <p:grpSpPr>
        <a:xfrm>
          <a:off x="0" y="0"/>
          <a:ext cx="0" cy="0"/>
          <a:chOff x="0" y="0"/>
          <a:chExt cx="0" cy="0"/>
        </a:xfrm>
      </p:grpSpPr>
      <p:sp>
        <p:nvSpPr>
          <p:cNvPr id="6270" name="Google Shape;6270;p172"/>
          <p:cNvSpPr/>
          <p:nvPr/>
        </p:nvSpPr>
        <p:spPr>
          <a:xfrm>
            <a:off x="6477000" y="1243384"/>
            <a:ext cx="2667000" cy="2338015"/>
          </a:xfrm>
          <a:prstGeom prst="homePlate">
            <a:avLst>
              <a:gd fmla="val 15848" name="adj"/>
            </a:avLst>
          </a:prstGeom>
          <a:solidFill>
            <a:srgbClr val="76923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172"/>
          <p:cNvSpPr txBox="1"/>
          <p:nvPr/>
        </p:nvSpPr>
        <p:spPr>
          <a:xfrm>
            <a:off x="7010400" y="1295400"/>
            <a:ext cx="192244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EAF1DD"/>
                </a:solidFill>
                <a:latin typeface="Calibri"/>
                <a:ea typeface="Calibri"/>
                <a:cs typeface="Calibri"/>
                <a:sym typeface="Calibri"/>
              </a:rPr>
              <a:t>Systems</a:t>
            </a:r>
            <a:endParaRPr/>
          </a:p>
          <a:p>
            <a:pPr indent="0" lvl="0" marL="0" marR="0" rtl="0" algn="l">
              <a:spcBef>
                <a:spcPts val="0"/>
              </a:spcBef>
              <a:spcAft>
                <a:spcPts val="0"/>
              </a:spcAft>
              <a:buNone/>
            </a:pPr>
            <a:r>
              <a:t/>
            </a:r>
            <a:endParaRPr b="1" sz="1800">
              <a:solidFill>
                <a:srgbClr val="EAF1DD"/>
              </a:solidFill>
              <a:latin typeface="Calibri"/>
              <a:ea typeface="Calibri"/>
              <a:cs typeface="Calibri"/>
              <a:sym typeface="Calibri"/>
            </a:endParaRPr>
          </a:p>
          <a:p>
            <a:pPr indent="0" lvl="0" marL="0" marR="0" rtl="0" algn="l">
              <a:spcBef>
                <a:spcPts val="0"/>
              </a:spcBef>
              <a:spcAft>
                <a:spcPts val="0"/>
              </a:spcAft>
              <a:buNone/>
            </a:pPr>
            <a:r>
              <a:rPr lang="en-US" sz="1800">
                <a:solidFill>
                  <a:srgbClr val="EAF1DD"/>
                </a:solidFill>
                <a:latin typeface="Calibri"/>
                <a:ea typeface="Calibri"/>
                <a:cs typeface="Calibri"/>
                <a:sym typeface="Calibri"/>
              </a:rPr>
              <a:t>What are the systems the company uses?</a:t>
            </a:r>
            <a:endParaRPr/>
          </a:p>
        </p:txBody>
      </p:sp>
      <p:sp>
        <p:nvSpPr>
          <p:cNvPr id="6272" name="Google Shape;6272;p172"/>
          <p:cNvSpPr/>
          <p:nvPr/>
        </p:nvSpPr>
        <p:spPr>
          <a:xfrm rot="-5400000">
            <a:off x="-404813" y="4092773"/>
            <a:ext cx="2730500" cy="822325"/>
          </a:xfrm>
          <a:prstGeom prst="homePlate">
            <a:avLst>
              <a:gd fmla="val 103804" name="adj"/>
            </a:avLst>
          </a:prstGeom>
          <a:solidFill>
            <a:srgbClr val="C2D59B">
              <a:alpha val="3098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172"/>
          <p:cNvSpPr txBox="1"/>
          <p:nvPr>
            <p:ph type="title"/>
          </p:nvPr>
        </p:nvSpPr>
        <p:spPr>
          <a:xfrm>
            <a:off x="0" y="1588"/>
            <a:ext cx="9144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BUILD &amp; ALIGN in the Operations Lens</a:t>
            </a:r>
            <a:endParaRPr sz="3600"/>
          </a:p>
        </p:txBody>
      </p:sp>
      <p:grpSp>
        <p:nvGrpSpPr>
          <p:cNvPr id="6274" name="Google Shape;6274;p172"/>
          <p:cNvGrpSpPr/>
          <p:nvPr/>
        </p:nvGrpSpPr>
        <p:grpSpPr>
          <a:xfrm>
            <a:off x="16890" y="4572000"/>
            <a:ext cx="2199028" cy="1981200"/>
            <a:chOff x="0" y="2870200"/>
            <a:chExt cx="4038600" cy="3638550"/>
          </a:xfrm>
        </p:grpSpPr>
        <p:pic>
          <p:nvPicPr>
            <p:cNvPr descr="database-integration-1.jpg" id="6275" name="Google Shape;6275;p172"/>
            <p:cNvPicPr preferRelativeResize="0"/>
            <p:nvPr/>
          </p:nvPicPr>
          <p:blipFill rotWithShape="1">
            <a:blip r:embed="rId3">
              <a:alphaModFix/>
            </a:blip>
            <a:srcRect b="0" l="0" r="0" t="0"/>
            <a:stretch/>
          </p:blipFill>
          <p:spPr>
            <a:xfrm>
              <a:off x="0" y="3479800"/>
              <a:ext cx="4038600" cy="3028950"/>
            </a:xfrm>
            <a:prstGeom prst="rect">
              <a:avLst/>
            </a:prstGeom>
            <a:noFill/>
            <a:ln>
              <a:noFill/>
            </a:ln>
          </p:spPr>
        </p:pic>
        <p:pic>
          <p:nvPicPr>
            <p:cNvPr descr="Wheel_For_White_bg02.png" id="6276" name="Google Shape;6276;p172"/>
            <p:cNvPicPr preferRelativeResize="0"/>
            <p:nvPr/>
          </p:nvPicPr>
          <p:blipFill rotWithShape="1">
            <a:blip r:embed="rId4">
              <a:alphaModFix/>
            </a:blip>
            <a:srcRect b="0" l="0" r="0" t="0"/>
            <a:stretch/>
          </p:blipFill>
          <p:spPr>
            <a:xfrm>
              <a:off x="1041400" y="2870200"/>
              <a:ext cx="1405701" cy="1405701"/>
            </a:xfrm>
            <a:prstGeom prst="rect">
              <a:avLst/>
            </a:prstGeom>
            <a:noFill/>
            <a:ln>
              <a:noFill/>
            </a:ln>
          </p:spPr>
        </p:pic>
      </p:grpSp>
      <p:sp>
        <p:nvSpPr>
          <p:cNvPr id="6277" name="Google Shape;6277;p172"/>
          <p:cNvSpPr/>
          <p:nvPr/>
        </p:nvSpPr>
        <p:spPr>
          <a:xfrm>
            <a:off x="4419600" y="1242857"/>
            <a:ext cx="2590800" cy="2343867"/>
          </a:xfrm>
          <a:prstGeom prst="homePlate">
            <a:avLst>
              <a:gd fmla="val 15848" name="adj"/>
            </a:avLst>
          </a:prstGeom>
          <a:solidFill>
            <a:srgbClr val="C2D59B"/>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172"/>
          <p:cNvSpPr/>
          <p:nvPr/>
        </p:nvSpPr>
        <p:spPr>
          <a:xfrm>
            <a:off x="2057400" y="1219200"/>
            <a:ext cx="2767445" cy="2362200"/>
          </a:xfrm>
          <a:prstGeom prst="homePlate">
            <a:avLst>
              <a:gd fmla="val 15848" name="adj"/>
            </a:avLst>
          </a:prstGeom>
          <a:solidFill>
            <a:srgbClr val="D6E3B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172"/>
          <p:cNvSpPr txBox="1"/>
          <p:nvPr/>
        </p:nvSpPr>
        <p:spPr>
          <a:xfrm>
            <a:off x="2514600" y="1195546"/>
            <a:ext cx="2418719" cy="1754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Infrastructure</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lang="en-US" sz="1800">
                <a:solidFill>
                  <a:srgbClr val="333F1A"/>
                </a:solidFill>
                <a:latin typeface="Calibri"/>
                <a:ea typeface="Calibri"/>
                <a:cs typeface="Calibri"/>
                <a:sym typeface="Calibri"/>
              </a:rPr>
              <a:t>What are the key reports used by the business to make decisions?</a:t>
            </a:r>
            <a:endParaRPr/>
          </a:p>
        </p:txBody>
      </p:sp>
      <p:sp>
        <p:nvSpPr>
          <p:cNvPr id="6280" name="Google Shape;6280;p172"/>
          <p:cNvSpPr/>
          <p:nvPr/>
        </p:nvSpPr>
        <p:spPr>
          <a:xfrm>
            <a:off x="1" y="1219201"/>
            <a:ext cx="2531917" cy="2362200"/>
          </a:xfrm>
          <a:prstGeom prst="homePlate">
            <a:avLst>
              <a:gd fmla="val 15848" name="adj"/>
            </a:avLst>
          </a:prstGeom>
          <a:solidFill>
            <a:srgbClr val="EAF1DD"/>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172"/>
          <p:cNvSpPr txBox="1"/>
          <p:nvPr/>
        </p:nvSpPr>
        <p:spPr>
          <a:xfrm>
            <a:off x="-25400" y="1195860"/>
            <a:ext cx="2433781" cy="1754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General Operations</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lang="en-US" sz="1800">
                <a:solidFill>
                  <a:srgbClr val="333F1A"/>
                </a:solidFill>
                <a:latin typeface="Calibri"/>
                <a:ea typeface="Calibri"/>
                <a:cs typeface="Calibri"/>
                <a:sym typeface="Calibri"/>
              </a:rPr>
              <a:t>Where are the bottlenecks or chokepoints in the operation?</a:t>
            </a:r>
            <a:endParaRPr b="1" sz="1800">
              <a:solidFill>
                <a:srgbClr val="333F1A"/>
              </a:solidFill>
              <a:latin typeface="Calibri"/>
              <a:ea typeface="Calibri"/>
              <a:cs typeface="Calibri"/>
              <a:sym typeface="Calibri"/>
            </a:endParaRPr>
          </a:p>
        </p:txBody>
      </p:sp>
      <p:sp>
        <p:nvSpPr>
          <p:cNvPr id="6282" name="Google Shape;6282;p172"/>
          <p:cNvSpPr txBox="1"/>
          <p:nvPr/>
        </p:nvSpPr>
        <p:spPr>
          <a:xfrm>
            <a:off x="4934154" y="1219200"/>
            <a:ext cx="2075426"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Processes</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lang="en-US" sz="1800">
                <a:solidFill>
                  <a:srgbClr val="333F1A"/>
                </a:solidFill>
                <a:latin typeface="Calibri"/>
                <a:ea typeface="Calibri"/>
                <a:cs typeface="Calibri"/>
                <a:sym typeface="Calibri"/>
              </a:rPr>
              <a:t>How are the functions integrated?</a:t>
            </a:r>
            <a:endParaRPr sz="1800">
              <a:solidFill>
                <a:srgbClr val="333F1A"/>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2"/>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6281"/>
                                        </p:tgtEl>
                                        <p:attrNameLst>
                                          <p:attrName>style.visibility</p:attrName>
                                        </p:attrNameLst>
                                      </p:cBhvr>
                                      <p:to>
                                        <p:strVal val="visible"/>
                                      </p:to>
                                    </p:set>
                                    <p:animEffect filter="fade" transition="in">
                                      <p:cBhvr>
                                        <p:cTn dur="1000"/>
                                        <p:tgtEl>
                                          <p:spTgt spid="6281"/>
                                        </p:tgtEl>
                                      </p:cBhvr>
                                    </p:animEffect>
                                  </p:childTnLst>
                                </p:cTn>
                              </p:par>
                              <p:par>
                                <p:cTn fill="hold" nodeType="withEffect" presetClass="entr" presetID="10" presetSubtype="0">
                                  <p:stCondLst>
                                    <p:cond delay="0"/>
                                  </p:stCondLst>
                                  <p:childTnLst>
                                    <p:set>
                                      <p:cBhvr>
                                        <p:cTn dur="1" fill="hold">
                                          <p:stCondLst>
                                            <p:cond delay="0"/>
                                          </p:stCondLst>
                                        </p:cTn>
                                        <p:tgtEl>
                                          <p:spTgt spid="6280"/>
                                        </p:tgtEl>
                                        <p:attrNameLst>
                                          <p:attrName>style.visibility</p:attrName>
                                        </p:attrNameLst>
                                      </p:cBhvr>
                                      <p:to>
                                        <p:strVal val="visible"/>
                                      </p:to>
                                    </p:set>
                                    <p:animEffect filter="fade" transition="in">
                                      <p:cBhvr>
                                        <p:cTn dur="1000"/>
                                        <p:tgtEl>
                                          <p:spTgt spid="6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8"/>
                                        </p:tgtEl>
                                        <p:attrNameLst>
                                          <p:attrName>style.visibility</p:attrName>
                                        </p:attrNameLst>
                                      </p:cBhvr>
                                      <p:to>
                                        <p:strVal val="visible"/>
                                      </p:to>
                                    </p:set>
                                    <p:animEffect filter="fade" transition="in">
                                      <p:cBhvr>
                                        <p:cTn dur="1000"/>
                                        <p:tgtEl>
                                          <p:spTgt spid="6278"/>
                                        </p:tgtEl>
                                      </p:cBhvr>
                                    </p:animEffect>
                                  </p:childTnLst>
                                </p:cTn>
                              </p:par>
                              <p:par>
                                <p:cTn fill="hold" nodeType="withEffect" presetClass="entr" presetID="10" presetSubtype="0">
                                  <p:stCondLst>
                                    <p:cond delay="0"/>
                                  </p:stCondLst>
                                  <p:childTnLst>
                                    <p:set>
                                      <p:cBhvr>
                                        <p:cTn dur="1" fill="hold">
                                          <p:stCondLst>
                                            <p:cond delay="0"/>
                                          </p:stCondLst>
                                        </p:cTn>
                                        <p:tgtEl>
                                          <p:spTgt spid="6279"/>
                                        </p:tgtEl>
                                        <p:attrNameLst>
                                          <p:attrName>style.visibility</p:attrName>
                                        </p:attrNameLst>
                                      </p:cBhvr>
                                      <p:to>
                                        <p:strVal val="visible"/>
                                      </p:to>
                                    </p:set>
                                    <p:animEffect filter="fade" transition="in">
                                      <p:cBhvr>
                                        <p:cTn dur="1000"/>
                                        <p:tgtEl>
                                          <p:spTgt spid="6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82"/>
                                        </p:tgtEl>
                                        <p:attrNameLst>
                                          <p:attrName>style.visibility</p:attrName>
                                        </p:attrNameLst>
                                      </p:cBhvr>
                                      <p:to>
                                        <p:strVal val="visible"/>
                                      </p:to>
                                    </p:set>
                                    <p:animEffect filter="fade" transition="in">
                                      <p:cBhvr>
                                        <p:cTn dur="1000"/>
                                        <p:tgtEl>
                                          <p:spTgt spid="6282"/>
                                        </p:tgtEl>
                                      </p:cBhvr>
                                    </p:animEffect>
                                  </p:childTnLst>
                                </p:cTn>
                              </p:par>
                              <p:par>
                                <p:cTn fill="hold" nodeType="withEffect" presetClass="entr" presetID="10" presetSubtype="0">
                                  <p:stCondLst>
                                    <p:cond delay="0"/>
                                  </p:stCondLst>
                                  <p:childTnLst>
                                    <p:set>
                                      <p:cBhvr>
                                        <p:cTn dur="1" fill="hold">
                                          <p:stCondLst>
                                            <p:cond delay="0"/>
                                          </p:stCondLst>
                                        </p:cTn>
                                        <p:tgtEl>
                                          <p:spTgt spid="6277"/>
                                        </p:tgtEl>
                                        <p:attrNameLst>
                                          <p:attrName>style.visibility</p:attrName>
                                        </p:attrNameLst>
                                      </p:cBhvr>
                                      <p:to>
                                        <p:strVal val="visible"/>
                                      </p:to>
                                    </p:set>
                                    <p:animEffect filter="fade" transition="in">
                                      <p:cBhvr>
                                        <p:cTn dur="1000"/>
                                        <p:tgtEl>
                                          <p:spTgt spid="6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0"/>
                                        </p:tgtEl>
                                        <p:attrNameLst>
                                          <p:attrName>style.visibility</p:attrName>
                                        </p:attrNameLst>
                                      </p:cBhvr>
                                      <p:to>
                                        <p:strVal val="visible"/>
                                      </p:to>
                                    </p:set>
                                    <p:animEffect filter="fade" transition="in">
                                      <p:cBhvr>
                                        <p:cTn dur="1000"/>
                                        <p:tgtEl>
                                          <p:spTgt spid="6270"/>
                                        </p:tgtEl>
                                      </p:cBhvr>
                                    </p:animEffect>
                                  </p:childTnLst>
                                </p:cTn>
                              </p:par>
                              <p:par>
                                <p:cTn fill="hold" nodeType="withEffect" presetClass="entr" presetID="10" presetSubtype="0">
                                  <p:stCondLst>
                                    <p:cond delay="0"/>
                                  </p:stCondLst>
                                  <p:childTnLst>
                                    <p:set>
                                      <p:cBhvr>
                                        <p:cTn dur="1" fill="hold">
                                          <p:stCondLst>
                                            <p:cond delay="0"/>
                                          </p:stCondLst>
                                        </p:cTn>
                                        <p:tgtEl>
                                          <p:spTgt spid="6271"/>
                                        </p:tgtEl>
                                        <p:attrNameLst>
                                          <p:attrName>style.visibility</p:attrName>
                                        </p:attrNameLst>
                                      </p:cBhvr>
                                      <p:to>
                                        <p:strVal val="visible"/>
                                      </p:to>
                                    </p:set>
                                    <p:animEffect filter="fade" transition="in">
                                      <p:cBhvr>
                                        <p:cTn dur="1000"/>
                                        <p:tgtEl>
                                          <p:spTgt spid="62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7" name="Shape 6287"/>
        <p:cNvGrpSpPr/>
        <p:nvPr/>
      </p:nvGrpSpPr>
      <p:grpSpPr>
        <a:xfrm>
          <a:off x="0" y="0"/>
          <a:ext cx="0" cy="0"/>
          <a:chOff x="0" y="0"/>
          <a:chExt cx="0" cy="0"/>
        </a:xfrm>
      </p:grpSpPr>
      <p:sp>
        <p:nvSpPr>
          <p:cNvPr id="6288" name="Google Shape;6288;p173"/>
          <p:cNvSpPr txBox="1"/>
          <p:nvPr>
            <p:ph type="title"/>
          </p:nvPr>
        </p:nvSpPr>
        <p:spPr>
          <a:xfrm>
            <a:off x="457200" y="1588"/>
            <a:ext cx="8229600" cy="1143000"/>
          </a:xfrm>
          <a:prstGeom prst="rect">
            <a:avLst/>
          </a:prstGeom>
          <a:noFill/>
          <a:ln>
            <a:noFill/>
          </a:ln>
          <a:effectLst>
            <a:outerShdw blurRad="63500" rotWithShape="0" algn="ctr" dir="2700000" dist="17961">
              <a:schemeClr val="dk1">
                <a:alpha val="74901"/>
              </a:scheme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lang="en-US"/>
              <a:t>2008 Sales Operating Calendar</a:t>
            </a:r>
            <a:endParaRPr/>
          </a:p>
        </p:txBody>
      </p:sp>
      <p:graphicFrame>
        <p:nvGraphicFramePr>
          <p:cNvPr id="6289" name="Google Shape;6289;p173"/>
          <p:cNvGraphicFramePr/>
          <p:nvPr/>
        </p:nvGraphicFramePr>
        <p:xfrm>
          <a:off x="258763" y="1216025"/>
          <a:ext cx="3000000" cy="3000000"/>
        </p:xfrm>
        <a:graphic>
          <a:graphicData uri="http://schemas.openxmlformats.org/drawingml/2006/table">
            <a:tbl>
              <a:tblPr>
                <a:noFill/>
                <a:tableStyleId>{041DECD6-3570-4933-AB67-F556D94C39C3}</a:tableStyleId>
              </a:tblPr>
              <a:tblGrid>
                <a:gridCol w="2179625"/>
                <a:gridCol w="2181225"/>
                <a:gridCol w="2179650"/>
                <a:gridCol w="2179625"/>
              </a:tblGrid>
              <a:tr h="431800">
                <a:tc>
                  <a:txBody>
                    <a:bodyPr/>
                    <a:lstStyle/>
                    <a:p>
                      <a:pPr indent="0" lvl="0" marL="0" marR="0" rtl="0" algn="ctr">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1 Q 08</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2 Q 08</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3 Q 08</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4 Q 08</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484325">
                <a:tc>
                  <a:txBody>
                    <a:bodyPr/>
                    <a:lstStyle/>
                    <a:p>
                      <a:pPr indent="0" lvl="0" marL="0" marR="0" rtl="0" algn="l">
                        <a:lnSpc>
                          <a:spcPct val="100000"/>
                        </a:lnSpc>
                        <a:spcBef>
                          <a:spcPts val="0"/>
                        </a:spcBef>
                        <a:spcAft>
                          <a:spcPts val="0"/>
                        </a:spcAft>
                        <a:buClr>
                          <a:schemeClr val="dk1"/>
                        </a:buClr>
                        <a:buSzPts val="1000"/>
                        <a:buFont typeface="Arial"/>
                        <a:buNone/>
                      </a:pPr>
                      <a:r>
                        <a:rPr b="1" i="0" lang="en-US" sz="1000" u="sng" cap="none" strike="noStrike">
                          <a:solidFill>
                            <a:schemeClr val="dk1"/>
                          </a:solidFill>
                          <a:latin typeface="Arial"/>
                          <a:ea typeface="Arial"/>
                          <a:cs typeface="Arial"/>
                          <a:sym typeface="Arial"/>
                        </a:rPr>
                        <a:t>January</a:t>
                      </a:r>
                      <a:endParaRPr/>
                    </a:p>
                    <a:p>
                      <a:pPr indent="0" lvl="0" marL="0" marR="0" rtl="0" algn="l">
                        <a:lnSpc>
                          <a:spcPct val="100000"/>
                        </a:lnSpc>
                        <a:spcBef>
                          <a:spcPts val="12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Kickoff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Mgmt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&amp; Marketing - Bi-Weekly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AM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NB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Forecasting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Training - 4 Days External</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Rally - Daily</a:t>
                      </a:r>
                      <a:endParaRPr b="1" i="0" sz="800" u="sng" cap="none" strike="noStrike">
                        <a:solidFill>
                          <a:schemeClr val="dk1"/>
                        </a:solidFill>
                        <a:latin typeface="Arial"/>
                        <a:ea typeface="Arial"/>
                        <a:cs typeface="Arial"/>
                        <a:sym typeface="Arial"/>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00"/>
                        <a:buFont typeface="Arial"/>
                        <a:buNone/>
                      </a:pPr>
                      <a:r>
                        <a:rPr b="1" i="0" lang="en-US" sz="1000" u="sng" cap="none" strike="noStrike">
                          <a:solidFill>
                            <a:schemeClr val="dk1"/>
                          </a:solidFill>
                          <a:latin typeface="Arial"/>
                          <a:ea typeface="Arial"/>
                          <a:cs typeface="Arial"/>
                          <a:sym typeface="Arial"/>
                        </a:rPr>
                        <a:t>April</a:t>
                      </a:r>
                      <a:endParaRPr/>
                    </a:p>
                    <a:p>
                      <a:pPr indent="0" lvl="0" marL="0" marR="0" rtl="0" algn="l">
                        <a:lnSpc>
                          <a:spcPct val="100000"/>
                        </a:lnSpc>
                        <a:spcBef>
                          <a:spcPts val="12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Kickoff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Mgmt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&amp; Marketing - Bi-Weekly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AM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NB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Forecasting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Training - 3 Days Internal/External</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Rally - Daily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00"/>
                        <a:buFont typeface="Arial"/>
                        <a:buNone/>
                      </a:pPr>
                      <a:r>
                        <a:rPr b="1" i="0" lang="en-US" sz="1000" u="sng" cap="none" strike="noStrike">
                          <a:solidFill>
                            <a:schemeClr val="dk1"/>
                          </a:solidFill>
                          <a:latin typeface="Arial"/>
                          <a:ea typeface="Arial"/>
                          <a:cs typeface="Arial"/>
                          <a:sym typeface="Arial"/>
                        </a:rPr>
                        <a:t>July</a:t>
                      </a:r>
                      <a:endParaRPr/>
                    </a:p>
                    <a:p>
                      <a:pPr indent="0" lvl="0" marL="0" marR="0" rtl="0" algn="l">
                        <a:lnSpc>
                          <a:spcPct val="100000"/>
                        </a:lnSpc>
                        <a:spcBef>
                          <a:spcPts val="12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Kickoff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Mgmt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&amp; Marketing - Bi-Weekly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AM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NB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Forecasting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Training - 2 Days Internal</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Offsite - 2 Days Offsite</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Rally - Daily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00"/>
                        <a:buFont typeface="Arial"/>
                        <a:buNone/>
                      </a:pPr>
                      <a:r>
                        <a:rPr b="1" i="0" lang="en-US" sz="1000" u="sng" cap="none" strike="noStrike">
                          <a:solidFill>
                            <a:schemeClr val="dk1"/>
                          </a:solidFill>
                          <a:latin typeface="Arial"/>
                          <a:ea typeface="Arial"/>
                          <a:cs typeface="Arial"/>
                          <a:sym typeface="Arial"/>
                        </a:rPr>
                        <a:t>October</a:t>
                      </a:r>
                      <a:endParaRPr/>
                    </a:p>
                    <a:p>
                      <a:pPr indent="0" lvl="0" marL="0" marR="0" rtl="0" algn="l">
                        <a:lnSpc>
                          <a:spcPct val="100000"/>
                        </a:lnSpc>
                        <a:spcBef>
                          <a:spcPts val="12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Kickoff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Mgmt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&amp; Marketing - Bi-Weekly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AM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NB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Forecasting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Training - 3 Days Internal/External</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Rally - Daily</a:t>
                      </a:r>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568450">
                <a:tc>
                  <a:txBody>
                    <a:bodyPr/>
                    <a:lstStyle/>
                    <a:p>
                      <a:pPr indent="0" lvl="0" marL="0" marR="0" rtl="0" algn="l">
                        <a:lnSpc>
                          <a:spcPct val="100000"/>
                        </a:lnSpc>
                        <a:spcBef>
                          <a:spcPts val="0"/>
                        </a:spcBef>
                        <a:spcAft>
                          <a:spcPts val="0"/>
                        </a:spcAft>
                        <a:buClr>
                          <a:schemeClr val="dk1"/>
                        </a:buClr>
                        <a:buSzPts val="1000"/>
                        <a:buFont typeface="Arial"/>
                        <a:buNone/>
                      </a:pPr>
                      <a:r>
                        <a:rPr b="1" i="0" lang="en-US" sz="1000" u="sng" cap="none" strike="noStrike">
                          <a:solidFill>
                            <a:schemeClr val="dk1"/>
                          </a:solidFill>
                          <a:latin typeface="Arial"/>
                          <a:ea typeface="Arial"/>
                          <a:cs typeface="Arial"/>
                          <a:sym typeface="Arial"/>
                        </a:rPr>
                        <a:t>February</a:t>
                      </a:r>
                      <a:endParaRPr/>
                    </a:p>
                    <a:p>
                      <a:pPr indent="0" lvl="0" marL="0" marR="0" rtl="0" algn="l">
                        <a:lnSpc>
                          <a:spcPct val="100000"/>
                        </a:lnSpc>
                        <a:spcBef>
                          <a:spcPts val="12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Kickoff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Mgmt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&amp; Marketing - Bi-Weekly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AM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NB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Forecasting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Training - 2 Days Internal</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Rally - Daily</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00"/>
                        <a:buFont typeface="Arial"/>
                        <a:buNone/>
                      </a:pPr>
                      <a:r>
                        <a:rPr b="1" i="0" lang="en-US" sz="1000" u="sng" cap="none" strike="noStrike">
                          <a:solidFill>
                            <a:schemeClr val="dk1"/>
                          </a:solidFill>
                          <a:latin typeface="Arial"/>
                          <a:ea typeface="Arial"/>
                          <a:cs typeface="Arial"/>
                          <a:sym typeface="Arial"/>
                        </a:rPr>
                        <a:t>May</a:t>
                      </a:r>
                      <a:endParaRPr/>
                    </a:p>
                    <a:p>
                      <a:pPr indent="0" lvl="0" marL="0" marR="0" rtl="0" algn="l">
                        <a:lnSpc>
                          <a:spcPct val="100000"/>
                        </a:lnSpc>
                        <a:spcBef>
                          <a:spcPts val="12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Kickoff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Mgmt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&amp; Marketing - Bi-Weekly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AM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NB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Forecasting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Training - 2 Days Internal</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Rally - Daily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00"/>
                        <a:buFont typeface="Arial"/>
                        <a:buNone/>
                      </a:pPr>
                      <a:r>
                        <a:rPr b="1" i="0" lang="en-US" sz="1000" u="sng" cap="none" strike="noStrike">
                          <a:solidFill>
                            <a:schemeClr val="dk1"/>
                          </a:solidFill>
                          <a:latin typeface="Arial"/>
                          <a:ea typeface="Arial"/>
                          <a:cs typeface="Arial"/>
                          <a:sym typeface="Arial"/>
                        </a:rPr>
                        <a:t>August</a:t>
                      </a:r>
                      <a:endParaRPr/>
                    </a:p>
                    <a:p>
                      <a:pPr indent="0" lvl="0" marL="0" marR="0" rtl="0" algn="l">
                        <a:lnSpc>
                          <a:spcPct val="100000"/>
                        </a:lnSpc>
                        <a:spcBef>
                          <a:spcPts val="12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Kickoff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Mgmt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&amp; Marketing - Bi-Weekly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AM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NB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Forecasting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Training - 2 Days Internal</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Rally - Daily</a:t>
                      </a:r>
                      <a:endParaRPr b="0" i="0" sz="10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00"/>
                        <a:buFont typeface="Arial"/>
                        <a:buNone/>
                      </a:pPr>
                      <a:r>
                        <a:rPr b="1" i="0" lang="en-US" sz="1000" u="sng" cap="none" strike="noStrike">
                          <a:solidFill>
                            <a:schemeClr val="dk1"/>
                          </a:solidFill>
                          <a:latin typeface="Arial"/>
                          <a:ea typeface="Arial"/>
                          <a:cs typeface="Arial"/>
                          <a:sym typeface="Arial"/>
                        </a:rPr>
                        <a:t>November</a:t>
                      </a:r>
                      <a:endParaRPr/>
                    </a:p>
                    <a:p>
                      <a:pPr indent="0" lvl="0" marL="0" marR="0" rtl="0" algn="l">
                        <a:lnSpc>
                          <a:spcPct val="100000"/>
                        </a:lnSpc>
                        <a:spcBef>
                          <a:spcPts val="12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Kickoff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Mgmt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&amp; Marketing - Bi-Weekly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AM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NB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Forecasting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Training - 2 Days Internal</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Rally - Daily</a:t>
                      </a:r>
                      <a:endParaRPr b="0" i="0" sz="10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625600">
                <a:tc>
                  <a:txBody>
                    <a:bodyPr/>
                    <a:lstStyle/>
                    <a:p>
                      <a:pPr indent="0" lvl="0" marL="0" marR="0" rtl="0" algn="l">
                        <a:lnSpc>
                          <a:spcPct val="100000"/>
                        </a:lnSpc>
                        <a:spcBef>
                          <a:spcPts val="0"/>
                        </a:spcBef>
                        <a:spcAft>
                          <a:spcPts val="0"/>
                        </a:spcAft>
                        <a:buClr>
                          <a:schemeClr val="dk1"/>
                        </a:buClr>
                        <a:buSzPts val="1000"/>
                        <a:buFont typeface="Arial"/>
                        <a:buNone/>
                      </a:pPr>
                      <a:r>
                        <a:rPr b="1" i="0" lang="en-US" sz="1000" u="sng" cap="none" strike="noStrike">
                          <a:solidFill>
                            <a:schemeClr val="dk1"/>
                          </a:solidFill>
                          <a:latin typeface="Arial"/>
                          <a:ea typeface="Arial"/>
                          <a:cs typeface="Arial"/>
                          <a:sym typeface="Arial"/>
                        </a:rPr>
                        <a:t>March</a:t>
                      </a:r>
                      <a:endParaRPr/>
                    </a:p>
                    <a:p>
                      <a:pPr indent="0" lvl="0" marL="0" marR="0" rtl="0" algn="l">
                        <a:lnSpc>
                          <a:spcPct val="100000"/>
                        </a:lnSpc>
                        <a:spcBef>
                          <a:spcPts val="12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Kickoff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Mgmt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&amp; Marketing - Bi-Weekly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AM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NB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Forecasting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Training - 2 Days Internal</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Rally - Daily</a:t>
                      </a:r>
                      <a:endParaRPr/>
                    </a:p>
                  </a:txBody>
                  <a:tcPr marT="45725" marB="45725" marR="91450" marL="91450">
                    <a:lnL cap="flat" cmpd="sng" w="28575">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00"/>
                        <a:buFont typeface="Arial"/>
                        <a:buNone/>
                      </a:pPr>
                      <a:r>
                        <a:rPr b="1" i="0" lang="en-US" sz="1000" u="sng" cap="none" strike="noStrike">
                          <a:solidFill>
                            <a:schemeClr val="dk1"/>
                          </a:solidFill>
                          <a:latin typeface="Arial"/>
                          <a:ea typeface="Arial"/>
                          <a:cs typeface="Arial"/>
                          <a:sym typeface="Arial"/>
                        </a:rPr>
                        <a:t>June</a:t>
                      </a:r>
                      <a:endParaRPr/>
                    </a:p>
                    <a:p>
                      <a:pPr indent="0" lvl="0" marL="0" marR="0" rtl="0" algn="l">
                        <a:lnSpc>
                          <a:spcPct val="100000"/>
                        </a:lnSpc>
                        <a:spcBef>
                          <a:spcPts val="12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Kickoff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Mgmt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&amp; Marketing - Bi-Weekly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AM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NB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Forecasting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Training - 2 Days Internal</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Rally - Daily</a:t>
                      </a:r>
                      <a:endParaRPr b="0" i="0" sz="10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00"/>
                        <a:buFont typeface="Arial"/>
                        <a:buNone/>
                      </a:pPr>
                      <a:r>
                        <a:rPr b="1" i="0" lang="en-US" sz="1000" u="sng" cap="none" strike="noStrike">
                          <a:solidFill>
                            <a:schemeClr val="dk1"/>
                          </a:solidFill>
                          <a:latin typeface="Arial"/>
                          <a:ea typeface="Arial"/>
                          <a:cs typeface="Arial"/>
                          <a:sym typeface="Arial"/>
                        </a:rPr>
                        <a:t>September</a:t>
                      </a:r>
                      <a:endParaRPr/>
                    </a:p>
                    <a:p>
                      <a:pPr indent="0" lvl="0" marL="0" marR="0" rtl="0" algn="l">
                        <a:lnSpc>
                          <a:spcPct val="100000"/>
                        </a:lnSpc>
                        <a:spcBef>
                          <a:spcPts val="12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Kickoff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Mgmt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&amp; Marketing - Bi-Weekly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AM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NB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Forecasting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Training - 2 Days Internal</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Rally - Daily</a:t>
                      </a:r>
                      <a:endParaRPr b="1" i="0" sz="1000" u="sng"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000"/>
                        <a:buFont typeface="Arial"/>
                        <a:buNone/>
                      </a:pPr>
                      <a:r>
                        <a:rPr b="1" i="0" lang="en-US" sz="1000" u="sng" cap="none" strike="noStrike">
                          <a:solidFill>
                            <a:schemeClr val="dk1"/>
                          </a:solidFill>
                          <a:latin typeface="Arial"/>
                          <a:ea typeface="Arial"/>
                          <a:cs typeface="Arial"/>
                          <a:sym typeface="Arial"/>
                        </a:rPr>
                        <a:t>December</a:t>
                      </a:r>
                      <a:endParaRPr/>
                    </a:p>
                    <a:p>
                      <a:pPr indent="0" lvl="0" marL="0" marR="0" rtl="0" algn="l">
                        <a:lnSpc>
                          <a:spcPct val="100000"/>
                        </a:lnSpc>
                        <a:spcBef>
                          <a:spcPts val="12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Kickoff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Mgmt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&amp; Marketing - Bi-Weekly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AM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NB 1 on 1 - Weekly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Forecasting - Monthly</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Training - 2 Days Internal</a:t>
                      </a:r>
                      <a:endParaRPr/>
                    </a:p>
                    <a:p>
                      <a:pPr indent="0" lvl="0" marL="0" marR="0" rtl="0" algn="l">
                        <a:lnSpc>
                          <a:spcPct val="100000"/>
                        </a:lnSpc>
                        <a:spcBef>
                          <a:spcPts val="240"/>
                        </a:spcBef>
                        <a:spcAft>
                          <a:spcPts val="0"/>
                        </a:spcAft>
                        <a:buClr>
                          <a:schemeClr val="dk1"/>
                        </a:buClr>
                        <a:buSzPts val="800"/>
                        <a:buFont typeface="Arial"/>
                        <a:buNone/>
                      </a:pPr>
                      <a:r>
                        <a:rPr b="0" i="0" lang="en-US" sz="800" u="none" cap="none" strike="noStrike">
                          <a:solidFill>
                            <a:schemeClr val="dk1"/>
                          </a:solidFill>
                          <a:latin typeface="Arial"/>
                          <a:ea typeface="Arial"/>
                          <a:cs typeface="Arial"/>
                          <a:sym typeface="Arial"/>
                        </a:rPr>
                        <a:t>Sales Rally - Daily</a:t>
                      </a:r>
                      <a:endParaRPr b="0" i="0" sz="1000" u="none" cap="none" strike="noStrike">
                        <a:solidFill>
                          <a:schemeClr val="dk1"/>
                        </a:solidFill>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tcPr>
                </a:tc>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4" name="Shape 6294"/>
        <p:cNvGrpSpPr/>
        <p:nvPr/>
      </p:nvGrpSpPr>
      <p:grpSpPr>
        <a:xfrm>
          <a:off x="0" y="0"/>
          <a:ext cx="0" cy="0"/>
          <a:chOff x="0" y="0"/>
          <a:chExt cx="0" cy="0"/>
        </a:xfrm>
      </p:grpSpPr>
      <p:grpSp>
        <p:nvGrpSpPr>
          <p:cNvPr id="6295" name="Google Shape;6295;p174"/>
          <p:cNvGrpSpPr/>
          <p:nvPr/>
        </p:nvGrpSpPr>
        <p:grpSpPr>
          <a:xfrm>
            <a:off x="838200" y="1012825"/>
            <a:ext cx="4341813" cy="4995863"/>
            <a:chOff x="236989" y="1017768"/>
            <a:chExt cx="4342267" cy="4995685"/>
          </a:xfrm>
        </p:grpSpPr>
        <p:sp>
          <p:nvSpPr>
            <p:cNvPr id="6296" name="Google Shape;6296;p174"/>
            <p:cNvSpPr/>
            <p:nvPr/>
          </p:nvSpPr>
          <p:spPr>
            <a:xfrm>
              <a:off x="236989" y="1017768"/>
              <a:ext cx="4342267" cy="499568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7" name="Google Shape;6297;p174"/>
            <p:cNvGrpSpPr/>
            <p:nvPr/>
          </p:nvGrpSpPr>
          <p:grpSpPr>
            <a:xfrm>
              <a:off x="481490" y="1147938"/>
              <a:ext cx="2394201" cy="647677"/>
              <a:chOff x="1717480" y="2374418"/>
              <a:chExt cx="3040673" cy="822562"/>
            </a:xfrm>
          </p:grpSpPr>
          <p:grpSp>
            <p:nvGrpSpPr>
              <p:cNvPr id="6298" name="Google Shape;6298;p174"/>
              <p:cNvGrpSpPr/>
              <p:nvPr/>
            </p:nvGrpSpPr>
            <p:grpSpPr>
              <a:xfrm>
                <a:off x="1717480" y="2374418"/>
                <a:ext cx="3040673" cy="822562"/>
                <a:chOff x="1717480" y="2374418"/>
                <a:chExt cx="3040673" cy="822562"/>
              </a:xfrm>
            </p:grpSpPr>
            <p:sp>
              <p:nvSpPr>
                <p:cNvPr id="6299" name="Google Shape;6299;p174"/>
                <p:cNvSpPr/>
                <p:nvPr/>
              </p:nvSpPr>
              <p:spPr>
                <a:xfrm>
                  <a:off x="1723530" y="2374418"/>
                  <a:ext cx="3034623" cy="8225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Execution</a:t>
                  </a:r>
                  <a:endParaRPr/>
                </a:p>
              </p:txBody>
            </p:sp>
            <p:sp>
              <p:nvSpPr>
                <p:cNvPr id="6300" name="Google Shape;6300;p174"/>
                <p:cNvSpPr/>
                <p:nvPr/>
              </p:nvSpPr>
              <p:spPr>
                <a:xfrm>
                  <a:off x="1717480" y="2374418"/>
                  <a:ext cx="822675" cy="8225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174"/>
              <p:cNvGrpSpPr/>
              <p:nvPr/>
            </p:nvGrpSpPr>
            <p:grpSpPr>
              <a:xfrm>
                <a:off x="1835838" y="2530721"/>
                <a:ext cx="598064" cy="532324"/>
                <a:chOff x="1806206" y="2502148"/>
                <a:chExt cx="598064" cy="532324"/>
              </a:xfrm>
            </p:grpSpPr>
            <p:sp>
              <p:nvSpPr>
                <p:cNvPr id="6302" name="Google Shape;6302;p17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17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304" name="Google Shape;6304;p174"/>
          <p:cNvSpPr txBox="1"/>
          <p:nvPr>
            <p:ph idx="2" type="body"/>
          </p:nvPr>
        </p:nvSpPr>
        <p:spPr>
          <a:xfrm>
            <a:off x="855663" y="1989138"/>
            <a:ext cx="4244975" cy="3954462"/>
          </a:xfrm>
          <a:prstGeom prst="rect">
            <a:avLst/>
          </a:prstGeom>
          <a:noFill/>
          <a:ln>
            <a:noFill/>
          </a:ln>
        </p:spPr>
        <p:txBody>
          <a:bodyPr anchorCtr="0" anchor="t" bIns="45700" lIns="91425" spcFirstLastPara="1" rIns="91425" wrap="square" tIns="45700">
            <a:noAutofit/>
          </a:bodyPr>
          <a:lstStyle/>
          <a:p>
            <a:pPr indent="-182563" lvl="0" marL="182563" rtl="0" algn="l">
              <a:spcBef>
                <a:spcPts val="0"/>
              </a:spcBef>
              <a:spcAft>
                <a:spcPts val="0"/>
              </a:spcAft>
              <a:buClr>
                <a:srgbClr val="333F1A"/>
              </a:buClr>
              <a:buSzPts val="1100"/>
              <a:buChar char="•"/>
            </a:pPr>
            <a:r>
              <a:rPr lang="en-US" sz="1100">
                <a:latin typeface="Calibri"/>
                <a:ea typeface="Calibri"/>
                <a:cs typeface="Calibri"/>
                <a:sym typeface="Calibri"/>
              </a:rPr>
              <a:t>Execution is the </a:t>
            </a:r>
            <a:r>
              <a:rPr lang="en-US" sz="1100">
                <a:solidFill>
                  <a:srgbClr val="77933C"/>
                </a:solidFill>
                <a:latin typeface="Calibri"/>
                <a:ea typeface="Calibri"/>
                <a:cs typeface="Calibri"/>
                <a:sym typeface="Calibri"/>
              </a:rPr>
              <a:t>ACTION &amp; MEASURMENT </a:t>
            </a:r>
            <a:r>
              <a:rPr lang="en-US" sz="1100">
                <a:latin typeface="Calibri"/>
                <a:ea typeface="Calibri"/>
                <a:cs typeface="Calibri"/>
                <a:sym typeface="Calibri"/>
              </a:rPr>
              <a:t>of the Strategy and Operations Lenses.  </a:t>
            </a:r>
            <a:endParaRPr/>
          </a:p>
          <a:p>
            <a:pPr indent="-182563" lvl="0" marL="182563" rtl="0" algn="l">
              <a:spcBef>
                <a:spcPts val="400"/>
              </a:spcBef>
              <a:spcAft>
                <a:spcPts val="0"/>
              </a:spcAft>
              <a:buClr>
                <a:srgbClr val="333F1A"/>
              </a:buClr>
              <a:buSzPts val="1100"/>
              <a:buChar char="•"/>
            </a:pPr>
            <a:r>
              <a:rPr lang="en-US" sz="1100">
                <a:latin typeface="Calibri"/>
                <a:ea typeface="Calibri"/>
                <a:cs typeface="Calibri"/>
                <a:sym typeface="Calibri"/>
              </a:rPr>
              <a:t>Execution is the doing of the plan and the measurement of is it working or not.</a:t>
            </a:r>
            <a:endParaRPr/>
          </a:p>
          <a:p>
            <a:pPr indent="-115887" lvl="1" marL="515938" rtl="0" algn="l">
              <a:spcBef>
                <a:spcPts val="400"/>
              </a:spcBef>
              <a:spcAft>
                <a:spcPts val="0"/>
              </a:spcAft>
              <a:buClr>
                <a:srgbClr val="333F1A"/>
              </a:buClr>
              <a:buSzPts val="900"/>
              <a:buFont typeface="Noto Sans Symbols"/>
              <a:buChar char="✔"/>
            </a:pPr>
            <a:r>
              <a:rPr lang="en-US" sz="900">
                <a:latin typeface="Calibri"/>
                <a:ea typeface="Calibri"/>
                <a:cs typeface="Calibri"/>
                <a:sym typeface="Calibri"/>
              </a:rPr>
              <a:t>Is the company getting things done?  What works and what does not?  What needs to change?</a:t>
            </a:r>
            <a:endParaRPr/>
          </a:p>
          <a:p>
            <a:pPr indent="-115887" lvl="1" marL="515938" rtl="0" algn="l">
              <a:spcBef>
                <a:spcPts val="400"/>
              </a:spcBef>
              <a:spcAft>
                <a:spcPts val="0"/>
              </a:spcAft>
              <a:buClr>
                <a:srgbClr val="333F1A"/>
              </a:buClr>
              <a:buSzPts val="900"/>
              <a:buFont typeface="Noto Sans Symbols"/>
              <a:buChar char="✔"/>
            </a:pPr>
            <a:r>
              <a:rPr lang="en-US" sz="900">
                <a:latin typeface="Calibri"/>
                <a:ea typeface="Calibri"/>
                <a:cs typeface="Calibri"/>
                <a:sym typeface="Calibri"/>
              </a:rPr>
              <a:t>Are the sales people selling the product in a consistent manner? </a:t>
            </a:r>
            <a:endParaRPr/>
          </a:p>
          <a:p>
            <a:pPr indent="-115887" lvl="1" marL="515938" rtl="0" algn="l">
              <a:spcBef>
                <a:spcPts val="400"/>
              </a:spcBef>
              <a:spcAft>
                <a:spcPts val="0"/>
              </a:spcAft>
              <a:buClr>
                <a:srgbClr val="333F1A"/>
              </a:buClr>
              <a:buSzPts val="900"/>
              <a:buFont typeface="Noto Sans Symbols"/>
              <a:buChar char="✔"/>
            </a:pPr>
            <a:r>
              <a:rPr lang="en-US" sz="900">
                <a:latin typeface="Calibri"/>
                <a:ea typeface="Calibri"/>
                <a:cs typeface="Calibri"/>
                <a:sym typeface="Calibri"/>
              </a:rPr>
              <a:t>What are the KPI’s and what is the outcome?</a:t>
            </a:r>
            <a:endParaRPr/>
          </a:p>
          <a:p>
            <a:pPr indent="-115887" lvl="1" marL="515938" rtl="0" algn="l">
              <a:spcBef>
                <a:spcPts val="400"/>
              </a:spcBef>
              <a:spcAft>
                <a:spcPts val="0"/>
              </a:spcAft>
              <a:buClr>
                <a:srgbClr val="333F1A"/>
              </a:buClr>
              <a:buSzPts val="900"/>
              <a:buFont typeface="Noto Sans Symbols"/>
              <a:buChar char="✔"/>
            </a:pPr>
            <a:r>
              <a:rPr lang="en-US" sz="900">
                <a:latin typeface="Calibri"/>
                <a:ea typeface="Calibri"/>
                <a:cs typeface="Calibri"/>
                <a:sym typeface="Calibri"/>
              </a:rPr>
              <a:t>How is the company doing at executing the desired strategy, and operating plans? </a:t>
            </a:r>
            <a:endParaRPr/>
          </a:p>
          <a:p>
            <a:pPr indent="-182563" lvl="0" marL="182563" rtl="0" algn="l">
              <a:spcBef>
                <a:spcPts val="400"/>
              </a:spcBef>
              <a:spcAft>
                <a:spcPts val="0"/>
              </a:spcAft>
              <a:buClr>
                <a:srgbClr val="333F1A"/>
              </a:buClr>
              <a:buSzPts val="1100"/>
              <a:buChar char="•"/>
            </a:pPr>
            <a:r>
              <a:rPr lang="en-US" sz="1100">
                <a:latin typeface="Calibri"/>
                <a:ea typeface="Calibri"/>
                <a:cs typeface="Calibri"/>
                <a:sym typeface="Calibri"/>
              </a:rPr>
              <a:t>The Execution Lens reveals how the Strategy and Operations are performing.</a:t>
            </a:r>
            <a:endParaRPr/>
          </a:p>
          <a:p>
            <a:pPr indent="-182563" lvl="0" marL="182563" rtl="0" algn="l">
              <a:spcBef>
                <a:spcPts val="400"/>
              </a:spcBef>
              <a:spcAft>
                <a:spcPts val="0"/>
              </a:spcAft>
              <a:buClr>
                <a:srgbClr val="333F1A"/>
              </a:buClr>
              <a:buSzPts val="1100"/>
              <a:buChar char="•"/>
            </a:pPr>
            <a:r>
              <a:rPr lang="en-US" sz="1100">
                <a:latin typeface="Calibri"/>
                <a:ea typeface="Calibri"/>
                <a:cs typeface="Calibri"/>
                <a:sym typeface="Calibri"/>
              </a:rPr>
              <a:t>You may </a:t>
            </a:r>
            <a:r>
              <a:rPr lang="en-US" sz="1100">
                <a:solidFill>
                  <a:srgbClr val="77933C"/>
                </a:solidFill>
                <a:latin typeface="Calibri"/>
                <a:ea typeface="Calibri"/>
                <a:cs typeface="Calibri"/>
                <a:sym typeface="Calibri"/>
              </a:rPr>
              <a:t>tweak your strategy </a:t>
            </a:r>
            <a:r>
              <a:rPr lang="en-US" sz="1100">
                <a:latin typeface="Calibri"/>
                <a:ea typeface="Calibri"/>
                <a:cs typeface="Calibri"/>
                <a:sym typeface="Calibri"/>
              </a:rPr>
              <a:t>and operations, but only based on the </a:t>
            </a:r>
            <a:r>
              <a:rPr lang="en-US" sz="1100">
                <a:solidFill>
                  <a:srgbClr val="77933C"/>
                </a:solidFill>
                <a:latin typeface="Calibri"/>
                <a:ea typeface="Calibri"/>
                <a:cs typeface="Calibri"/>
                <a:sym typeface="Calibri"/>
              </a:rPr>
              <a:t>measurement of your execution</a:t>
            </a:r>
            <a:r>
              <a:rPr lang="en-US" sz="1100">
                <a:latin typeface="Calibri"/>
                <a:ea typeface="Calibri"/>
                <a:cs typeface="Calibri"/>
                <a:sym typeface="Calibri"/>
              </a:rPr>
              <a:t>.</a:t>
            </a:r>
            <a:endParaRPr/>
          </a:p>
          <a:p>
            <a:pPr indent="-182563" lvl="0" marL="182563" rtl="0" algn="l">
              <a:spcBef>
                <a:spcPts val="400"/>
              </a:spcBef>
              <a:spcAft>
                <a:spcPts val="0"/>
              </a:spcAft>
              <a:buClr>
                <a:srgbClr val="333F1A"/>
              </a:buClr>
              <a:buSzPts val="1100"/>
              <a:buChar char="•"/>
            </a:pPr>
            <a:r>
              <a:rPr lang="en-US" sz="1100">
                <a:latin typeface="Calibri"/>
                <a:ea typeface="Calibri"/>
                <a:cs typeface="Calibri"/>
                <a:sym typeface="Calibri"/>
              </a:rPr>
              <a:t>Successful </a:t>
            </a:r>
            <a:r>
              <a:rPr lang="en-US" sz="1100">
                <a:solidFill>
                  <a:srgbClr val="77933C"/>
                </a:solidFill>
                <a:latin typeface="Calibri"/>
                <a:ea typeface="Calibri"/>
                <a:cs typeface="Calibri"/>
                <a:sym typeface="Calibri"/>
              </a:rPr>
              <a:t>Action &amp; Measurement </a:t>
            </a:r>
            <a:r>
              <a:rPr lang="en-US" sz="1100">
                <a:latin typeface="Calibri"/>
                <a:ea typeface="Calibri"/>
                <a:cs typeface="Calibri"/>
                <a:sym typeface="Calibri"/>
              </a:rPr>
              <a:t>in this lens will lead to a </a:t>
            </a:r>
            <a:r>
              <a:rPr lang="en-US" sz="1100">
                <a:solidFill>
                  <a:srgbClr val="77933C"/>
                </a:solidFill>
                <a:latin typeface="Calibri"/>
                <a:ea typeface="Calibri"/>
                <a:cs typeface="Calibri"/>
                <a:sym typeface="Calibri"/>
              </a:rPr>
              <a:t>continual assessment </a:t>
            </a:r>
            <a:r>
              <a:rPr lang="en-US" sz="1100">
                <a:latin typeface="Calibri"/>
                <a:ea typeface="Calibri"/>
                <a:cs typeface="Calibri"/>
                <a:sym typeface="Calibri"/>
              </a:rPr>
              <a:t>of the Market, People, and Financial lenses, which will then </a:t>
            </a:r>
            <a:r>
              <a:rPr lang="en-US" sz="1100">
                <a:solidFill>
                  <a:srgbClr val="77933C"/>
                </a:solidFill>
                <a:latin typeface="Calibri"/>
                <a:ea typeface="Calibri"/>
                <a:cs typeface="Calibri"/>
                <a:sym typeface="Calibri"/>
              </a:rPr>
              <a:t>foster improvements </a:t>
            </a:r>
            <a:r>
              <a:rPr lang="en-US" sz="1100">
                <a:latin typeface="Calibri"/>
                <a:ea typeface="Calibri"/>
                <a:cs typeface="Calibri"/>
                <a:sym typeface="Calibri"/>
              </a:rPr>
              <a:t>in the Strategy and Operations lenses.</a:t>
            </a:r>
            <a:endParaRPr/>
          </a:p>
          <a:p>
            <a:pPr indent="-182563" lvl="0" marL="182563" rtl="0" algn="l">
              <a:spcBef>
                <a:spcPts val="400"/>
              </a:spcBef>
              <a:spcAft>
                <a:spcPts val="0"/>
              </a:spcAft>
              <a:buClr>
                <a:srgbClr val="333F1A"/>
              </a:buClr>
              <a:buSzPts val="1100"/>
              <a:buChar char="•"/>
            </a:pPr>
            <a:r>
              <a:rPr lang="en-US" sz="1100">
                <a:latin typeface="Calibri"/>
                <a:ea typeface="Calibri"/>
                <a:cs typeface="Calibri"/>
                <a:sym typeface="Calibri"/>
              </a:rPr>
              <a:t>Ideas are everywhere, execution is where the </a:t>
            </a:r>
            <a:r>
              <a:rPr lang="en-US" sz="1100">
                <a:solidFill>
                  <a:srgbClr val="77933C"/>
                </a:solidFill>
                <a:latin typeface="Calibri"/>
                <a:ea typeface="Calibri"/>
                <a:cs typeface="Calibri"/>
                <a:sym typeface="Calibri"/>
              </a:rPr>
              <a:t>rubber meets the road</a:t>
            </a:r>
            <a:r>
              <a:rPr lang="en-US" sz="1100">
                <a:latin typeface="Calibri"/>
                <a:ea typeface="Calibri"/>
                <a:cs typeface="Calibri"/>
                <a:sym typeface="Calibri"/>
              </a:rPr>
              <a:t>!</a:t>
            </a:r>
            <a:endParaRPr/>
          </a:p>
          <a:p>
            <a:pPr indent="-112713" lvl="0" marL="182563" rtl="0" algn="l">
              <a:spcBef>
                <a:spcPts val="400"/>
              </a:spcBef>
              <a:spcAft>
                <a:spcPts val="0"/>
              </a:spcAft>
              <a:buClr>
                <a:srgbClr val="333F1A"/>
              </a:buClr>
              <a:buSzPts val="1100"/>
              <a:buNone/>
            </a:pPr>
            <a:r>
              <a:t/>
            </a:r>
            <a:endParaRPr sz="1100">
              <a:latin typeface="Calibri"/>
              <a:ea typeface="Calibri"/>
              <a:cs typeface="Calibri"/>
              <a:sym typeface="Calibri"/>
            </a:endParaRPr>
          </a:p>
        </p:txBody>
      </p:sp>
      <p:sp>
        <p:nvSpPr>
          <p:cNvPr id="6305" name="Google Shape;6305;p174"/>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Execution Lens</a:t>
            </a:r>
            <a:endParaRPr i="1"/>
          </a:p>
        </p:txBody>
      </p:sp>
      <p:grpSp>
        <p:nvGrpSpPr>
          <p:cNvPr id="6306" name="Google Shape;6306;p174"/>
          <p:cNvGrpSpPr/>
          <p:nvPr/>
        </p:nvGrpSpPr>
        <p:grpSpPr>
          <a:xfrm>
            <a:off x="5455702" y="783725"/>
            <a:ext cx="2669660" cy="2739438"/>
            <a:chOff x="287469" y="1128858"/>
            <a:chExt cx="3328976" cy="3415407"/>
          </a:xfrm>
        </p:grpSpPr>
        <p:grpSp>
          <p:nvGrpSpPr>
            <p:cNvPr id="6307" name="Google Shape;6307;p174"/>
            <p:cNvGrpSpPr/>
            <p:nvPr/>
          </p:nvGrpSpPr>
          <p:grpSpPr>
            <a:xfrm>
              <a:off x="721813" y="2103576"/>
              <a:ext cx="2513887" cy="1457324"/>
              <a:chOff x="2593869" y="4166761"/>
              <a:chExt cx="1245059" cy="721772"/>
            </a:xfrm>
          </p:grpSpPr>
          <p:grpSp>
            <p:nvGrpSpPr>
              <p:cNvPr id="6308" name="Google Shape;6308;p174"/>
              <p:cNvGrpSpPr/>
              <p:nvPr/>
            </p:nvGrpSpPr>
            <p:grpSpPr>
              <a:xfrm>
                <a:off x="3049822" y="4261159"/>
                <a:ext cx="732066" cy="198174"/>
                <a:chOff x="1717748" y="2375002"/>
                <a:chExt cx="3040063" cy="822960"/>
              </a:xfrm>
            </p:grpSpPr>
            <p:grpSp>
              <p:nvGrpSpPr>
                <p:cNvPr id="6309" name="Google Shape;6309;p174"/>
                <p:cNvGrpSpPr/>
                <p:nvPr/>
              </p:nvGrpSpPr>
              <p:grpSpPr>
                <a:xfrm>
                  <a:off x="1717748" y="2375002"/>
                  <a:ext cx="3040063" cy="822960"/>
                  <a:chOff x="1717748" y="2375002"/>
                  <a:chExt cx="3040063" cy="822960"/>
                </a:xfrm>
              </p:grpSpPr>
              <p:sp>
                <p:nvSpPr>
                  <p:cNvPr id="6310" name="Google Shape;6310;p174"/>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Times New Roman"/>
                        <a:ea typeface="Times New Roman"/>
                        <a:cs typeface="Times New Roman"/>
                        <a:sym typeface="Times New Roman"/>
                      </a:rPr>
                      <a:t>Operations</a:t>
                    </a:r>
                    <a:endParaRPr b="1" sz="1200">
                      <a:solidFill>
                        <a:schemeClr val="lt1"/>
                      </a:solidFill>
                      <a:latin typeface="Calibri"/>
                      <a:ea typeface="Calibri"/>
                      <a:cs typeface="Calibri"/>
                      <a:sym typeface="Calibri"/>
                    </a:endParaRPr>
                  </a:p>
                </p:txBody>
              </p:sp>
              <p:sp>
                <p:nvSpPr>
                  <p:cNvPr id="6311" name="Google Shape;6311;p17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2" name="Google Shape;6312;p174"/>
                <p:cNvGrpSpPr/>
                <p:nvPr/>
              </p:nvGrpSpPr>
              <p:grpSpPr>
                <a:xfrm>
                  <a:off x="1835838" y="2530721"/>
                  <a:ext cx="598064" cy="532324"/>
                  <a:chOff x="1806206" y="2502148"/>
                  <a:chExt cx="598064" cy="532324"/>
                </a:xfrm>
              </p:grpSpPr>
              <p:sp>
                <p:nvSpPr>
                  <p:cNvPr id="6313" name="Google Shape;6313;p17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17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15" name="Google Shape;6315;p174"/>
              <p:cNvGrpSpPr/>
              <p:nvPr/>
            </p:nvGrpSpPr>
            <p:grpSpPr>
              <a:xfrm>
                <a:off x="2895037" y="4166761"/>
                <a:ext cx="732066" cy="198174"/>
                <a:chOff x="1717748" y="2375002"/>
                <a:chExt cx="3040063" cy="822960"/>
              </a:xfrm>
            </p:grpSpPr>
            <p:grpSp>
              <p:nvGrpSpPr>
                <p:cNvPr id="6316" name="Google Shape;6316;p174"/>
                <p:cNvGrpSpPr/>
                <p:nvPr/>
              </p:nvGrpSpPr>
              <p:grpSpPr>
                <a:xfrm>
                  <a:off x="1717748" y="2375002"/>
                  <a:ext cx="3040063" cy="822960"/>
                  <a:chOff x="1717748" y="2375002"/>
                  <a:chExt cx="3040063" cy="822960"/>
                </a:xfrm>
              </p:grpSpPr>
              <p:sp>
                <p:nvSpPr>
                  <p:cNvPr id="6317" name="Google Shape;6317;p174"/>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Times New Roman"/>
                        <a:ea typeface="Times New Roman"/>
                        <a:cs typeface="Times New Roman"/>
                        <a:sym typeface="Times New Roman"/>
                      </a:rPr>
                      <a:t>Strategy</a:t>
                    </a:r>
                    <a:endParaRPr b="1" sz="1200">
                      <a:solidFill>
                        <a:schemeClr val="lt1"/>
                      </a:solidFill>
                      <a:latin typeface="Calibri"/>
                      <a:ea typeface="Calibri"/>
                      <a:cs typeface="Calibri"/>
                      <a:sym typeface="Calibri"/>
                    </a:endParaRPr>
                  </a:p>
                </p:txBody>
              </p:sp>
              <p:sp>
                <p:nvSpPr>
                  <p:cNvPr id="6318" name="Google Shape;6318;p17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174"/>
                <p:cNvGrpSpPr/>
                <p:nvPr/>
              </p:nvGrpSpPr>
              <p:grpSpPr>
                <a:xfrm>
                  <a:off x="1835838" y="2530721"/>
                  <a:ext cx="598064" cy="532324"/>
                  <a:chOff x="1806206" y="2502148"/>
                  <a:chExt cx="598064" cy="532324"/>
                </a:xfrm>
              </p:grpSpPr>
              <p:sp>
                <p:nvSpPr>
                  <p:cNvPr id="6320" name="Google Shape;6320;p17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17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22" name="Google Shape;6322;p174"/>
              <p:cNvGrpSpPr/>
              <p:nvPr/>
            </p:nvGrpSpPr>
            <p:grpSpPr>
              <a:xfrm>
                <a:off x="2711061" y="4193202"/>
                <a:ext cx="734524" cy="198174"/>
                <a:chOff x="1717748" y="2375002"/>
                <a:chExt cx="3135731" cy="822960"/>
              </a:xfrm>
            </p:grpSpPr>
            <p:grpSp>
              <p:nvGrpSpPr>
                <p:cNvPr id="6323" name="Google Shape;6323;p174"/>
                <p:cNvGrpSpPr/>
                <p:nvPr/>
              </p:nvGrpSpPr>
              <p:grpSpPr>
                <a:xfrm>
                  <a:off x="1717748" y="2375002"/>
                  <a:ext cx="3135731" cy="822960"/>
                  <a:chOff x="1717748" y="2375002"/>
                  <a:chExt cx="3135731" cy="822960"/>
                </a:xfrm>
              </p:grpSpPr>
              <p:sp>
                <p:nvSpPr>
                  <p:cNvPr id="6324" name="Google Shape;6324;p174"/>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Times New Roman"/>
                        <a:ea typeface="Times New Roman"/>
                        <a:cs typeface="Times New Roman"/>
                        <a:sym typeface="Times New Roman"/>
                      </a:rPr>
                      <a:t>Financial</a:t>
                    </a:r>
                    <a:endParaRPr b="1" sz="1200">
                      <a:solidFill>
                        <a:schemeClr val="lt1"/>
                      </a:solidFill>
                      <a:latin typeface="Calibri"/>
                      <a:ea typeface="Calibri"/>
                      <a:cs typeface="Calibri"/>
                      <a:sym typeface="Calibri"/>
                    </a:endParaRPr>
                  </a:p>
                </p:txBody>
              </p:sp>
              <p:sp>
                <p:nvSpPr>
                  <p:cNvPr id="6325" name="Google Shape;6325;p17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174"/>
                <p:cNvGrpSpPr/>
                <p:nvPr/>
              </p:nvGrpSpPr>
              <p:grpSpPr>
                <a:xfrm>
                  <a:off x="1835838" y="2530721"/>
                  <a:ext cx="598064" cy="532324"/>
                  <a:chOff x="1806206" y="2502148"/>
                  <a:chExt cx="598064" cy="532324"/>
                </a:xfrm>
              </p:grpSpPr>
              <p:sp>
                <p:nvSpPr>
                  <p:cNvPr id="6327" name="Google Shape;6327;p17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17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29" name="Google Shape;6329;p174"/>
              <p:cNvGrpSpPr/>
              <p:nvPr/>
            </p:nvGrpSpPr>
            <p:grpSpPr>
              <a:xfrm>
                <a:off x="2595021" y="4333340"/>
                <a:ext cx="735109" cy="198174"/>
                <a:chOff x="1717748" y="2375002"/>
                <a:chExt cx="3052699" cy="822960"/>
              </a:xfrm>
            </p:grpSpPr>
            <p:grpSp>
              <p:nvGrpSpPr>
                <p:cNvPr id="6330" name="Google Shape;6330;p174"/>
                <p:cNvGrpSpPr/>
                <p:nvPr/>
              </p:nvGrpSpPr>
              <p:grpSpPr>
                <a:xfrm>
                  <a:off x="1717748" y="2375002"/>
                  <a:ext cx="3052699" cy="822960"/>
                  <a:chOff x="1717748" y="2375002"/>
                  <a:chExt cx="3052699" cy="822960"/>
                </a:xfrm>
              </p:grpSpPr>
              <p:sp>
                <p:nvSpPr>
                  <p:cNvPr id="6331" name="Google Shape;6331;p174"/>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Times New Roman"/>
                        <a:ea typeface="Times New Roman"/>
                        <a:cs typeface="Times New Roman"/>
                        <a:sym typeface="Times New Roman"/>
                      </a:rPr>
                      <a:t>People</a:t>
                    </a:r>
                    <a:endParaRPr b="1" sz="1200">
                      <a:solidFill>
                        <a:schemeClr val="lt1"/>
                      </a:solidFill>
                      <a:latin typeface="Calibri"/>
                      <a:ea typeface="Calibri"/>
                      <a:cs typeface="Calibri"/>
                      <a:sym typeface="Calibri"/>
                    </a:endParaRPr>
                  </a:p>
                </p:txBody>
              </p:sp>
              <p:sp>
                <p:nvSpPr>
                  <p:cNvPr id="6332" name="Google Shape;6332;p17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174"/>
                <p:cNvGrpSpPr/>
                <p:nvPr/>
              </p:nvGrpSpPr>
              <p:grpSpPr>
                <a:xfrm>
                  <a:off x="1835838" y="2530721"/>
                  <a:ext cx="598064" cy="532324"/>
                  <a:chOff x="1806206" y="2502148"/>
                  <a:chExt cx="598064" cy="532324"/>
                </a:xfrm>
              </p:grpSpPr>
              <p:sp>
                <p:nvSpPr>
                  <p:cNvPr id="6334" name="Google Shape;6334;p17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17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36" name="Google Shape;6336;p174"/>
              <p:cNvGrpSpPr/>
              <p:nvPr/>
            </p:nvGrpSpPr>
            <p:grpSpPr>
              <a:xfrm>
                <a:off x="2593869" y="4521548"/>
                <a:ext cx="732066" cy="198174"/>
                <a:chOff x="1717748" y="2375002"/>
                <a:chExt cx="3040063" cy="822960"/>
              </a:xfrm>
            </p:grpSpPr>
            <p:grpSp>
              <p:nvGrpSpPr>
                <p:cNvPr id="6337" name="Google Shape;6337;p174"/>
                <p:cNvGrpSpPr/>
                <p:nvPr/>
              </p:nvGrpSpPr>
              <p:grpSpPr>
                <a:xfrm>
                  <a:off x="1717748" y="2375002"/>
                  <a:ext cx="3040063" cy="822960"/>
                  <a:chOff x="1717748" y="2375002"/>
                  <a:chExt cx="3040063" cy="822960"/>
                </a:xfrm>
              </p:grpSpPr>
              <p:sp>
                <p:nvSpPr>
                  <p:cNvPr id="6338" name="Google Shape;6338;p174"/>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Times New Roman"/>
                        <a:ea typeface="Times New Roman"/>
                        <a:cs typeface="Times New Roman"/>
                        <a:sym typeface="Times New Roman"/>
                      </a:rPr>
                      <a:t>Market</a:t>
                    </a:r>
                    <a:endParaRPr b="1" sz="1200">
                      <a:solidFill>
                        <a:schemeClr val="lt1"/>
                      </a:solidFill>
                      <a:latin typeface="Calibri"/>
                      <a:ea typeface="Calibri"/>
                      <a:cs typeface="Calibri"/>
                      <a:sym typeface="Calibri"/>
                    </a:endParaRPr>
                  </a:p>
                </p:txBody>
              </p:sp>
              <p:sp>
                <p:nvSpPr>
                  <p:cNvPr id="6339" name="Google Shape;6339;p17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174"/>
                <p:cNvGrpSpPr/>
                <p:nvPr/>
              </p:nvGrpSpPr>
              <p:grpSpPr>
                <a:xfrm>
                  <a:off x="1835838" y="2530721"/>
                  <a:ext cx="598064" cy="532324"/>
                  <a:chOff x="1806206" y="2502148"/>
                  <a:chExt cx="598064" cy="532324"/>
                </a:xfrm>
              </p:grpSpPr>
              <p:sp>
                <p:nvSpPr>
                  <p:cNvPr id="6341" name="Google Shape;6341;p17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17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43" name="Google Shape;6343;p174"/>
              <p:cNvGrpSpPr/>
              <p:nvPr/>
            </p:nvGrpSpPr>
            <p:grpSpPr>
              <a:xfrm>
                <a:off x="2714462" y="4656532"/>
                <a:ext cx="732066" cy="198174"/>
                <a:chOff x="1717748" y="2375002"/>
                <a:chExt cx="3040063" cy="822960"/>
              </a:xfrm>
            </p:grpSpPr>
            <p:grpSp>
              <p:nvGrpSpPr>
                <p:cNvPr id="6344" name="Google Shape;6344;p174"/>
                <p:cNvGrpSpPr/>
                <p:nvPr/>
              </p:nvGrpSpPr>
              <p:grpSpPr>
                <a:xfrm>
                  <a:off x="1717748" y="2375002"/>
                  <a:ext cx="3040063" cy="822960"/>
                  <a:chOff x="1717748" y="2375002"/>
                  <a:chExt cx="3040063" cy="822960"/>
                </a:xfrm>
              </p:grpSpPr>
              <p:sp>
                <p:nvSpPr>
                  <p:cNvPr id="6345" name="Google Shape;6345;p174"/>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Times New Roman"/>
                        <a:ea typeface="Times New Roman"/>
                        <a:cs typeface="Times New Roman"/>
                        <a:sym typeface="Times New Roman"/>
                      </a:rPr>
                      <a:t>Entity</a:t>
                    </a:r>
                    <a:endParaRPr/>
                  </a:p>
                  <a:p>
                    <a:pPr indent="0" lvl="0" marL="0" marR="0" rtl="0" algn="r">
                      <a:spcBef>
                        <a:spcPts val="0"/>
                      </a:spcBef>
                      <a:spcAft>
                        <a:spcPts val="0"/>
                      </a:spcAft>
                      <a:buNone/>
                    </a:pPr>
                    <a:r>
                      <a:t/>
                    </a:r>
                    <a:endParaRPr b="1" sz="1200">
                      <a:solidFill>
                        <a:schemeClr val="lt1"/>
                      </a:solidFill>
                      <a:latin typeface="Calibri"/>
                      <a:ea typeface="Calibri"/>
                      <a:cs typeface="Calibri"/>
                      <a:sym typeface="Calibri"/>
                    </a:endParaRPr>
                  </a:p>
                </p:txBody>
              </p:sp>
              <p:sp>
                <p:nvSpPr>
                  <p:cNvPr id="6346" name="Google Shape;6346;p17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7" name="Google Shape;6347;p174"/>
                <p:cNvGrpSpPr/>
                <p:nvPr/>
              </p:nvGrpSpPr>
              <p:grpSpPr>
                <a:xfrm>
                  <a:off x="1835838" y="2530721"/>
                  <a:ext cx="598064" cy="532324"/>
                  <a:chOff x="1806206" y="2502148"/>
                  <a:chExt cx="598064" cy="532324"/>
                </a:xfrm>
              </p:grpSpPr>
              <p:sp>
                <p:nvSpPr>
                  <p:cNvPr id="6348" name="Google Shape;6348;p17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17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50" name="Google Shape;6350;p174"/>
              <p:cNvGrpSpPr/>
              <p:nvPr/>
            </p:nvGrpSpPr>
            <p:grpSpPr>
              <a:xfrm>
                <a:off x="2891872" y="4690359"/>
                <a:ext cx="732066" cy="198174"/>
                <a:chOff x="1717748" y="2375002"/>
                <a:chExt cx="3040063" cy="822960"/>
              </a:xfrm>
            </p:grpSpPr>
            <p:grpSp>
              <p:nvGrpSpPr>
                <p:cNvPr id="6351" name="Google Shape;6351;p174"/>
                <p:cNvGrpSpPr/>
                <p:nvPr/>
              </p:nvGrpSpPr>
              <p:grpSpPr>
                <a:xfrm>
                  <a:off x="1717748" y="2375002"/>
                  <a:ext cx="3040063" cy="822960"/>
                  <a:chOff x="1717748" y="2375002"/>
                  <a:chExt cx="3040063" cy="822960"/>
                </a:xfrm>
              </p:grpSpPr>
              <p:sp>
                <p:nvSpPr>
                  <p:cNvPr id="6352" name="Google Shape;6352;p174"/>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Times New Roman"/>
                        <a:ea typeface="Times New Roman"/>
                        <a:cs typeface="Times New Roman"/>
                        <a:sym typeface="Times New Roman"/>
                      </a:rPr>
                      <a:t>Governance</a:t>
                    </a:r>
                    <a:endParaRPr b="1" sz="1200">
                      <a:solidFill>
                        <a:schemeClr val="lt1"/>
                      </a:solidFill>
                      <a:latin typeface="Calibri"/>
                      <a:ea typeface="Calibri"/>
                      <a:cs typeface="Calibri"/>
                      <a:sym typeface="Calibri"/>
                    </a:endParaRPr>
                  </a:p>
                </p:txBody>
              </p:sp>
              <p:sp>
                <p:nvSpPr>
                  <p:cNvPr id="6353" name="Google Shape;6353;p17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174"/>
                <p:cNvGrpSpPr/>
                <p:nvPr/>
              </p:nvGrpSpPr>
              <p:grpSpPr>
                <a:xfrm>
                  <a:off x="1835838" y="2530721"/>
                  <a:ext cx="598064" cy="532324"/>
                  <a:chOff x="1806206" y="2502148"/>
                  <a:chExt cx="598064" cy="532324"/>
                </a:xfrm>
              </p:grpSpPr>
              <p:sp>
                <p:nvSpPr>
                  <p:cNvPr id="6355" name="Google Shape;6355;p17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17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57" name="Google Shape;6357;p174"/>
              <p:cNvGrpSpPr/>
              <p:nvPr/>
            </p:nvGrpSpPr>
            <p:grpSpPr>
              <a:xfrm>
                <a:off x="3056140" y="4602572"/>
                <a:ext cx="732066" cy="198174"/>
                <a:chOff x="1717748" y="2375002"/>
                <a:chExt cx="3040063" cy="822960"/>
              </a:xfrm>
            </p:grpSpPr>
            <p:grpSp>
              <p:nvGrpSpPr>
                <p:cNvPr id="6358" name="Google Shape;6358;p174"/>
                <p:cNvGrpSpPr/>
                <p:nvPr/>
              </p:nvGrpSpPr>
              <p:grpSpPr>
                <a:xfrm>
                  <a:off x="1717748" y="2375002"/>
                  <a:ext cx="3040063" cy="822960"/>
                  <a:chOff x="1717748" y="2375002"/>
                  <a:chExt cx="3040063" cy="822960"/>
                </a:xfrm>
              </p:grpSpPr>
              <p:sp>
                <p:nvSpPr>
                  <p:cNvPr id="6359" name="Google Shape;6359;p174"/>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Times New Roman"/>
                        <a:ea typeface="Times New Roman"/>
                        <a:cs typeface="Times New Roman"/>
                        <a:sym typeface="Times New Roman"/>
                      </a:rPr>
                      <a:t>Expectation</a:t>
                    </a:r>
                    <a:endParaRPr b="1" sz="1200">
                      <a:solidFill>
                        <a:schemeClr val="lt1"/>
                      </a:solidFill>
                      <a:latin typeface="Calibri"/>
                      <a:ea typeface="Calibri"/>
                      <a:cs typeface="Calibri"/>
                      <a:sym typeface="Calibri"/>
                    </a:endParaRPr>
                  </a:p>
                </p:txBody>
              </p:sp>
              <p:sp>
                <p:nvSpPr>
                  <p:cNvPr id="6360" name="Google Shape;6360;p17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1" name="Google Shape;6361;p174"/>
                <p:cNvGrpSpPr/>
                <p:nvPr/>
              </p:nvGrpSpPr>
              <p:grpSpPr>
                <a:xfrm>
                  <a:off x="1835838" y="2530721"/>
                  <a:ext cx="598064" cy="532324"/>
                  <a:chOff x="1806206" y="2502148"/>
                  <a:chExt cx="598064" cy="532324"/>
                </a:xfrm>
              </p:grpSpPr>
              <p:sp>
                <p:nvSpPr>
                  <p:cNvPr id="6362" name="Google Shape;6362;p17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17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64" name="Google Shape;6364;p174"/>
              <p:cNvGrpSpPr/>
              <p:nvPr/>
            </p:nvGrpSpPr>
            <p:grpSpPr>
              <a:xfrm>
                <a:off x="3106554" y="4411667"/>
                <a:ext cx="732374" cy="205854"/>
                <a:chOff x="1717207" y="2343218"/>
                <a:chExt cx="3041343" cy="854851"/>
              </a:xfrm>
            </p:grpSpPr>
            <p:grpSp>
              <p:nvGrpSpPr>
                <p:cNvPr id="6365" name="Google Shape;6365;p174"/>
                <p:cNvGrpSpPr/>
                <p:nvPr/>
              </p:nvGrpSpPr>
              <p:grpSpPr>
                <a:xfrm>
                  <a:off x="1717207" y="2343218"/>
                  <a:ext cx="3041343" cy="854851"/>
                  <a:chOff x="1717207" y="2343218"/>
                  <a:chExt cx="3041343" cy="854851"/>
                </a:xfrm>
              </p:grpSpPr>
              <p:sp>
                <p:nvSpPr>
                  <p:cNvPr id="6366" name="Google Shape;6366;p174"/>
                  <p:cNvSpPr/>
                  <p:nvPr/>
                </p:nvSpPr>
                <p:spPr>
                  <a:xfrm>
                    <a:off x="1725350" y="2343218"/>
                    <a:ext cx="3033200" cy="854851"/>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Times New Roman"/>
                        <a:ea typeface="Times New Roman"/>
                        <a:cs typeface="Times New Roman"/>
                        <a:sym typeface="Times New Roman"/>
                      </a:rPr>
                      <a:t>Execution</a:t>
                    </a:r>
                    <a:endParaRPr b="1" sz="1200">
                      <a:solidFill>
                        <a:schemeClr val="lt1"/>
                      </a:solidFill>
                      <a:latin typeface="Calibri"/>
                      <a:ea typeface="Calibri"/>
                      <a:cs typeface="Calibri"/>
                      <a:sym typeface="Calibri"/>
                    </a:endParaRPr>
                  </a:p>
                </p:txBody>
              </p:sp>
              <p:sp>
                <p:nvSpPr>
                  <p:cNvPr id="6367" name="Google Shape;6367;p174"/>
                  <p:cNvSpPr/>
                  <p:nvPr/>
                </p:nvSpPr>
                <p:spPr>
                  <a:xfrm>
                    <a:off x="1717207" y="2343218"/>
                    <a:ext cx="826495" cy="854851"/>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174"/>
                <p:cNvGrpSpPr/>
                <p:nvPr/>
              </p:nvGrpSpPr>
              <p:grpSpPr>
                <a:xfrm>
                  <a:off x="1835838" y="2530721"/>
                  <a:ext cx="598064" cy="532324"/>
                  <a:chOff x="1806206" y="2502148"/>
                  <a:chExt cx="598064" cy="532324"/>
                </a:xfrm>
              </p:grpSpPr>
              <p:sp>
                <p:nvSpPr>
                  <p:cNvPr id="6369" name="Google Shape;6369;p17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17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371" name="Google Shape;6371;p174"/>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grpSp>
      <p:grpSp>
        <p:nvGrpSpPr>
          <p:cNvPr id="6372" name="Google Shape;6372;p174"/>
          <p:cNvGrpSpPr/>
          <p:nvPr/>
        </p:nvGrpSpPr>
        <p:grpSpPr>
          <a:xfrm>
            <a:off x="5559810" y="3254229"/>
            <a:ext cx="2688456" cy="2687931"/>
            <a:chOff x="6373" y="597198"/>
            <a:chExt cx="3571805" cy="3571108"/>
          </a:xfrm>
        </p:grpSpPr>
        <p:grpSp>
          <p:nvGrpSpPr>
            <p:cNvPr id="6373" name="Google Shape;6373;p174"/>
            <p:cNvGrpSpPr/>
            <p:nvPr/>
          </p:nvGrpSpPr>
          <p:grpSpPr>
            <a:xfrm>
              <a:off x="616626" y="1718992"/>
              <a:ext cx="2350423" cy="1362497"/>
              <a:chOff x="2593869" y="4166761"/>
              <a:chExt cx="1245115" cy="721772"/>
            </a:xfrm>
          </p:grpSpPr>
          <p:grpSp>
            <p:nvGrpSpPr>
              <p:cNvPr id="6374" name="Google Shape;6374;p174"/>
              <p:cNvGrpSpPr/>
              <p:nvPr/>
            </p:nvGrpSpPr>
            <p:grpSpPr>
              <a:xfrm>
                <a:off x="3049822" y="4261159"/>
                <a:ext cx="732066" cy="198174"/>
                <a:chOff x="1717748" y="2375002"/>
                <a:chExt cx="3040063" cy="822960"/>
              </a:xfrm>
            </p:grpSpPr>
            <p:grpSp>
              <p:nvGrpSpPr>
                <p:cNvPr id="6375" name="Google Shape;6375;p174"/>
                <p:cNvGrpSpPr/>
                <p:nvPr/>
              </p:nvGrpSpPr>
              <p:grpSpPr>
                <a:xfrm>
                  <a:off x="1717748" y="2375002"/>
                  <a:ext cx="3040063" cy="822960"/>
                  <a:chOff x="1717748" y="2375002"/>
                  <a:chExt cx="3040063" cy="822960"/>
                </a:xfrm>
              </p:grpSpPr>
              <p:sp>
                <p:nvSpPr>
                  <p:cNvPr id="6376" name="Google Shape;6376;p174"/>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6377" name="Google Shape;6377;p17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8" name="Google Shape;6378;p174"/>
                <p:cNvGrpSpPr/>
                <p:nvPr/>
              </p:nvGrpSpPr>
              <p:grpSpPr>
                <a:xfrm>
                  <a:off x="1835838" y="2530721"/>
                  <a:ext cx="598064" cy="532324"/>
                  <a:chOff x="1806206" y="2502148"/>
                  <a:chExt cx="598064" cy="532324"/>
                </a:xfrm>
              </p:grpSpPr>
              <p:sp>
                <p:nvSpPr>
                  <p:cNvPr id="6379" name="Google Shape;6379;p17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17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81" name="Google Shape;6381;p174"/>
              <p:cNvGrpSpPr/>
              <p:nvPr/>
            </p:nvGrpSpPr>
            <p:grpSpPr>
              <a:xfrm>
                <a:off x="2895037" y="4166761"/>
                <a:ext cx="732066" cy="198174"/>
                <a:chOff x="1717748" y="2375002"/>
                <a:chExt cx="3040063" cy="822960"/>
              </a:xfrm>
            </p:grpSpPr>
            <p:grpSp>
              <p:nvGrpSpPr>
                <p:cNvPr id="6382" name="Google Shape;6382;p174"/>
                <p:cNvGrpSpPr/>
                <p:nvPr/>
              </p:nvGrpSpPr>
              <p:grpSpPr>
                <a:xfrm>
                  <a:off x="1717748" y="2375002"/>
                  <a:ext cx="3040063" cy="822960"/>
                  <a:chOff x="1717748" y="2375002"/>
                  <a:chExt cx="3040063" cy="822960"/>
                </a:xfrm>
              </p:grpSpPr>
              <p:sp>
                <p:nvSpPr>
                  <p:cNvPr id="6383" name="Google Shape;6383;p174"/>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Governance</a:t>
                    </a:r>
                    <a:endParaRPr/>
                  </a:p>
                </p:txBody>
              </p:sp>
              <p:sp>
                <p:nvSpPr>
                  <p:cNvPr id="6384" name="Google Shape;6384;p17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174"/>
                <p:cNvGrpSpPr/>
                <p:nvPr/>
              </p:nvGrpSpPr>
              <p:grpSpPr>
                <a:xfrm>
                  <a:off x="1835838" y="2530721"/>
                  <a:ext cx="598064" cy="532324"/>
                  <a:chOff x="1806206" y="2502148"/>
                  <a:chExt cx="598064" cy="532324"/>
                </a:xfrm>
              </p:grpSpPr>
              <p:sp>
                <p:nvSpPr>
                  <p:cNvPr id="6386" name="Google Shape;6386;p17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17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88" name="Google Shape;6388;p174"/>
              <p:cNvGrpSpPr/>
              <p:nvPr/>
            </p:nvGrpSpPr>
            <p:grpSpPr>
              <a:xfrm>
                <a:off x="2711061" y="4193202"/>
                <a:ext cx="734524" cy="198174"/>
                <a:chOff x="1717748" y="2375002"/>
                <a:chExt cx="3135731" cy="822960"/>
              </a:xfrm>
            </p:grpSpPr>
            <p:grpSp>
              <p:nvGrpSpPr>
                <p:cNvPr id="6389" name="Google Shape;6389;p174"/>
                <p:cNvGrpSpPr/>
                <p:nvPr/>
              </p:nvGrpSpPr>
              <p:grpSpPr>
                <a:xfrm>
                  <a:off x="1717748" y="2375002"/>
                  <a:ext cx="3135731" cy="822960"/>
                  <a:chOff x="1717748" y="2375002"/>
                  <a:chExt cx="3135731" cy="822960"/>
                </a:xfrm>
              </p:grpSpPr>
              <p:sp>
                <p:nvSpPr>
                  <p:cNvPr id="6390" name="Google Shape;6390;p174"/>
                  <p:cNvSpPr/>
                  <p:nvPr/>
                </p:nvSpPr>
                <p:spPr>
                  <a:xfrm>
                    <a:off x="1724066" y="2375002"/>
                    <a:ext cx="312941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Expectation</a:t>
                    </a:r>
                    <a:endParaRPr/>
                  </a:p>
                </p:txBody>
              </p:sp>
              <p:sp>
                <p:nvSpPr>
                  <p:cNvPr id="6391" name="Google Shape;6391;p17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174"/>
                <p:cNvGrpSpPr/>
                <p:nvPr/>
              </p:nvGrpSpPr>
              <p:grpSpPr>
                <a:xfrm>
                  <a:off x="1835838" y="2530721"/>
                  <a:ext cx="598064" cy="532324"/>
                  <a:chOff x="1806206" y="2502148"/>
                  <a:chExt cx="598064" cy="532324"/>
                </a:xfrm>
              </p:grpSpPr>
              <p:sp>
                <p:nvSpPr>
                  <p:cNvPr id="6393" name="Google Shape;6393;p17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17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5" name="Google Shape;6395;p174"/>
              <p:cNvGrpSpPr/>
              <p:nvPr/>
            </p:nvGrpSpPr>
            <p:grpSpPr>
              <a:xfrm>
                <a:off x="2595021" y="4333340"/>
                <a:ext cx="735109" cy="198174"/>
                <a:chOff x="1717748" y="2375002"/>
                <a:chExt cx="3052699" cy="822960"/>
              </a:xfrm>
            </p:grpSpPr>
            <p:grpSp>
              <p:nvGrpSpPr>
                <p:cNvPr id="6396" name="Google Shape;6396;p174"/>
                <p:cNvGrpSpPr/>
                <p:nvPr/>
              </p:nvGrpSpPr>
              <p:grpSpPr>
                <a:xfrm>
                  <a:off x="1717748" y="2375002"/>
                  <a:ext cx="3052699" cy="822960"/>
                  <a:chOff x="1717748" y="2375002"/>
                  <a:chExt cx="3052699" cy="822960"/>
                </a:xfrm>
              </p:grpSpPr>
              <p:sp>
                <p:nvSpPr>
                  <p:cNvPr id="6397" name="Google Shape;6397;p174"/>
                  <p:cNvSpPr/>
                  <p:nvPr/>
                </p:nvSpPr>
                <p:spPr>
                  <a:xfrm>
                    <a:off x="1724067" y="2375002"/>
                    <a:ext cx="3046380"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Execution</a:t>
                    </a:r>
                    <a:endParaRPr/>
                  </a:p>
                </p:txBody>
              </p:sp>
              <p:sp>
                <p:nvSpPr>
                  <p:cNvPr id="6398" name="Google Shape;6398;p17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174"/>
                <p:cNvGrpSpPr/>
                <p:nvPr/>
              </p:nvGrpSpPr>
              <p:grpSpPr>
                <a:xfrm>
                  <a:off x="1835838" y="2530721"/>
                  <a:ext cx="598064" cy="532324"/>
                  <a:chOff x="1806206" y="2502148"/>
                  <a:chExt cx="598064" cy="532324"/>
                </a:xfrm>
              </p:grpSpPr>
              <p:sp>
                <p:nvSpPr>
                  <p:cNvPr id="6400" name="Google Shape;6400;p17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17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02" name="Google Shape;6402;p174"/>
              <p:cNvGrpSpPr/>
              <p:nvPr/>
            </p:nvGrpSpPr>
            <p:grpSpPr>
              <a:xfrm>
                <a:off x="2593869" y="4521548"/>
                <a:ext cx="732066" cy="198174"/>
                <a:chOff x="1717748" y="2375002"/>
                <a:chExt cx="3040063" cy="822960"/>
              </a:xfrm>
            </p:grpSpPr>
            <p:grpSp>
              <p:nvGrpSpPr>
                <p:cNvPr id="6403" name="Google Shape;6403;p174"/>
                <p:cNvGrpSpPr/>
                <p:nvPr/>
              </p:nvGrpSpPr>
              <p:grpSpPr>
                <a:xfrm>
                  <a:off x="1717748" y="2375002"/>
                  <a:ext cx="3040063" cy="822960"/>
                  <a:chOff x="1717748" y="2375002"/>
                  <a:chExt cx="3040063" cy="822960"/>
                </a:xfrm>
              </p:grpSpPr>
              <p:sp>
                <p:nvSpPr>
                  <p:cNvPr id="6404" name="Google Shape;6404;p174"/>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Operations</a:t>
                    </a:r>
                    <a:endParaRPr/>
                  </a:p>
                </p:txBody>
              </p:sp>
              <p:sp>
                <p:nvSpPr>
                  <p:cNvPr id="6405" name="Google Shape;6405;p17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174"/>
                <p:cNvGrpSpPr/>
                <p:nvPr/>
              </p:nvGrpSpPr>
              <p:grpSpPr>
                <a:xfrm>
                  <a:off x="1835838" y="2530721"/>
                  <a:ext cx="598064" cy="532324"/>
                  <a:chOff x="1806206" y="2502148"/>
                  <a:chExt cx="598064" cy="532324"/>
                </a:xfrm>
              </p:grpSpPr>
              <p:sp>
                <p:nvSpPr>
                  <p:cNvPr id="6407" name="Google Shape;6407;p17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17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09" name="Google Shape;6409;p174"/>
              <p:cNvGrpSpPr/>
              <p:nvPr/>
            </p:nvGrpSpPr>
            <p:grpSpPr>
              <a:xfrm>
                <a:off x="2714462" y="4656532"/>
                <a:ext cx="732066" cy="198174"/>
                <a:chOff x="1717748" y="2375002"/>
                <a:chExt cx="3040063" cy="822960"/>
              </a:xfrm>
            </p:grpSpPr>
            <p:grpSp>
              <p:nvGrpSpPr>
                <p:cNvPr id="6410" name="Google Shape;6410;p174"/>
                <p:cNvGrpSpPr/>
                <p:nvPr/>
              </p:nvGrpSpPr>
              <p:grpSpPr>
                <a:xfrm>
                  <a:off x="1717748" y="2375002"/>
                  <a:ext cx="3040063" cy="822960"/>
                  <a:chOff x="1717748" y="2375002"/>
                  <a:chExt cx="3040063" cy="822960"/>
                </a:xfrm>
              </p:grpSpPr>
              <p:sp>
                <p:nvSpPr>
                  <p:cNvPr id="6411" name="Google Shape;6411;p174"/>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Strategy</a:t>
                    </a:r>
                    <a:endParaRPr/>
                  </a:p>
                </p:txBody>
              </p:sp>
              <p:sp>
                <p:nvSpPr>
                  <p:cNvPr id="6412" name="Google Shape;6412;p17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3" name="Google Shape;6413;p174"/>
                <p:cNvGrpSpPr/>
                <p:nvPr/>
              </p:nvGrpSpPr>
              <p:grpSpPr>
                <a:xfrm>
                  <a:off x="1835838" y="2530721"/>
                  <a:ext cx="598064" cy="532324"/>
                  <a:chOff x="1806206" y="2502148"/>
                  <a:chExt cx="598064" cy="532324"/>
                </a:xfrm>
              </p:grpSpPr>
              <p:sp>
                <p:nvSpPr>
                  <p:cNvPr id="6414" name="Google Shape;6414;p17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17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16" name="Google Shape;6416;p174"/>
              <p:cNvGrpSpPr/>
              <p:nvPr/>
            </p:nvGrpSpPr>
            <p:grpSpPr>
              <a:xfrm>
                <a:off x="2891872" y="4690359"/>
                <a:ext cx="732066" cy="198174"/>
                <a:chOff x="1717748" y="2375002"/>
                <a:chExt cx="3040063" cy="822960"/>
              </a:xfrm>
            </p:grpSpPr>
            <p:grpSp>
              <p:nvGrpSpPr>
                <p:cNvPr id="6417" name="Google Shape;6417;p174"/>
                <p:cNvGrpSpPr/>
                <p:nvPr/>
              </p:nvGrpSpPr>
              <p:grpSpPr>
                <a:xfrm>
                  <a:off x="1717748" y="2375002"/>
                  <a:ext cx="3040063" cy="822960"/>
                  <a:chOff x="1717748" y="2375002"/>
                  <a:chExt cx="3040063" cy="822960"/>
                </a:xfrm>
              </p:grpSpPr>
              <p:sp>
                <p:nvSpPr>
                  <p:cNvPr id="6418" name="Google Shape;6418;p174"/>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Financial</a:t>
                    </a:r>
                    <a:endParaRPr/>
                  </a:p>
                </p:txBody>
              </p:sp>
              <p:sp>
                <p:nvSpPr>
                  <p:cNvPr id="6419" name="Google Shape;6419;p17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0" name="Google Shape;6420;p174"/>
                <p:cNvGrpSpPr/>
                <p:nvPr/>
              </p:nvGrpSpPr>
              <p:grpSpPr>
                <a:xfrm>
                  <a:off x="1835838" y="2530721"/>
                  <a:ext cx="598064" cy="532324"/>
                  <a:chOff x="1806206" y="2502148"/>
                  <a:chExt cx="598064" cy="532324"/>
                </a:xfrm>
              </p:grpSpPr>
              <p:sp>
                <p:nvSpPr>
                  <p:cNvPr id="6421" name="Google Shape;6421;p17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17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23" name="Google Shape;6423;p174"/>
              <p:cNvGrpSpPr/>
              <p:nvPr/>
            </p:nvGrpSpPr>
            <p:grpSpPr>
              <a:xfrm>
                <a:off x="3056140" y="4602572"/>
                <a:ext cx="732066" cy="198174"/>
                <a:chOff x="1717748" y="2375002"/>
                <a:chExt cx="3040063" cy="822960"/>
              </a:xfrm>
            </p:grpSpPr>
            <p:grpSp>
              <p:nvGrpSpPr>
                <p:cNvPr id="6424" name="Google Shape;6424;p174"/>
                <p:cNvGrpSpPr/>
                <p:nvPr/>
              </p:nvGrpSpPr>
              <p:grpSpPr>
                <a:xfrm>
                  <a:off x="1717748" y="2375002"/>
                  <a:ext cx="3040063" cy="822960"/>
                  <a:chOff x="1717748" y="2375002"/>
                  <a:chExt cx="3040063" cy="822960"/>
                </a:xfrm>
              </p:grpSpPr>
              <p:sp>
                <p:nvSpPr>
                  <p:cNvPr id="6425" name="Google Shape;6425;p174"/>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People</a:t>
                    </a:r>
                    <a:endParaRPr/>
                  </a:p>
                </p:txBody>
              </p:sp>
              <p:sp>
                <p:nvSpPr>
                  <p:cNvPr id="6426" name="Google Shape;6426;p17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174"/>
                <p:cNvGrpSpPr/>
                <p:nvPr/>
              </p:nvGrpSpPr>
              <p:grpSpPr>
                <a:xfrm>
                  <a:off x="1835838" y="2530721"/>
                  <a:ext cx="598064" cy="532324"/>
                  <a:chOff x="1806206" y="2502148"/>
                  <a:chExt cx="598064" cy="532324"/>
                </a:xfrm>
              </p:grpSpPr>
              <p:sp>
                <p:nvSpPr>
                  <p:cNvPr id="6428" name="Google Shape;6428;p17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17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30" name="Google Shape;6430;p174"/>
              <p:cNvGrpSpPr/>
              <p:nvPr/>
            </p:nvGrpSpPr>
            <p:grpSpPr>
              <a:xfrm>
                <a:off x="3109400" y="4419503"/>
                <a:ext cx="729584" cy="197760"/>
                <a:chOff x="1729030" y="2375759"/>
                <a:chExt cx="3029760" cy="821241"/>
              </a:xfrm>
            </p:grpSpPr>
            <p:grpSp>
              <p:nvGrpSpPr>
                <p:cNvPr id="6431" name="Google Shape;6431;p174"/>
                <p:cNvGrpSpPr/>
                <p:nvPr/>
              </p:nvGrpSpPr>
              <p:grpSpPr>
                <a:xfrm>
                  <a:off x="1729030" y="2375759"/>
                  <a:ext cx="3029760" cy="821241"/>
                  <a:chOff x="1729030" y="2375759"/>
                  <a:chExt cx="3029760" cy="821241"/>
                </a:xfrm>
              </p:grpSpPr>
              <p:sp>
                <p:nvSpPr>
                  <p:cNvPr id="6432" name="Google Shape;6432;p174"/>
                  <p:cNvSpPr/>
                  <p:nvPr/>
                </p:nvSpPr>
                <p:spPr>
                  <a:xfrm>
                    <a:off x="1738310" y="2375759"/>
                    <a:ext cx="3020480" cy="821241"/>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Market</a:t>
                    </a:r>
                    <a:endParaRPr/>
                  </a:p>
                </p:txBody>
              </p:sp>
              <p:sp>
                <p:nvSpPr>
                  <p:cNvPr id="6433" name="Google Shape;6433;p174"/>
                  <p:cNvSpPr/>
                  <p:nvPr/>
                </p:nvSpPr>
                <p:spPr>
                  <a:xfrm>
                    <a:off x="1729030" y="2375759"/>
                    <a:ext cx="816597" cy="821241"/>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174"/>
                <p:cNvGrpSpPr/>
                <p:nvPr/>
              </p:nvGrpSpPr>
              <p:grpSpPr>
                <a:xfrm>
                  <a:off x="1835838" y="2530721"/>
                  <a:ext cx="598064" cy="532324"/>
                  <a:chOff x="1806206" y="2502148"/>
                  <a:chExt cx="598064" cy="532324"/>
                </a:xfrm>
              </p:grpSpPr>
              <p:sp>
                <p:nvSpPr>
                  <p:cNvPr id="6435" name="Google Shape;6435;p17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17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437" name="Google Shape;6437;p174"/>
            <p:cNvSpPr/>
            <p:nvPr/>
          </p:nvSpPr>
          <p:spPr>
            <a:xfrm rot="-747586">
              <a:off x="353865" y="960159"/>
              <a:ext cx="2834640" cy="2834640"/>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
          <p:nvSpPr>
            <p:cNvPr id="6438" name="Google Shape;6438;p174"/>
            <p:cNvSpPr/>
            <p:nvPr/>
          </p:nvSpPr>
          <p:spPr>
            <a:xfrm rot="-9180653">
              <a:off x="493066" y="1078269"/>
              <a:ext cx="2596310" cy="2598420"/>
            </a:xfrm>
            <a:prstGeom prst="pie">
              <a:avLst>
                <a:gd fmla="val 438327" name="adj1"/>
                <a:gd fmla="val 7695225" name="adj2"/>
              </a:avLst>
            </a:prstGeom>
            <a:solidFill>
              <a:srgbClr val="C3D6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174"/>
            <p:cNvSpPr/>
            <p:nvPr/>
          </p:nvSpPr>
          <p:spPr>
            <a:xfrm rot="5044295">
              <a:off x="485685" y="1087759"/>
              <a:ext cx="2598420" cy="2596312"/>
            </a:xfrm>
            <a:prstGeom prst="pie">
              <a:avLst>
                <a:gd fmla="val 704191" name="adj1"/>
                <a:gd fmla="val 7865894"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174"/>
            <p:cNvSpPr/>
            <p:nvPr/>
          </p:nvSpPr>
          <p:spPr>
            <a:xfrm rot="-1888876">
              <a:off x="493066" y="1084597"/>
              <a:ext cx="2598420" cy="2596310"/>
            </a:xfrm>
            <a:prstGeom prst="pie">
              <a:avLst>
                <a:gd fmla="val 417459" name="adj1"/>
                <a:gd fmla="val 7642339" name="adj2"/>
              </a:avLst>
            </a:prstGeom>
            <a:solidFill>
              <a:srgbClr val="C3D69B">
                <a:alpha val="69803"/>
              </a:srgbClr>
            </a:solidFill>
            <a:ln cap="flat" cmpd="sng" w="38100">
              <a:solidFill>
                <a:srgbClr val="333F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6441" name="Google Shape;6441;p174"/>
            <p:cNvSpPr txBox="1"/>
            <p:nvPr/>
          </p:nvSpPr>
          <p:spPr>
            <a:xfrm rot="7508506">
              <a:off x="1566602" y="2470280"/>
              <a:ext cx="1828595" cy="6938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Assess &amp; Understand</a:t>
              </a:r>
              <a:endParaRPr/>
            </a:p>
          </p:txBody>
        </p:sp>
        <p:sp>
          <p:nvSpPr>
            <p:cNvPr id="6442" name="Google Shape;6442;p174"/>
            <p:cNvSpPr txBox="1"/>
            <p:nvPr/>
          </p:nvSpPr>
          <p:spPr>
            <a:xfrm rot="-7259013">
              <a:off x="222047" y="2410170"/>
              <a:ext cx="1828595" cy="40916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Build &amp; Align</a:t>
              </a:r>
              <a:endParaRPr/>
            </a:p>
          </p:txBody>
        </p:sp>
        <p:sp>
          <p:nvSpPr>
            <p:cNvPr id="6443" name="Google Shape;6443;p174"/>
            <p:cNvSpPr txBox="1"/>
            <p:nvPr/>
          </p:nvSpPr>
          <p:spPr>
            <a:xfrm>
              <a:off x="914888" y="1523291"/>
              <a:ext cx="1904523" cy="69600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Communicate &amp; Ensure</a:t>
              </a:r>
              <a:endParaRPr/>
            </a:p>
          </p:txBody>
        </p:sp>
      </p:gr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7" name="Shape 6447"/>
        <p:cNvGrpSpPr/>
        <p:nvPr/>
      </p:nvGrpSpPr>
      <p:grpSpPr>
        <a:xfrm>
          <a:off x="0" y="0"/>
          <a:ext cx="0" cy="0"/>
          <a:chOff x="0" y="0"/>
          <a:chExt cx="0" cy="0"/>
        </a:xfrm>
      </p:grpSpPr>
      <p:sp>
        <p:nvSpPr>
          <p:cNvPr id="6448" name="Google Shape;6448;p175"/>
          <p:cNvSpPr/>
          <p:nvPr/>
        </p:nvSpPr>
        <p:spPr>
          <a:xfrm>
            <a:off x="4170184" y="1473200"/>
            <a:ext cx="4973816" cy="1957543"/>
          </a:xfrm>
          <a:prstGeom prst="homePlate">
            <a:avLst>
              <a:gd fmla="val 15848" name="adj"/>
            </a:avLst>
          </a:prstGeom>
          <a:solidFill>
            <a:srgbClr val="D6E3B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175"/>
          <p:cNvSpPr txBox="1"/>
          <p:nvPr/>
        </p:nvSpPr>
        <p:spPr>
          <a:xfrm>
            <a:off x="4564469" y="1449545"/>
            <a:ext cx="4558715"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Performance</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lang="en-US" sz="1800">
                <a:solidFill>
                  <a:srgbClr val="333F1A"/>
                </a:solidFill>
                <a:latin typeface="Calibri"/>
                <a:ea typeface="Calibri"/>
                <a:cs typeface="Calibri"/>
                <a:sym typeface="Calibri"/>
              </a:rPr>
              <a:t>What has been the performance of the KPI’s?</a:t>
            </a:r>
            <a:endParaRPr/>
          </a:p>
        </p:txBody>
      </p:sp>
      <p:sp>
        <p:nvSpPr>
          <p:cNvPr id="6450" name="Google Shape;6450;p175"/>
          <p:cNvSpPr/>
          <p:nvPr/>
        </p:nvSpPr>
        <p:spPr>
          <a:xfrm>
            <a:off x="1" y="1471457"/>
            <a:ext cx="4618541" cy="1957543"/>
          </a:xfrm>
          <a:prstGeom prst="homePlate">
            <a:avLst>
              <a:gd fmla="val 15848" name="adj"/>
            </a:avLst>
          </a:prstGeom>
          <a:solidFill>
            <a:srgbClr val="EAF1DD"/>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175"/>
          <p:cNvSpPr/>
          <p:nvPr/>
        </p:nvSpPr>
        <p:spPr>
          <a:xfrm rot="-5400000">
            <a:off x="-404813" y="4092773"/>
            <a:ext cx="2730500" cy="822325"/>
          </a:xfrm>
          <a:prstGeom prst="homePlate">
            <a:avLst>
              <a:gd fmla="val 103804" name="adj"/>
            </a:avLst>
          </a:prstGeom>
          <a:solidFill>
            <a:srgbClr val="C2D59B">
              <a:alpha val="3098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175"/>
          <p:cNvSpPr txBox="1"/>
          <p:nvPr>
            <p:ph type="title"/>
          </p:nvPr>
        </p:nvSpPr>
        <p:spPr>
          <a:xfrm>
            <a:off x="0" y="1588"/>
            <a:ext cx="9144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BUILD &amp; ALIGN in the Execution Lens</a:t>
            </a:r>
            <a:endParaRPr sz="3600"/>
          </a:p>
        </p:txBody>
      </p:sp>
      <p:grpSp>
        <p:nvGrpSpPr>
          <p:cNvPr id="6453" name="Google Shape;6453;p175"/>
          <p:cNvGrpSpPr/>
          <p:nvPr/>
        </p:nvGrpSpPr>
        <p:grpSpPr>
          <a:xfrm>
            <a:off x="16890" y="4572000"/>
            <a:ext cx="2199028" cy="1981200"/>
            <a:chOff x="0" y="2870200"/>
            <a:chExt cx="4038600" cy="3638550"/>
          </a:xfrm>
        </p:grpSpPr>
        <p:pic>
          <p:nvPicPr>
            <p:cNvPr descr="database-integration-1.jpg" id="6454" name="Google Shape;6454;p175"/>
            <p:cNvPicPr preferRelativeResize="0"/>
            <p:nvPr/>
          </p:nvPicPr>
          <p:blipFill rotWithShape="1">
            <a:blip r:embed="rId3">
              <a:alphaModFix/>
            </a:blip>
            <a:srcRect b="0" l="0" r="0" t="0"/>
            <a:stretch/>
          </p:blipFill>
          <p:spPr>
            <a:xfrm>
              <a:off x="0" y="3479800"/>
              <a:ext cx="4038600" cy="3028950"/>
            </a:xfrm>
            <a:prstGeom prst="rect">
              <a:avLst/>
            </a:prstGeom>
            <a:noFill/>
            <a:ln>
              <a:noFill/>
            </a:ln>
          </p:spPr>
        </p:pic>
        <p:pic>
          <p:nvPicPr>
            <p:cNvPr descr="Wheel_For_White_bg02.png" id="6455" name="Google Shape;6455;p175"/>
            <p:cNvPicPr preferRelativeResize="0"/>
            <p:nvPr/>
          </p:nvPicPr>
          <p:blipFill rotWithShape="1">
            <a:blip r:embed="rId4">
              <a:alphaModFix/>
            </a:blip>
            <a:srcRect b="0" l="0" r="0" t="0"/>
            <a:stretch/>
          </p:blipFill>
          <p:spPr>
            <a:xfrm>
              <a:off x="1041400" y="2870200"/>
              <a:ext cx="1405701" cy="1405701"/>
            </a:xfrm>
            <a:prstGeom prst="rect">
              <a:avLst/>
            </a:prstGeom>
            <a:noFill/>
            <a:ln>
              <a:noFill/>
            </a:ln>
          </p:spPr>
        </p:pic>
      </p:grpSp>
      <p:sp>
        <p:nvSpPr>
          <p:cNvPr id="6456" name="Google Shape;6456;p175"/>
          <p:cNvSpPr txBox="1"/>
          <p:nvPr/>
        </p:nvSpPr>
        <p:spPr>
          <a:xfrm>
            <a:off x="76200" y="1447812"/>
            <a:ext cx="4289811"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Measurement</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lang="en-US" sz="1800">
                <a:solidFill>
                  <a:srgbClr val="333F1A"/>
                </a:solidFill>
                <a:latin typeface="Calibri"/>
                <a:ea typeface="Calibri"/>
                <a:cs typeface="Calibri"/>
                <a:sym typeface="Calibri"/>
              </a:rPr>
              <a:t>Are the target growth rates set high enough?</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51"/>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6456"/>
                                        </p:tgtEl>
                                        <p:attrNameLst>
                                          <p:attrName>style.visibility</p:attrName>
                                        </p:attrNameLst>
                                      </p:cBhvr>
                                      <p:to>
                                        <p:strVal val="visible"/>
                                      </p:to>
                                    </p:set>
                                    <p:animEffect filter="fade" transition="in">
                                      <p:cBhvr>
                                        <p:cTn dur="1000"/>
                                        <p:tgtEl>
                                          <p:spTgt spid="6456"/>
                                        </p:tgtEl>
                                      </p:cBhvr>
                                    </p:animEffect>
                                  </p:childTnLst>
                                </p:cTn>
                              </p:par>
                              <p:par>
                                <p:cTn fill="hold" nodeType="withEffect" presetClass="entr" presetID="10" presetSubtype="0">
                                  <p:stCondLst>
                                    <p:cond delay="0"/>
                                  </p:stCondLst>
                                  <p:childTnLst>
                                    <p:set>
                                      <p:cBhvr>
                                        <p:cTn dur="1" fill="hold">
                                          <p:stCondLst>
                                            <p:cond delay="0"/>
                                          </p:stCondLst>
                                        </p:cTn>
                                        <p:tgtEl>
                                          <p:spTgt spid="6450"/>
                                        </p:tgtEl>
                                        <p:attrNameLst>
                                          <p:attrName>style.visibility</p:attrName>
                                        </p:attrNameLst>
                                      </p:cBhvr>
                                      <p:to>
                                        <p:strVal val="visible"/>
                                      </p:to>
                                    </p:set>
                                    <p:animEffect filter="fade" transition="in">
                                      <p:cBhvr>
                                        <p:cTn dur="1000"/>
                                        <p:tgtEl>
                                          <p:spTgt spid="6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8"/>
                                        </p:tgtEl>
                                        <p:attrNameLst>
                                          <p:attrName>style.visibility</p:attrName>
                                        </p:attrNameLst>
                                      </p:cBhvr>
                                      <p:to>
                                        <p:strVal val="visible"/>
                                      </p:to>
                                    </p:set>
                                    <p:animEffect filter="fade" transition="in">
                                      <p:cBhvr>
                                        <p:cTn dur="1000"/>
                                        <p:tgtEl>
                                          <p:spTgt spid="6448"/>
                                        </p:tgtEl>
                                      </p:cBhvr>
                                    </p:animEffect>
                                  </p:childTnLst>
                                </p:cTn>
                              </p:par>
                              <p:par>
                                <p:cTn fill="hold" nodeType="withEffect" presetClass="entr" presetID="10" presetSubtype="0">
                                  <p:stCondLst>
                                    <p:cond delay="0"/>
                                  </p:stCondLst>
                                  <p:childTnLst>
                                    <p:set>
                                      <p:cBhvr>
                                        <p:cTn dur="1" fill="hold">
                                          <p:stCondLst>
                                            <p:cond delay="0"/>
                                          </p:stCondLst>
                                        </p:cTn>
                                        <p:tgtEl>
                                          <p:spTgt spid="6449"/>
                                        </p:tgtEl>
                                        <p:attrNameLst>
                                          <p:attrName>style.visibility</p:attrName>
                                        </p:attrNameLst>
                                      </p:cBhvr>
                                      <p:to>
                                        <p:strVal val="visible"/>
                                      </p:to>
                                    </p:set>
                                    <p:animEffect filter="fade" transition="in">
                                      <p:cBhvr>
                                        <p:cTn dur="1000"/>
                                        <p:tgtEl>
                                          <p:spTgt spid="64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0" name="Shape 6460"/>
        <p:cNvGrpSpPr/>
        <p:nvPr/>
      </p:nvGrpSpPr>
      <p:grpSpPr>
        <a:xfrm>
          <a:off x="0" y="0"/>
          <a:ext cx="0" cy="0"/>
          <a:chOff x="0" y="0"/>
          <a:chExt cx="0" cy="0"/>
        </a:xfrm>
      </p:grpSpPr>
      <p:sp>
        <p:nvSpPr>
          <p:cNvPr id="6461" name="Google Shape;6461;p17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COMMUNICATE &amp; ENSURE</a:t>
            </a:r>
            <a:endParaRPr/>
          </a:p>
        </p:txBody>
      </p:sp>
      <p:sp>
        <p:nvSpPr>
          <p:cNvPr id="6462" name="Google Shape;6462;p17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3200"/>
              <a:buNone/>
            </a:pPr>
            <a:r>
              <a:t/>
            </a:r>
            <a:endParaRPr/>
          </a:p>
        </p:txBody>
      </p:sp>
      <p:grpSp>
        <p:nvGrpSpPr>
          <p:cNvPr id="6463" name="Google Shape;6463;p176"/>
          <p:cNvGrpSpPr/>
          <p:nvPr/>
        </p:nvGrpSpPr>
        <p:grpSpPr>
          <a:xfrm>
            <a:off x="116453" y="-48647"/>
            <a:ext cx="2719845" cy="2719845"/>
            <a:chOff x="6530" y="596150"/>
            <a:chExt cx="3570996" cy="3570996"/>
          </a:xfrm>
        </p:grpSpPr>
        <p:grpSp>
          <p:nvGrpSpPr>
            <p:cNvPr id="6464" name="Google Shape;6464;p176"/>
            <p:cNvGrpSpPr/>
            <p:nvPr/>
          </p:nvGrpSpPr>
          <p:grpSpPr>
            <a:xfrm>
              <a:off x="616627" y="1718998"/>
              <a:ext cx="2350942" cy="1362497"/>
              <a:chOff x="2593869" y="4166761"/>
              <a:chExt cx="1245390" cy="721772"/>
            </a:xfrm>
          </p:grpSpPr>
          <p:grpSp>
            <p:nvGrpSpPr>
              <p:cNvPr id="6465" name="Google Shape;6465;p176"/>
              <p:cNvGrpSpPr/>
              <p:nvPr/>
            </p:nvGrpSpPr>
            <p:grpSpPr>
              <a:xfrm>
                <a:off x="3049822" y="4261159"/>
                <a:ext cx="732066" cy="198174"/>
                <a:chOff x="1717748" y="2375002"/>
                <a:chExt cx="3040063" cy="822960"/>
              </a:xfrm>
            </p:grpSpPr>
            <p:grpSp>
              <p:nvGrpSpPr>
                <p:cNvPr id="6466" name="Google Shape;6466;p176"/>
                <p:cNvGrpSpPr/>
                <p:nvPr/>
              </p:nvGrpSpPr>
              <p:grpSpPr>
                <a:xfrm>
                  <a:off x="1717748" y="2375002"/>
                  <a:ext cx="3040063" cy="822960"/>
                  <a:chOff x="1717748" y="2375002"/>
                  <a:chExt cx="3040063" cy="822960"/>
                </a:xfrm>
              </p:grpSpPr>
              <p:sp>
                <p:nvSpPr>
                  <p:cNvPr id="6467" name="Google Shape;6467;p176"/>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Calibri"/>
                        <a:ea typeface="Calibri"/>
                        <a:cs typeface="Calibri"/>
                        <a:sym typeface="Calibri"/>
                      </a:rPr>
                      <a:t>Entity</a:t>
                    </a:r>
                    <a:endParaRPr/>
                  </a:p>
                </p:txBody>
              </p:sp>
              <p:sp>
                <p:nvSpPr>
                  <p:cNvPr id="6468" name="Google Shape;6468;p176"/>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176"/>
                <p:cNvGrpSpPr/>
                <p:nvPr/>
              </p:nvGrpSpPr>
              <p:grpSpPr>
                <a:xfrm>
                  <a:off x="1835838" y="2530721"/>
                  <a:ext cx="598064" cy="532324"/>
                  <a:chOff x="1806206" y="2502148"/>
                  <a:chExt cx="598064" cy="532324"/>
                </a:xfrm>
              </p:grpSpPr>
              <p:sp>
                <p:nvSpPr>
                  <p:cNvPr id="6470" name="Google Shape;6470;p176"/>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176"/>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72" name="Google Shape;6472;p176"/>
              <p:cNvGrpSpPr/>
              <p:nvPr/>
            </p:nvGrpSpPr>
            <p:grpSpPr>
              <a:xfrm>
                <a:off x="2895037" y="4166761"/>
                <a:ext cx="732066" cy="198174"/>
                <a:chOff x="1717748" y="2375002"/>
                <a:chExt cx="3040063" cy="822960"/>
              </a:xfrm>
            </p:grpSpPr>
            <p:grpSp>
              <p:nvGrpSpPr>
                <p:cNvPr id="6473" name="Google Shape;6473;p176"/>
                <p:cNvGrpSpPr/>
                <p:nvPr/>
              </p:nvGrpSpPr>
              <p:grpSpPr>
                <a:xfrm>
                  <a:off x="1717748" y="2375002"/>
                  <a:ext cx="3040063" cy="822960"/>
                  <a:chOff x="1717748" y="2375002"/>
                  <a:chExt cx="3040063" cy="822960"/>
                </a:xfrm>
              </p:grpSpPr>
              <p:sp>
                <p:nvSpPr>
                  <p:cNvPr id="6474" name="Google Shape;6474;p176"/>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Calibri"/>
                        <a:ea typeface="Calibri"/>
                        <a:cs typeface="Calibri"/>
                        <a:sym typeface="Calibri"/>
                      </a:rPr>
                      <a:t>Governance</a:t>
                    </a:r>
                    <a:endParaRPr/>
                  </a:p>
                </p:txBody>
              </p:sp>
              <p:sp>
                <p:nvSpPr>
                  <p:cNvPr id="6475" name="Google Shape;6475;p176"/>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176"/>
                <p:cNvGrpSpPr/>
                <p:nvPr/>
              </p:nvGrpSpPr>
              <p:grpSpPr>
                <a:xfrm>
                  <a:off x="1835838" y="2530721"/>
                  <a:ext cx="598064" cy="532324"/>
                  <a:chOff x="1806206" y="2502148"/>
                  <a:chExt cx="598064" cy="532324"/>
                </a:xfrm>
              </p:grpSpPr>
              <p:sp>
                <p:nvSpPr>
                  <p:cNvPr id="6477" name="Google Shape;6477;p176"/>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176"/>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79" name="Google Shape;6479;p176"/>
              <p:cNvGrpSpPr/>
              <p:nvPr/>
            </p:nvGrpSpPr>
            <p:grpSpPr>
              <a:xfrm>
                <a:off x="2711061" y="4193202"/>
                <a:ext cx="734524" cy="198174"/>
                <a:chOff x="1717748" y="2375002"/>
                <a:chExt cx="3135731" cy="822960"/>
              </a:xfrm>
            </p:grpSpPr>
            <p:grpSp>
              <p:nvGrpSpPr>
                <p:cNvPr id="6480" name="Google Shape;6480;p176"/>
                <p:cNvGrpSpPr/>
                <p:nvPr/>
              </p:nvGrpSpPr>
              <p:grpSpPr>
                <a:xfrm>
                  <a:off x="1717748" y="2375002"/>
                  <a:ext cx="3135731" cy="822960"/>
                  <a:chOff x="1717748" y="2375002"/>
                  <a:chExt cx="3135731" cy="822960"/>
                </a:xfrm>
              </p:grpSpPr>
              <p:sp>
                <p:nvSpPr>
                  <p:cNvPr id="6481" name="Google Shape;6481;p176"/>
                  <p:cNvSpPr/>
                  <p:nvPr/>
                </p:nvSpPr>
                <p:spPr>
                  <a:xfrm>
                    <a:off x="1724066" y="2375002"/>
                    <a:ext cx="312941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Calibri"/>
                        <a:ea typeface="Calibri"/>
                        <a:cs typeface="Calibri"/>
                        <a:sym typeface="Calibri"/>
                      </a:rPr>
                      <a:t>Expectation</a:t>
                    </a:r>
                    <a:endParaRPr/>
                  </a:p>
                </p:txBody>
              </p:sp>
              <p:sp>
                <p:nvSpPr>
                  <p:cNvPr id="6482" name="Google Shape;6482;p176"/>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176"/>
                <p:cNvGrpSpPr/>
                <p:nvPr/>
              </p:nvGrpSpPr>
              <p:grpSpPr>
                <a:xfrm>
                  <a:off x="1835838" y="2530721"/>
                  <a:ext cx="598064" cy="532324"/>
                  <a:chOff x="1806206" y="2502148"/>
                  <a:chExt cx="598064" cy="532324"/>
                </a:xfrm>
              </p:grpSpPr>
              <p:sp>
                <p:nvSpPr>
                  <p:cNvPr id="6484" name="Google Shape;6484;p176"/>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176"/>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86" name="Google Shape;6486;p176"/>
              <p:cNvGrpSpPr/>
              <p:nvPr/>
            </p:nvGrpSpPr>
            <p:grpSpPr>
              <a:xfrm>
                <a:off x="2595021" y="4333340"/>
                <a:ext cx="735109" cy="198174"/>
                <a:chOff x="1717748" y="2375002"/>
                <a:chExt cx="3052699" cy="822960"/>
              </a:xfrm>
            </p:grpSpPr>
            <p:grpSp>
              <p:nvGrpSpPr>
                <p:cNvPr id="6487" name="Google Shape;6487;p176"/>
                <p:cNvGrpSpPr/>
                <p:nvPr/>
              </p:nvGrpSpPr>
              <p:grpSpPr>
                <a:xfrm>
                  <a:off x="1717748" y="2375002"/>
                  <a:ext cx="3052699" cy="822960"/>
                  <a:chOff x="1717748" y="2375002"/>
                  <a:chExt cx="3052699" cy="822960"/>
                </a:xfrm>
              </p:grpSpPr>
              <p:sp>
                <p:nvSpPr>
                  <p:cNvPr id="6488" name="Google Shape;6488;p176"/>
                  <p:cNvSpPr/>
                  <p:nvPr/>
                </p:nvSpPr>
                <p:spPr>
                  <a:xfrm>
                    <a:off x="1724067" y="2375002"/>
                    <a:ext cx="3046380"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Calibri"/>
                        <a:ea typeface="Calibri"/>
                        <a:cs typeface="Calibri"/>
                        <a:sym typeface="Calibri"/>
                      </a:rPr>
                      <a:t>Execution</a:t>
                    </a:r>
                    <a:endParaRPr/>
                  </a:p>
                </p:txBody>
              </p:sp>
              <p:sp>
                <p:nvSpPr>
                  <p:cNvPr id="6489" name="Google Shape;6489;p176"/>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176"/>
                <p:cNvGrpSpPr/>
                <p:nvPr/>
              </p:nvGrpSpPr>
              <p:grpSpPr>
                <a:xfrm>
                  <a:off x="1835838" y="2530721"/>
                  <a:ext cx="598064" cy="532324"/>
                  <a:chOff x="1806206" y="2502148"/>
                  <a:chExt cx="598064" cy="532324"/>
                </a:xfrm>
              </p:grpSpPr>
              <p:sp>
                <p:nvSpPr>
                  <p:cNvPr id="6491" name="Google Shape;6491;p176"/>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176"/>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93" name="Google Shape;6493;p176"/>
              <p:cNvGrpSpPr/>
              <p:nvPr/>
            </p:nvGrpSpPr>
            <p:grpSpPr>
              <a:xfrm>
                <a:off x="2593869" y="4521548"/>
                <a:ext cx="732066" cy="198174"/>
                <a:chOff x="1717748" y="2375002"/>
                <a:chExt cx="3040063" cy="822960"/>
              </a:xfrm>
            </p:grpSpPr>
            <p:grpSp>
              <p:nvGrpSpPr>
                <p:cNvPr id="6494" name="Google Shape;6494;p176"/>
                <p:cNvGrpSpPr/>
                <p:nvPr/>
              </p:nvGrpSpPr>
              <p:grpSpPr>
                <a:xfrm>
                  <a:off x="1717748" y="2375002"/>
                  <a:ext cx="3040063" cy="822960"/>
                  <a:chOff x="1717748" y="2375002"/>
                  <a:chExt cx="3040063" cy="822960"/>
                </a:xfrm>
              </p:grpSpPr>
              <p:sp>
                <p:nvSpPr>
                  <p:cNvPr id="6495" name="Google Shape;6495;p176"/>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Calibri"/>
                        <a:ea typeface="Calibri"/>
                        <a:cs typeface="Calibri"/>
                        <a:sym typeface="Calibri"/>
                      </a:rPr>
                      <a:t>Operations</a:t>
                    </a:r>
                    <a:endParaRPr/>
                  </a:p>
                </p:txBody>
              </p:sp>
              <p:sp>
                <p:nvSpPr>
                  <p:cNvPr id="6496" name="Google Shape;6496;p176"/>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176"/>
                <p:cNvGrpSpPr/>
                <p:nvPr/>
              </p:nvGrpSpPr>
              <p:grpSpPr>
                <a:xfrm>
                  <a:off x="1835838" y="2530721"/>
                  <a:ext cx="598064" cy="532324"/>
                  <a:chOff x="1806206" y="2502148"/>
                  <a:chExt cx="598064" cy="532324"/>
                </a:xfrm>
              </p:grpSpPr>
              <p:sp>
                <p:nvSpPr>
                  <p:cNvPr id="6498" name="Google Shape;6498;p176"/>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176"/>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00" name="Google Shape;6500;p176"/>
              <p:cNvGrpSpPr/>
              <p:nvPr/>
            </p:nvGrpSpPr>
            <p:grpSpPr>
              <a:xfrm>
                <a:off x="2714462" y="4656532"/>
                <a:ext cx="732066" cy="198174"/>
                <a:chOff x="1717748" y="2375002"/>
                <a:chExt cx="3040063" cy="822960"/>
              </a:xfrm>
            </p:grpSpPr>
            <p:grpSp>
              <p:nvGrpSpPr>
                <p:cNvPr id="6501" name="Google Shape;6501;p176"/>
                <p:cNvGrpSpPr/>
                <p:nvPr/>
              </p:nvGrpSpPr>
              <p:grpSpPr>
                <a:xfrm>
                  <a:off x="1717748" y="2375002"/>
                  <a:ext cx="3040063" cy="822960"/>
                  <a:chOff x="1717748" y="2375002"/>
                  <a:chExt cx="3040063" cy="822960"/>
                </a:xfrm>
              </p:grpSpPr>
              <p:sp>
                <p:nvSpPr>
                  <p:cNvPr id="6502" name="Google Shape;6502;p176"/>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Calibri"/>
                        <a:ea typeface="Calibri"/>
                        <a:cs typeface="Calibri"/>
                        <a:sym typeface="Calibri"/>
                      </a:rPr>
                      <a:t>Strategy</a:t>
                    </a:r>
                    <a:endParaRPr/>
                  </a:p>
                </p:txBody>
              </p:sp>
              <p:sp>
                <p:nvSpPr>
                  <p:cNvPr id="6503" name="Google Shape;6503;p176"/>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176"/>
                <p:cNvGrpSpPr/>
                <p:nvPr/>
              </p:nvGrpSpPr>
              <p:grpSpPr>
                <a:xfrm>
                  <a:off x="1835838" y="2530721"/>
                  <a:ext cx="598064" cy="532324"/>
                  <a:chOff x="1806206" y="2502148"/>
                  <a:chExt cx="598064" cy="532324"/>
                </a:xfrm>
              </p:grpSpPr>
              <p:sp>
                <p:nvSpPr>
                  <p:cNvPr id="6505" name="Google Shape;6505;p176"/>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176"/>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07" name="Google Shape;6507;p176"/>
              <p:cNvGrpSpPr/>
              <p:nvPr/>
            </p:nvGrpSpPr>
            <p:grpSpPr>
              <a:xfrm>
                <a:off x="2891872" y="4690359"/>
                <a:ext cx="732066" cy="198174"/>
                <a:chOff x="1717748" y="2375002"/>
                <a:chExt cx="3040063" cy="822960"/>
              </a:xfrm>
            </p:grpSpPr>
            <p:grpSp>
              <p:nvGrpSpPr>
                <p:cNvPr id="6508" name="Google Shape;6508;p176"/>
                <p:cNvGrpSpPr/>
                <p:nvPr/>
              </p:nvGrpSpPr>
              <p:grpSpPr>
                <a:xfrm>
                  <a:off x="1717748" y="2375002"/>
                  <a:ext cx="3040063" cy="822960"/>
                  <a:chOff x="1717748" y="2375002"/>
                  <a:chExt cx="3040063" cy="822960"/>
                </a:xfrm>
              </p:grpSpPr>
              <p:sp>
                <p:nvSpPr>
                  <p:cNvPr id="6509" name="Google Shape;6509;p176"/>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Calibri"/>
                        <a:ea typeface="Calibri"/>
                        <a:cs typeface="Calibri"/>
                        <a:sym typeface="Calibri"/>
                      </a:rPr>
                      <a:t>Financial</a:t>
                    </a:r>
                    <a:endParaRPr/>
                  </a:p>
                </p:txBody>
              </p:sp>
              <p:sp>
                <p:nvSpPr>
                  <p:cNvPr id="6510" name="Google Shape;6510;p176"/>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176"/>
                <p:cNvGrpSpPr/>
                <p:nvPr/>
              </p:nvGrpSpPr>
              <p:grpSpPr>
                <a:xfrm>
                  <a:off x="1835838" y="2530721"/>
                  <a:ext cx="598064" cy="532324"/>
                  <a:chOff x="1806206" y="2502148"/>
                  <a:chExt cx="598064" cy="532324"/>
                </a:xfrm>
              </p:grpSpPr>
              <p:sp>
                <p:nvSpPr>
                  <p:cNvPr id="6512" name="Google Shape;6512;p176"/>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176"/>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14" name="Google Shape;6514;p176"/>
              <p:cNvGrpSpPr/>
              <p:nvPr/>
            </p:nvGrpSpPr>
            <p:grpSpPr>
              <a:xfrm>
                <a:off x="3056140" y="4602572"/>
                <a:ext cx="732066" cy="198174"/>
                <a:chOff x="1717748" y="2375002"/>
                <a:chExt cx="3040063" cy="822960"/>
              </a:xfrm>
            </p:grpSpPr>
            <p:grpSp>
              <p:nvGrpSpPr>
                <p:cNvPr id="6515" name="Google Shape;6515;p176"/>
                <p:cNvGrpSpPr/>
                <p:nvPr/>
              </p:nvGrpSpPr>
              <p:grpSpPr>
                <a:xfrm>
                  <a:off x="1717748" y="2375002"/>
                  <a:ext cx="3040063" cy="822960"/>
                  <a:chOff x="1717748" y="2375002"/>
                  <a:chExt cx="3040063" cy="822960"/>
                </a:xfrm>
              </p:grpSpPr>
              <p:sp>
                <p:nvSpPr>
                  <p:cNvPr id="6516" name="Google Shape;6516;p176"/>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Calibri"/>
                        <a:ea typeface="Calibri"/>
                        <a:cs typeface="Calibri"/>
                        <a:sym typeface="Calibri"/>
                      </a:rPr>
                      <a:t>People</a:t>
                    </a:r>
                    <a:endParaRPr/>
                  </a:p>
                </p:txBody>
              </p:sp>
              <p:sp>
                <p:nvSpPr>
                  <p:cNvPr id="6517" name="Google Shape;6517;p176"/>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176"/>
                <p:cNvGrpSpPr/>
                <p:nvPr/>
              </p:nvGrpSpPr>
              <p:grpSpPr>
                <a:xfrm>
                  <a:off x="1835838" y="2530721"/>
                  <a:ext cx="598064" cy="532324"/>
                  <a:chOff x="1806206" y="2502148"/>
                  <a:chExt cx="598064" cy="532324"/>
                </a:xfrm>
              </p:grpSpPr>
              <p:sp>
                <p:nvSpPr>
                  <p:cNvPr id="6519" name="Google Shape;6519;p176"/>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176"/>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21" name="Google Shape;6521;p176"/>
              <p:cNvGrpSpPr/>
              <p:nvPr/>
            </p:nvGrpSpPr>
            <p:grpSpPr>
              <a:xfrm>
                <a:off x="3106113" y="4419529"/>
                <a:ext cx="733146" cy="197641"/>
                <a:chOff x="1715381" y="2375862"/>
                <a:chExt cx="3044553" cy="820746"/>
              </a:xfrm>
            </p:grpSpPr>
            <p:grpSp>
              <p:nvGrpSpPr>
                <p:cNvPr id="6522" name="Google Shape;6522;p176"/>
                <p:cNvGrpSpPr/>
                <p:nvPr/>
              </p:nvGrpSpPr>
              <p:grpSpPr>
                <a:xfrm>
                  <a:off x="1715381" y="2375862"/>
                  <a:ext cx="3044553" cy="820746"/>
                  <a:chOff x="1715381" y="2375862"/>
                  <a:chExt cx="3044553" cy="820746"/>
                </a:xfrm>
              </p:grpSpPr>
              <p:sp>
                <p:nvSpPr>
                  <p:cNvPr id="6523" name="Google Shape;6523;p176"/>
                  <p:cNvSpPr/>
                  <p:nvPr/>
                </p:nvSpPr>
                <p:spPr>
                  <a:xfrm>
                    <a:off x="1724552" y="2375862"/>
                    <a:ext cx="3035382" cy="820746"/>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200">
                        <a:solidFill>
                          <a:schemeClr val="lt1"/>
                        </a:solidFill>
                        <a:latin typeface="Calibri"/>
                        <a:ea typeface="Calibri"/>
                        <a:cs typeface="Calibri"/>
                        <a:sym typeface="Calibri"/>
                      </a:rPr>
                      <a:t>Market</a:t>
                    </a:r>
                    <a:endParaRPr/>
                  </a:p>
                </p:txBody>
              </p:sp>
              <p:sp>
                <p:nvSpPr>
                  <p:cNvPr id="6524" name="Google Shape;6524;p176"/>
                  <p:cNvSpPr/>
                  <p:nvPr/>
                </p:nvSpPr>
                <p:spPr>
                  <a:xfrm>
                    <a:off x="1715381" y="2375862"/>
                    <a:ext cx="825331" cy="820746"/>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176"/>
                <p:cNvGrpSpPr/>
                <p:nvPr/>
              </p:nvGrpSpPr>
              <p:grpSpPr>
                <a:xfrm>
                  <a:off x="1835838" y="2530721"/>
                  <a:ext cx="598064" cy="532324"/>
                  <a:chOff x="1806206" y="2502148"/>
                  <a:chExt cx="598064" cy="532324"/>
                </a:xfrm>
              </p:grpSpPr>
              <p:sp>
                <p:nvSpPr>
                  <p:cNvPr id="6526" name="Google Shape;6526;p176"/>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176"/>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528" name="Google Shape;6528;p176"/>
            <p:cNvSpPr/>
            <p:nvPr/>
          </p:nvSpPr>
          <p:spPr>
            <a:xfrm rot="-747586">
              <a:off x="353865" y="960159"/>
              <a:ext cx="2834640" cy="2834640"/>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
          <p:nvSpPr>
            <p:cNvPr id="6529" name="Google Shape;6529;p176"/>
            <p:cNvSpPr/>
            <p:nvPr/>
          </p:nvSpPr>
          <p:spPr>
            <a:xfrm rot="-9180653">
              <a:off x="493513" y="1078964"/>
              <a:ext cx="2594946" cy="2597030"/>
            </a:xfrm>
            <a:prstGeom prst="pie">
              <a:avLst>
                <a:gd fmla="val 438327" name="adj1"/>
                <a:gd fmla="val 7695225"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176"/>
            <p:cNvSpPr/>
            <p:nvPr/>
          </p:nvSpPr>
          <p:spPr>
            <a:xfrm rot="5044295">
              <a:off x="486217" y="1086259"/>
              <a:ext cx="2599115" cy="2597030"/>
            </a:xfrm>
            <a:prstGeom prst="pie">
              <a:avLst>
                <a:gd fmla="val 704191" name="adj1"/>
                <a:gd fmla="val 7865894" name="adj2"/>
              </a:avLst>
            </a:prstGeom>
            <a:solidFill>
              <a:srgbClr val="C2D5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176"/>
            <p:cNvSpPr/>
            <p:nvPr/>
          </p:nvSpPr>
          <p:spPr>
            <a:xfrm rot="-1888876">
              <a:off x="493513" y="1083133"/>
              <a:ext cx="2597030" cy="2597030"/>
            </a:xfrm>
            <a:prstGeom prst="pie">
              <a:avLst>
                <a:gd fmla="val 417459" name="adj1"/>
                <a:gd fmla="val 7642339" name="adj2"/>
              </a:avLst>
            </a:prstGeom>
            <a:solidFill>
              <a:srgbClr val="C3D69B">
                <a:alpha val="69803"/>
              </a:srgbClr>
            </a:solidFill>
            <a:ln cap="flat" cmpd="sng" w="38100">
              <a:solidFill>
                <a:srgbClr val="333F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lt1"/>
                </a:solidFill>
                <a:latin typeface="Times New Roman"/>
                <a:ea typeface="Times New Roman"/>
                <a:cs typeface="Times New Roman"/>
                <a:sym typeface="Times New Roman"/>
              </a:endParaRPr>
            </a:p>
          </p:txBody>
        </p:sp>
        <p:sp>
          <p:nvSpPr>
            <p:cNvPr id="6532" name="Google Shape;6532;p176"/>
            <p:cNvSpPr txBox="1"/>
            <p:nvPr/>
          </p:nvSpPr>
          <p:spPr>
            <a:xfrm rot="7508506">
              <a:off x="1565882" y="2473787"/>
              <a:ext cx="1830010" cy="68695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Assess &amp; Understand</a:t>
              </a:r>
              <a:endParaRPr/>
            </a:p>
          </p:txBody>
        </p:sp>
        <p:sp>
          <p:nvSpPr>
            <p:cNvPr id="6533" name="Google Shape;6533;p176"/>
            <p:cNvSpPr txBox="1"/>
            <p:nvPr/>
          </p:nvSpPr>
          <p:spPr>
            <a:xfrm rot="-7259013">
              <a:off x="223596" y="2414084"/>
              <a:ext cx="1827927" cy="40409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Build &amp; Align</a:t>
              </a:r>
              <a:endParaRPr/>
            </a:p>
          </p:txBody>
        </p:sp>
        <p:sp>
          <p:nvSpPr>
            <p:cNvPr id="6534" name="Google Shape;6534;p176"/>
            <p:cNvSpPr txBox="1"/>
            <p:nvPr/>
          </p:nvSpPr>
          <p:spPr>
            <a:xfrm>
              <a:off x="914541" y="1525003"/>
              <a:ext cx="1905045" cy="68695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Communicate &amp; Ensure</a:t>
              </a:r>
              <a:endParaRPr/>
            </a:p>
          </p:txBody>
        </p:sp>
      </p:gr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9" name="Shape 6539"/>
        <p:cNvGrpSpPr/>
        <p:nvPr/>
      </p:nvGrpSpPr>
      <p:grpSpPr>
        <a:xfrm>
          <a:off x="0" y="0"/>
          <a:ext cx="0" cy="0"/>
          <a:chOff x="0" y="0"/>
          <a:chExt cx="0" cy="0"/>
        </a:xfrm>
      </p:grpSpPr>
      <p:grpSp>
        <p:nvGrpSpPr>
          <p:cNvPr id="6540" name="Google Shape;6540;p177"/>
          <p:cNvGrpSpPr/>
          <p:nvPr/>
        </p:nvGrpSpPr>
        <p:grpSpPr>
          <a:xfrm>
            <a:off x="838200" y="1012825"/>
            <a:ext cx="4341813" cy="4995863"/>
            <a:chOff x="236989" y="1017768"/>
            <a:chExt cx="4342267" cy="4995685"/>
          </a:xfrm>
        </p:grpSpPr>
        <p:sp>
          <p:nvSpPr>
            <p:cNvPr id="6541" name="Google Shape;6541;p177"/>
            <p:cNvSpPr/>
            <p:nvPr/>
          </p:nvSpPr>
          <p:spPr>
            <a:xfrm>
              <a:off x="236989" y="1017768"/>
              <a:ext cx="4342267" cy="499568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2" name="Google Shape;6542;p177"/>
            <p:cNvGrpSpPr/>
            <p:nvPr/>
          </p:nvGrpSpPr>
          <p:grpSpPr>
            <a:xfrm>
              <a:off x="481490" y="1147938"/>
              <a:ext cx="2394201" cy="647677"/>
              <a:chOff x="1717480" y="2374418"/>
              <a:chExt cx="3040673" cy="822562"/>
            </a:xfrm>
          </p:grpSpPr>
          <p:grpSp>
            <p:nvGrpSpPr>
              <p:cNvPr id="6543" name="Google Shape;6543;p177"/>
              <p:cNvGrpSpPr/>
              <p:nvPr/>
            </p:nvGrpSpPr>
            <p:grpSpPr>
              <a:xfrm>
                <a:off x="1717480" y="2374418"/>
                <a:ext cx="3040673" cy="822562"/>
                <a:chOff x="1717480" y="2374418"/>
                <a:chExt cx="3040673" cy="822562"/>
              </a:xfrm>
            </p:grpSpPr>
            <p:sp>
              <p:nvSpPr>
                <p:cNvPr id="6544" name="Google Shape;6544;p177"/>
                <p:cNvSpPr/>
                <p:nvPr/>
              </p:nvSpPr>
              <p:spPr>
                <a:xfrm>
                  <a:off x="1723530" y="2374418"/>
                  <a:ext cx="3034623" cy="8225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Expectation</a:t>
                  </a:r>
                  <a:endParaRPr/>
                </a:p>
              </p:txBody>
            </p:sp>
            <p:sp>
              <p:nvSpPr>
                <p:cNvPr id="6545" name="Google Shape;6545;p177"/>
                <p:cNvSpPr/>
                <p:nvPr/>
              </p:nvSpPr>
              <p:spPr>
                <a:xfrm>
                  <a:off x="1717480" y="2374418"/>
                  <a:ext cx="822675" cy="8225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177"/>
              <p:cNvGrpSpPr/>
              <p:nvPr/>
            </p:nvGrpSpPr>
            <p:grpSpPr>
              <a:xfrm>
                <a:off x="1835838" y="2530721"/>
                <a:ext cx="598064" cy="532324"/>
                <a:chOff x="1806206" y="2502148"/>
                <a:chExt cx="598064" cy="532324"/>
              </a:xfrm>
            </p:grpSpPr>
            <p:sp>
              <p:nvSpPr>
                <p:cNvPr id="6547" name="Google Shape;6547;p17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17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549" name="Google Shape;6549;p177"/>
          <p:cNvSpPr txBox="1"/>
          <p:nvPr>
            <p:ph idx="2" type="body"/>
          </p:nvPr>
        </p:nvSpPr>
        <p:spPr>
          <a:xfrm>
            <a:off x="855663" y="1989138"/>
            <a:ext cx="4244975" cy="3954462"/>
          </a:xfrm>
          <a:prstGeom prst="rect">
            <a:avLst/>
          </a:prstGeom>
          <a:noFill/>
          <a:ln>
            <a:noFill/>
          </a:ln>
        </p:spPr>
        <p:txBody>
          <a:bodyPr anchorCtr="0" anchor="t" bIns="45700" lIns="91425" spcFirstLastPara="1" rIns="91425" wrap="square" tIns="45700">
            <a:noAutofit/>
          </a:bodyPr>
          <a:lstStyle/>
          <a:p>
            <a:pPr indent="-182563" lvl="0" marL="182563" rtl="0" algn="l">
              <a:spcBef>
                <a:spcPts val="0"/>
              </a:spcBef>
              <a:spcAft>
                <a:spcPts val="0"/>
              </a:spcAft>
              <a:buClr>
                <a:srgbClr val="333F1A"/>
              </a:buClr>
              <a:buSzPts val="1000"/>
              <a:buChar char="•"/>
            </a:pPr>
            <a:r>
              <a:rPr lang="en-US" sz="1000">
                <a:latin typeface="Calibri"/>
                <a:ea typeface="Calibri"/>
                <a:cs typeface="Calibri"/>
                <a:sym typeface="Calibri"/>
              </a:rPr>
              <a:t>Expectations are key to success; the quicker you reach </a:t>
            </a:r>
            <a:r>
              <a:rPr lang="en-US" sz="1000">
                <a:solidFill>
                  <a:srgbClr val="77933C"/>
                </a:solidFill>
                <a:latin typeface="Calibri"/>
                <a:ea typeface="Calibri"/>
                <a:cs typeface="Calibri"/>
                <a:sym typeface="Calibri"/>
              </a:rPr>
              <a:t>it is what it is </a:t>
            </a:r>
            <a:r>
              <a:rPr lang="en-US" sz="1000">
                <a:latin typeface="Calibri"/>
                <a:ea typeface="Calibri"/>
                <a:cs typeface="Calibri"/>
                <a:sym typeface="Calibri"/>
              </a:rPr>
              <a:t>with the </a:t>
            </a:r>
            <a:r>
              <a:rPr lang="en-US" sz="1000">
                <a:solidFill>
                  <a:srgbClr val="77933C"/>
                </a:solidFill>
                <a:latin typeface="Calibri"/>
                <a:ea typeface="Calibri"/>
                <a:cs typeface="Calibri"/>
                <a:sym typeface="Calibri"/>
              </a:rPr>
              <a:t>key stakeholders</a:t>
            </a:r>
            <a:r>
              <a:rPr lang="en-US" sz="1000">
                <a:latin typeface="Calibri"/>
                <a:ea typeface="Calibri"/>
                <a:cs typeface="Calibri"/>
                <a:sym typeface="Calibri"/>
              </a:rPr>
              <a:t>, the better off you are in the short and long run.</a:t>
            </a:r>
            <a:endParaRPr/>
          </a:p>
          <a:p>
            <a:pPr indent="-182563" lvl="0" marL="182563" rtl="0" algn="l">
              <a:spcBef>
                <a:spcPts val="400"/>
              </a:spcBef>
              <a:spcAft>
                <a:spcPts val="0"/>
              </a:spcAft>
              <a:buClr>
                <a:srgbClr val="77933C"/>
              </a:buClr>
              <a:buSzPts val="1000"/>
              <a:buChar char="•"/>
            </a:pPr>
            <a:r>
              <a:rPr lang="en-US" sz="1000">
                <a:solidFill>
                  <a:srgbClr val="77933C"/>
                </a:solidFill>
                <a:latin typeface="Calibri"/>
                <a:ea typeface="Calibri"/>
                <a:cs typeface="Calibri"/>
                <a:sym typeface="Calibri"/>
              </a:rPr>
              <a:t>Expectations are key </a:t>
            </a:r>
            <a:r>
              <a:rPr lang="en-US" sz="1000">
                <a:latin typeface="Calibri"/>
                <a:ea typeface="Calibri"/>
                <a:cs typeface="Calibri"/>
                <a:sym typeface="Calibri"/>
              </a:rPr>
              <a:t>in projecting sales pipelines, role definitions, financial performance, and much more…</a:t>
            </a:r>
            <a:endParaRPr/>
          </a:p>
          <a:p>
            <a:pPr indent="-182563" lvl="0" marL="182563" rtl="0" algn="l">
              <a:spcBef>
                <a:spcPts val="400"/>
              </a:spcBef>
              <a:spcAft>
                <a:spcPts val="0"/>
              </a:spcAft>
              <a:buClr>
                <a:srgbClr val="333F1A"/>
              </a:buClr>
              <a:buSzPts val="1000"/>
              <a:buChar char="•"/>
            </a:pPr>
            <a:r>
              <a:rPr lang="en-US" sz="1000">
                <a:latin typeface="Calibri"/>
                <a:ea typeface="Calibri"/>
                <a:cs typeface="Calibri"/>
                <a:sym typeface="Calibri"/>
              </a:rPr>
              <a:t>If expectations are not set and managed, how can success be gauged?</a:t>
            </a:r>
            <a:endParaRPr/>
          </a:p>
          <a:p>
            <a:pPr indent="-169863" lvl="0" marL="169863" rtl="0" algn="l">
              <a:spcBef>
                <a:spcPts val="600"/>
              </a:spcBef>
              <a:spcAft>
                <a:spcPts val="0"/>
              </a:spcAft>
              <a:buClr>
                <a:srgbClr val="000000"/>
              </a:buClr>
              <a:buSzPts val="1000"/>
              <a:buChar char="•"/>
            </a:pPr>
            <a:r>
              <a:rPr lang="en-US" sz="1000">
                <a:solidFill>
                  <a:srgbClr val="000000"/>
                </a:solidFill>
                <a:latin typeface="Calibri"/>
                <a:ea typeface="Calibri"/>
                <a:cs typeface="Calibri"/>
                <a:sym typeface="Calibri"/>
              </a:rPr>
              <a:t>Prior to taking or once you are in a role, </a:t>
            </a:r>
            <a:r>
              <a:rPr lang="en-US" sz="1000">
                <a:solidFill>
                  <a:srgbClr val="77933C"/>
                </a:solidFill>
                <a:latin typeface="Calibri"/>
                <a:ea typeface="Calibri"/>
                <a:cs typeface="Calibri"/>
                <a:sym typeface="Calibri"/>
              </a:rPr>
              <a:t>reaching common expectations </a:t>
            </a:r>
            <a:r>
              <a:rPr lang="en-US" sz="1000">
                <a:solidFill>
                  <a:srgbClr val="000000"/>
                </a:solidFill>
                <a:latin typeface="Calibri"/>
                <a:ea typeface="Calibri"/>
                <a:cs typeface="Calibri"/>
                <a:sym typeface="Calibri"/>
              </a:rPr>
              <a:t>for the future for all stakeholders is </a:t>
            </a:r>
            <a:r>
              <a:rPr lang="en-US" sz="1000">
                <a:solidFill>
                  <a:srgbClr val="77933C"/>
                </a:solidFill>
                <a:latin typeface="Calibri"/>
                <a:ea typeface="Calibri"/>
                <a:cs typeface="Calibri"/>
                <a:sym typeface="Calibri"/>
              </a:rPr>
              <a:t>a key component of success</a:t>
            </a:r>
            <a:r>
              <a:rPr lang="en-US" sz="1000">
                <a:solidFill>
                  <a:srgbClr val="000000"/>
                </a:solidFill>
                <a:latin typeface="Calibri"/>
                <a:ea typeface="Calibri"/>
                <a:cs typeface="Calibri"/>
                <a:sym typeface="Calibri"/>
              </a:rPr>
              <a:t>.</a:t>
            </a:r>
            <a:endParaRPr/>
          </a:p>
          <a:p>
            <a:pPr indent="-228600" lvl="1" marL="742950" rtl="0" algn="l">
              <a:spcBef>
                <a:spcPts val="200"/>
              </a:spcBef>
              <a:spcAft>
                <a:spcPts val="0"/>
              </a:spcAft>
              <a:buClr>
                <a:srgbClr val="000000"/>
              </a:buClr>
              <a:buSzPts val="1000"/>
              <a:buFont typeface="Noto Sans Symbols"/>
              <a:buChar char="✔"/>
            </a:pPr>
            <a:r>
              <a:rPr lang="en-US" sz="1000">
                <a:solidFill>
                  <a:srgbClr val="000000"/>
                </a:solidFill>
                <a:latin typeface="Calibri"/>
                <a:ea typeface="Calibri"/>
                <a:cs typeface="Calibri"/>
                <a:sym typeface="Calibri"/>
              </a:rPr>
              <a:t>Can all of the key stakeholders reach “it is what it is?”</a:t>
            </a:r>
            <a:endParaRPr/>
          </a:p>
          <a:p>
            <a:pPr indent="-228600" lvl="1" marL="742950" rtl="0" algn="l">
              <a:spcBef>
                <a:spcPts val="200"/>
              </a:spcBef>
              <a:spcAft>
                <a:spcPts val="0"/>
              </a:spcAft>
              <a:buClr>
                <a:srgbClr val="000000"/>
              </a:buClr>
              <a:buSzPts val="1000"/>
              <a:buFont typeface="Noto Sans Symbols"/>
              <a:buChar char="✔"/>
            </a:pPr>
            <a:r>
              <a:rPr lang="en-US" sz="1000">
                <a:solidFill>
                  <a:srgbClr val="000000"/>
                </a:solidFill>
                <a:latin typeface="Calibri"/>
                <a:ea typeface="Calibri"/>
                <a:cs typeface="Calibri"/>
                <a:sym typeface="Calibri"/>
              </a:rPr>
              <a:t>Can </a:t>
            </a:r>
            <a:r>
              <a:rPr lang="en-US" sz="1000">
                <a:solidFill>
                  <a:srgbClr val="77933C"/>
                </a:solidFill>
                <a:latin typeface="Calibri"/>
                <a:ea typeface="Calibri"/>
                <a:cs typeface="Calibri"/>
                <a:sym typeface="Calibri"/>
              </a:rPr>
              <a:t>candid and transparent conversations </a:t>
            </a:r>
            <a:r>
              <a:rPr lang="en-US" sz="1000">
                <a:solidFill>
                  <a:srgbClr val="000000"/>
                </a:solidFill>
                <a:latin typeface="Calibri"/>
                <a:ea typeface="Calibri"/>
                <a:cs typeface="Calibri"/>
                <a:sym typeface="Calibri"/>
              </a:rPr>
              <a:t>be held, or is there tip toeing and avoidance due to tough issues where interest are not aligned?</a:t>
            </a:r>
            <a:endParaRPr/>
          </a:p>
          <a:p>
            <a:pPr indent="-228600" lvl="1" marL="742950" rtl="0" algn="l">
              <a:spcBef>
                <a:spcPts val="200"/>
              </a:spcBef>
              <a:spcAft>
                <a:spcPts val="0"/>
              </a:spcAft>
              <a:buClr>
                <a:srgbClr val="000000"/>
              </a:buClr>
              <a:buSzPts val="1000"/>
              <a:buFont typeface="Noto Sans Symbols"/>
              <a:buChar char="✔"/>
            </a:pPr>
            <a:r>
              <a:rPr lang="en-US" sz="1000">
                <a:solidFill>
                  <a:srgbClr val="000000"/>
                </a:solidFill>
                <a:latin typeface="Calibri"/>
                <a:ea typeface="Calibri"/>
                <a:cs typeface="Calibri"/>
                <a:sym typeface="Calibri"/>
              </a:rPr>
              <a:t>Can common expectations </a:t>
            </a:r>
            <a:r>
              <a:rPr lang="en-US" sz="1000">
                <a:solidFill>
                  <a:srgbClr val="77933C"/>
                </a:solidFill>
                <a:latin typeface="Calibri"/>
                <a:ea typeface="Calibri"/>
                <a:cs typeface="Calibri"/>
                <a:sym typeface="Calibri"/>
              </a:rPr>
              <a:t>can be achieved prior to taking a job</a:t>
            </a:r>
            <a:r>
              <a:rPr lang="en-US" sz="1000">
                <a:solidFill>
                  <a:srgbClr val="000000"/>
                </a:solidFill>
                <a:latin typeface="Calibri"/>
                <a:ea typeface="Calibri"/>
                <a:cs typeface="Calibri"/>
                <a:sym typeface="Calibri"/>
              </a:rPr>
              <a:t>?  If not, what are the risk for you in your new role?  </a:t>
            </a:r>
            <a:endParaRPr/>
          </a:p>
          <a:p>
            <a:pPr indent="-228600" lvl="1" marL="742950" rtl="0" algn="l">
              <a:spcBef>
                <a:spcPts val="200"/>
              </a:spcBef>
              <a:spcAft>
                <a:spcPts val="0"/>
              </a:spcAft>
              <a:buClr>
                <a:srgbClr val="000000"/>
              </a:buClr>
              <a:buSzPts val="1000"/>
              <a:buFont typeface="Noto Sans Symbols"/>
              <a:buChar char="✔"/>
            </a:pPr>
            <a:r>
              <a:rPr lang="en-US" sz="1000">
                <a:solidFill>
                  <a:srgbClr val="000000"/>
                </a:solidFill>
                <a:latin typeface="Calibri"/>
                <a:ea typeface="Calibri"/>
                <a:cs typeface="Calibri"/>
                <a:sym typeface="Calibri"/>
              </a:rPr>
              <a:t>Who will be working against you given their interest do not align?</a:t>
            </a:r>
            <a:endParaRPr/>
          </a:p>
          <a:p>
            <a:pPr indent="-169863" lvl="0" marL="169863" rtl="0" algn="l">
              <a:spcBef>
                <a:spcPts val="200"/>
              </a:spcBef>
              <a:spcAft>
                <a:spcPts val="0"/>
              </a:spcAft>
              <a:buClr>
                <a:srgbClr val="77933C"/>
              </a:buClr>
              <a:buSzPts val="1000"/>
              <a:buChar char="•"/>
            </a:pPr>
            <a:r>
              <a:rPr lang="en-US" sz="1000">
                <a:solidFill>
                  <a:srgbClr val="77933C"/>
                </a:solidFill>
                <a:latin typeface="Calibri"/>
                <a:ea typeface="Calibri"/>
                <a:cs typeface="Calibri"/>
                <a:sym typeface="Calibri"/>
              </a:rPr>
              <a:t>Aligning expectations </a:t>
            </a:r>
            <a:r>
              <a:rPr lang="en-US" sz="1000">
                <a:solidFill>
                  <a:srgbClr val="000000"/>
                </a:solidFill>
                <a:latin typeface="Calibri"/>
                <a:ea typeface="Calibri"/>
                <a:cs typeface="Calibri"/>
                <a:sym typeface="Calibri"/>
              </a:rPr>
              <a:t>around what is success in a </a:t>
            </a:r>
            <a:r>
              <a:rPr lang="en-US" sz="1000">
                <a:solidFill>
                  <a:srgbClr val="77933C"/>
                </a:solidFill>
                <a:latin typeface="Calibri"/>
                <a:ea typeface="Calibri"/>
                <a:cs typeface="Calibri"/>
                <a:sym typeface="Calibri"/>
              </a:rPr>
              <a:t>go to market strategy </a:t>
            </a:r>
            <a:r>
              <a:rPr lang="en-US" sz="1000">
                <a:solidFill>
                  <a:srgbClr val="000000"/>
                </a:solidFill>
                <a:latin typeface="Calibri"/>
                <a:ea typeface="Calibri"/>
                <a:cs typeface="Calibri"/>
                <a:sym typeface="Calibri"/>
              </a:rPr>
              <a:t>is key!  </a:t>
            </a:r>
            <a:endParaRPr/>
          </a:p>
          <a:p>
            <a:pPr indent="-169863" lvl="0" marL="169863" rtl="0" algn="l">
              <a:spcBef>
                <a:spcPts val="200"/>
              </a:spcBef>
              <a:spcAft>
                <a:spcPts val="0"/>
              </a:spcAft>
              <a:buClr>
                <a:srgbClr val="000000"/>
              </a:buClr>
              <a:buSzPts val="1000"/>
              <a:buChar char="•"/>
            </a:pPr>
            <a:r>
              <a:rPr lang="en-US" sz="1000">
                <a:solidFill>
                  <a:srgbClr val="000000"/>
                </a:solidFill>
                <a:latin typeface="Calibri"/>
                <a:ea typeface="Calibri"/>
                <a:cs typeface="Calibri"/>
                <a:sym typeface="Calibri"/>
              </a:rPr>
              <a:t>If there is non-alignment on expectations, the </a:t>
            </a:r>
            <a:r>
              <a:rPr lang="en-US" sz="1000">
                <a:solidFill>
                  <a:srgbClr val="77933C"/>
                </a:solidFill>
                <a:latin typeface="Calibri"/>
                <a:ea typeface="Calibri"/>
                <a:cs typeface="Calibri"/>
                <a:sym typeface="Calibri"/>
              </a:rPr>
              <a:t>cost of capital </a:t>
            </a:r>
            <a:r>
              <a:rPr lang="en-US" sz="1000">
                <a:solidFill>
                  <a:srgbClr val="000000"/>
                </a:solidFill>
                <a:latin typeface="Calibri"/>
                <a:ea typeface="Calibri"/>
                <a:cs typeface="Calibri"/>
                <a:sym typeface="Calibri"/>
              </a:rPr>
              <a:t>for the next round is </a:t>
            </a:r>
            <a:r>
              <a:rPr lang="en-US" sz="1000">
                <a:solidFill>
                  <a:srgbClr val="77933C"/>
                </a:solidFill>
                <a:latin typeface="Calibri"/>
                <a:ea typeface="Calibri"/>
                <a:cs typeface="Calibri"/>
                <a:sym typeface="Calibri"/>
              </a:rPr>
              <a:t>tough to determine</a:t>
            </a:r>
            <a:r>
              <a:rPr lang="en-US" sz="1000">
                <a:solidFill>
                  <a:srgbClr val="000000"/>
                </a:solidFill>
                <a:latin typeface="Calibri"/>
                <a:ea typeface="Calibri"/>
                <a:cs typeface="Calibri"/>
                <a:sym typeface="Calibri"/>
              </a:rPr>
              <a:t>.</a:t>
            </a:r>
            <a:endParaRPr/>
          </a:p>
        </p:txBody>
      </p:sp>
      <p:sp>
        <p:nvSpPr>
          <p:cNvPr id="6550" name="Google Shape;6550;p177"/>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Expectation Lens</a:t>
            </a:r>
            <a:endParaRPr i="1"/>
          </a:p>
        </p:txBody>
      </p:sp>
      <p:grpSp>
        <p:nvGrpSpPr>
          <p:cNvPr id="6551" name="Google Shape;6551;p177"/>
          <p:cNvGrpSpPr/>
          <p:nvPr/>
        </p:nvGrpSpPr>
        <p:grpSpPr>
          <a:xfrm>
            <a:off x="5607224" y="782928"/>
            <a:ext cx="2679354" cy="2748969"/>
            <a:chOff x="287469" y="1128858"/>
            <a:chExt cx="3328976" cy="3415407"/>
          </a:xfrm>
        </p:grpSpPr>
        <p:grpSp>
          <p:nvGrpSpPr>
            <p:cNvPr id="6552" name="Google Shape;6552;p177"/>
            <p:cNvGrpSpPr/>
            <p:nvPr/>
          </p:nvGrpSpPr>
          <p:grpSpPr>
            <a:xfrm>
              <a:off x="721813" y="2103576"/>
              <a:ext cx="2514174" cy="1457324"/>
              <a:chOff x="2593869" y="4166761"/>
              <a:chExt cx="1245201" cy="721772"/>
            </a:xfrm>
          </p:grpSpPr>
          <p:grpSp>
            <p:nvGrpSpPr>
              <p:cNvPr id="6553" name="Google Shape;6553;p177"/>
              <p:cNvGrpSpPr/>
              <p:nvPr/>
            </p:nvGrpSpPr>
            <p:grpSpPr>
              <a:xfrm>
                <a:off x="3049822" y="4261159"/>
                <a:ext cx="732066" cy="198174"/>
                <a:chOff x="1717748" y="2375002"/>
                <a:chExt cx="3040063" cy="822960"/>
              </a:xfrm>
            </p:grpSpPr>
            <p:grpSp>
              <p:nvGrpSpPr>
                <p:cNvPr id="6554" name="Google Shape;6554;p177"/>
                <p:cNvGrpSpPr/>
                <p:nvPr/>
              </p:nvGrpSpPr>
              <p:grpSpPr>
                <a:xfrm>
                  <a:off x="1717748" y="2375002"/>
                  <a:ext cx="3040063" cy="822960"/>
                  <a:chOff x="1717748" y="2375002"/>
                  <a:chExt cx="3040063" cy="822960"/>
                </a:xfrm>
              </p:grpSpPr>
              <p:sp>
                <p:nvSpPr>
                  <p:cNvPr id="6555" name="Google Shape;6555;p177"/>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Execution</a:t>
                    </a:r>
                    <a:endParaRPr b="1" sz="1300">
                      <a:solidFill>
                        <a:schemeClr val="lt1"/>
                      </a:solidFill>
                      <a:latin typeface="Calibri"/>
                      <a:ea typeface="Calibri"/>
                      <a:cs typeface="Calibri"/>
                      <a:sym typeface="Calibri"/>
                    </a:endParaRPr>
                  </a:p>
                </p:txBody>
              </p:sp>
              <p:sp>
                <p:nvSpPr>
                  <p:cNvPr id="6556" name="Google Shape;6556;p17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177"/>
                <p:cNvGrpSpPr/>
                <p:nvPr/>
              </p:nvGrpSpPr>
              <p:grpSpPr>
                <a:xfrm>
                  <a:off x="1835838" y="2530721"/>
                  <a:ext cx="598064" cy="532324"/>
                  <a:chOff x="1806206" y="2502148"/>
                  <a:chExt cx="598064" cy="532324"/>
                </a:xfrm>
              </p:grpSpPr>
              <p:sp>
                <p:nvSpPr>
                  <p:cNvPr id="6558" name="Google Shape;6558;p17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17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60" name="Google Shape;6560;p177"/>
              <p:cNvGrpSpPr/>
              <p:nvPr/>
            </p:nvGrpSpPr>
            <p:grpSpPr>
              <a:xfrm>
                <a:off x="2895037" y="4166761"/>
                <a:ext cx="732066" cy="198174"/>
                <a:chOff x="1717748" y="2375002"/>
                <a:chExt cx="3040063" cy="822960"/>
              </a:xfrm>
            </p:grpSpPr>
            <p:grpSp>
              <p:nvGrpSpPr>
                <p:cNvPr id="6561" name="Google Shape;6561;p177"/>
                <p:cNvGrpSpPr/>
                <p:nvPr/>
              </p:nvGrpSpPr>
              <p:grpSpPr>
                <a:xfrm>
                  <a:off x="1717748" y="2375002"/>
                  <a:ext cx="3040063" cy="822960"/>
                  <a:chOff x="1717748" y="2375002"/>
                  <a:chExt cx="3040063" cy="822960"/>
                </a:xfrm>
              </p:grpSpPr>
              <p:sp>
                <p:nvSpPr>
                  <p:cNvPr id="6562" name="Google Shape;6562;p177"/>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Operations</a:t>
                    </a:r>
                    <a:endParaRPr b="1" sz="1300">
                      <a:solidFill>
                        <a:schemeClr val="lt1"/>
                      </a:solidFill>
                      <a:latin typeface="Calibri"/>
                      <a:ea typeface="Calibri"/>
                      <a:cs typeface="Calibri"/>
                      <a:sym typeface="Calibri"/>
                    </a:endParaRPr>
                  </a:p>
                </p:txBody>
              </p:sp>
              <p:sp>
                <p:nvSpPr>
                  <p:cNvPr id="6563" name="Google Shape;6563;p17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177"/>
                <p:cNvGrpSpPr/>
                <p:nvPr/>
              </p:nvGrpSpPr>
              <p:grpSpPr>
                <a:xfrm>
                  <a:off x="1835838" y="2530721"/>
                  <a:ext cx="598064" cy="532324"/>
                  <a:chOff x="1806206" y="2502148"/>
                  <a:chExt cx="598064" cy="532324"/>
                </a:xfrm>
              </p:grpSpPr>
              <p:sp>
                <p:nvSpPr>
                  <p:cNvPr id="6565" name="Google Shape;6565;p17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17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67" name="Google Shape;6567;p177"/>
              <p:cNvGrpSpPr/>
              <p:nvPr/>
            </p:nvGrpSpPr>
            <p:grpSpPr>
              <a:xfrm>
                <a:off x="2711061" y="4193202"/>
                <a:ext cx="734524" cy="198174"/>
                <a:chOff x="1717748" y="2375002"/>
                <a:chExt cx="3135731" cy="822960"/>
              </a:xfrm>
            </p:grpSpPr>
            <p:grpSp>
              <p:nvGrpSpPr>
                <p:cNvPr id="6568" name="Google Shape;6568;p177"/>
                <p:cNvGrpSpPr/>
                <p:nvPr/>
              </p:nvGrpSpPr>
              <p:grpSpPr>
                <a:xfrm>
                  <a:off x="1717748" y="2375002"/>
                  <a:ext cx="3135731" cy="822960"/>
                  <a:chOff x="1717748" y="2375002"/>
                  <a:chExt cx="3135731" cy="822960"/>
                </a:xfrm>
              </p:grpSpPr>
              <p:sp>
                <p:nvSpPr>
                  <p:cNvPr id="6569" name="Google Shape;6569;p177"/>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Strategy</a:t>
                    </a:r>
                    <a:endParaRPr b="1" sz="1300">
                      <a:solidFill>
                        <a:schemeClr val="lt1"/>
                      </a:solidFill>
                      <a:latin typeface="Calibri"/>
                      <a:ea typeface="Calibri"/>
                      <a:cs typeface="Calibri"/>
                      <a:sym typeface="Calibri"/>
                    </a:endParaRPr>
                  </a:p>
                </p:txBody>
              </p:sp>
              <p:sp>
                <p:nvSpPr>
                  <p:cNvPr id="6570" name="Google Shape;6570;p17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177"/>
                <p:cNvGrpSpPr/>
                <p:nvPr/>
              </p:nvGrpSpPr>
              <p:grpSpPr>
                <a:xfrm>
                  <a:off x="1835838" y="2530721"/>
                  <a:ext cx="598064" cy="532324"/>
                  <a:chOff x="1806206" y="2502148"/>
                  <a:chExt cx="598064" cy="532324"/>
                </a:xfrm>
              </p:grpSpPr>
              <p:sp>
                <p:nvSpPr>
                  <p:cNvPr id="6572" name="Google Shape;6572;p17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17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74" name="Google Shape;6574;p177"/>
              <p:cNvGrpSpPr/>
              <p:nvPr/>
            </p:nvGrpSpPr>
            <p:grpSpPr>
              <a:xfrm>
                <a:off x="2595021" y="4333340"/>
                <a:ext cx="735109" cy="198174"/>
                <a:chOff x="1717748" y="2375002"/>
                <a:chExt cx="3052699" cy="822960"/>
              </a:xfrm>
            </p:grpSpPr>
            <p:grpSp>
              <p:nvGrpSpPr>
                <p:cNvPr id="6575" name="Google Shape;6575;p177"/>
                <p:cNvGrpSpPr/>
                <p:nvPr/>
              </p:nvGrpSpPr>
              <p:grpSpPr>
                <a:xfrm>
                  <a:off x="1717748" y="2375002"/>
                  <a:ext cx="3052699" cy="822960"/>
                  <a:chOff x="1717748" y="2375002"/>
                  <a:chExt cx="3052699" cy="822960"/>
                </a:xfrm>
              </p:grpSpPr>
              <p:sp>
                <p:nvSpPr>
                  <p:cNvPr id="6576" name="Google Shape;6576;p177"/>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Financial</a:t>
                    </a:r>
                    <a:endParaRPr b="1" sz="1300">
                      <a:solidFill>
                        <a:schemeClr val="lt1"/>
                      </a:solidFill>
                      <a:latin typeface="Calibri"/>
                      <a:ea typeface="Calibri"/>
                      <a:cs typeface="Calibri"/>
                      <a:sym typeface="Calibri"/>
                    </a:endParaRPr>
                  </a:p>
                </p:txBody>
              </p:sp>
              <p:sp>
                <p:nvSpPr>
                  <p:cNvPr id="6577" name="Google Shape;6577;p17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177"/>
                <p:cNvGrpSpPr/>
                <p:nvPr/>
              </p:nvGrpSpPr>
              <p:grpSpPr>
                <a:xfrm>
                  <a:off x="1835838" y="2530721"/>
                  <a:ext cx="598064" cy="532324"/>
                  <a:chOff x="1806206" y="2502148"/>
                  <a:chExt cx="598064" cy="532324"/>
                </a:xfrm>
              </p:grpSpPr>
              <p:sp>
                <p:nvSpPr>
                  <p:cNvPr id="6579" name="Google Shape;6579;p17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17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81" name="Google Shape;6581;p177"/>
              <p:cNvGrpSpPr/>
              <p:nvPr/>
            </p:nvGrpSpPr>
            <p:grpSpPr>
              <a:xfrm>
                <a:off x="2593869" y="4521548"/>
                <a:ext cx="732066" cy="198174"/>
                <a:chOff x="1717748" y="2375002"/>
                <a:chExt cx="3040063" cy="822960"/>
              </a:xfrm>
            </p:grpSpPr>
            <p:grpSp>
              <p:nvGrpSpPr>
                <p:cNvPr id="6582" name="Google Shape;6582;p177"/>
                <p:cNvGrpSpPr/>
                <p:nvPr/>
              </p:nvGrpSpPr>
              <p:grpSpPr>
                <a:xfrm>
                  <a:off x="1717748" y="2375002"/>
                  <a:ext cx="3040063" cy="822960"/>
                  <a:chOff x="1717748" y="2375002"/>
                  <a:chExt cx="3040063" cy="822960"/>
                </a:xfrm>
              </p:grpSpPr>
              <p:sp>
                <p:nvSpPr>
                  <p:cNvPr id="6583" name="Google Shape;6583;p177"/>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People</a:t>
                    </a:r>
                    <a:endParaRPr b="1" sz="1300">
                      <a:solidFill>
                        <a:schemeClr val="lt1"/>
                      </a:solidFill>
                      <a:latin typeface="Calibri"/>
                      <a:ea typeface="Calibri"/>
                      <a:cs typeface="Calibri"/>
                      <a:sym typeface="Calibri"/>
                    </a:endParaRPr>
                  </a:p>
                </p:txBody>
              </p:sp>
              <p:sp>
                <p:nvSpPr>
                  <p:cNvPr id="6584" name="Google Shape;6584;p17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177"/>
                <p:cNvGrpSpPr/>
                <p:nvPr/>
              </p:nvGrpSpPr>
              <p:grpSpPr>
                <a:xfrm>
                  <a:off x="1835838" y="2530721"/>
                  <a:ext cx="598064" cy="532324"/>
                  <a:chOff x="1806206" y="2502148"/>
                  <a:chExt cx="598064" cy="532324"/>
                </a:xfrm>
              </p:grpSpPr>
              <p:sp>
                <p:nvSpPr>
                  <p:cNvPr id="6586" name="Google Shape;6586;p17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17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88" name="Google Shape;6588;p177"/>
              <p:cNvGrpSpPr/>
              <p:nvPr/>
            </p:nvGrpSpPr>
            <p:grpSpPr>
              <a:xfrm>
                <a:off x="2714462" y="4656532"/>
                <a:ext cx="732066" cy="198174"/>
                <a:chOff x="1717748" y="2375002"/>
                <a:chExt cx="3040063" cy="822960"/>
              </a:xfrm>
            </p:grpSpPr>
            <p:grpSp>
              <p:nvGrpSpPr>
                <p:cNvPr id="6589" name="Google Shape;6589;p177"/>
                <p:cNvGrpSpPr/>
                <p:nvPr/>
              </p:nvGrpSpPr>
              <p:grpSpPr>
                <a:xfrm>
                  <a:off x="1717748" y="2375002"/>
                  <a:ext cx="3040063" cy="822960"/>
                  <a:chOff x="1717748" y="2375002"/>
                  <a:chExt cx="3040063" cy="822960"/>
                </a:xfrm>
              </p:grpSpPr>
              <p:sp>
                <p:nvSpPr>
                  <p:cNvPr id="6590" name="Google Shape;6590;p177"/>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Market</a:t>
                    </a:r>
                    <a:endParaRPr b="1" sz="1300">
                      <a:solidFill>
                        <a:schemeClr val="lt1"/>
                      </a:solidFill>
                      <a:latin typeface="Calibri"/>
                      <a:ea typeface="Calibri"/>
                      <a:cs typeface="Calibri"/>
                      <a:sym typeface="Calibri"/>
                    </a:endParaRPr>
                  </a:p>
                </p:txBody>
              </p:sp>
              <p:sp>
                <p:nvSpPr>
                  <p:cNvPr id="6591" name="Google Shape;6591;p17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177"/>
                <p:cNvGrpSpPr/>
                <p:nvPr/>
              </p:nvGrpSpPr>
              <p:grpSpPr>
                <a:xfrm>
                  <a:off x="1835838" y="2530721"/>
                  <a:ext cx="598064" cy="532324"/>
                  <a:chOff x="1806206" y="2502148"/>
                  <a:chExt cx="598064" cy="532324"/>
                </a:xfrm>
              </p:grpSpPr>
              <p:sp>
                <p:nvSpPr>
                  <p:cNvPr id="6593" name="Google Shape;6593;p17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17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95" name="Google Shape;6595;p177"/>
              <p:cNvGrpSpPr/>
              <p:nvPr/>
            </p:nvGrpSpPr>
            <p:grpSpPr>
              <a:xfrm>
                <a:off x="2891872" y="4690359"/>
                <a:ext cx="732066" cy="198174"/>
                <a:chOff x="1717748" y="2375002"/>
                <a:chExt cx="3040063" cy="822960"/>
              </a:xfrm>
            </p:grpSpPr>
            <p:grpSp>
              <p:nvGrpSpPr>
                <p:cNvPr id="6596" name="Google Shape;6596;p177"/>
                <p:cNvGrpSpPr/>
                <p:nvPr/>
              </p:nvGrpSpPr>
              <p:grpSpPr>
                <a:xfrm>
                  <a:off x="1717748" y="2375002"/>
                  <a:ext cx="3040063" cy="822960"/>
                  <a:chOff x="1717748" y="2375002"/>
                  <a:chExt cx="3040063" cy="822960"/>
                </a:xfrm>
              </p:grpSpPr>
              <p:sp>
                <p:nvSpPr>
                  <p:cNvPr id="6597" name="Google Shape;6597;p177"/>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Entity</a:t>
                    </a:r>
                    <a:endParaRPr b="1" sz="1300">
                      <a:solidFill>
                        <a:schemeClr val="lt1"/>
                      </a:solidFill>
                      <a:latin typeface="Calibri"/>
                      <a:ea typeface="Calibri"/>
                      <a:cs typeface="Calibri"/>
                      <a:sym typeface="Calibri"/>
                    </a:endParaRPr>
                  </a:p>
                </p:txBody>
              </p:sp>
              <p:sp>
                <p:nvSpPr>
                  <p:cNvPr id="6598" name="Google Shape;6598;p17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177"/>
                <p:cNvGrpSpPr/>
                <p:nvPr/>
              </p:nvGrpSpPr>
              <p:grpSpPr>
                <a:xfrm>
                  <a:off x="1835838" y="2530721"/>
                  <a:ext cx="598064" cy="532324"/>
                  <a:chOff x="1806206" y="2502148"/>
                  <a:chExt cx="598064" cy="532324"/>
                </a:xfrm>
              </p:grpSpPr>
              <p:sp>
                <p:nvSpPr>
                  <p:cNvPr id="6600" name="Google Shape;6600;p17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17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02" name="Google Shape;6602;p177"/>
              <p:cNvGrpSpPr/>
              <p:nvPr/>
            </p:nvGrpSpPr>
            <p:grpSpPr>
              <a:xfrm>
                <a:off x="3056140" y="4602572"/>
                <a:ext cx="732066" cy="198174"/>
                <a:chOff x="1717748" y="2375002"/>
                <a:chExt cx="3040063" cy="822960"/>
              </a:xfrm>
            </p:grpSpPr>
            <p:grpSp>
              <p:nvGrpSpPr>
                <p:cNvPr id="6603" name="Google Shape;6603;p177"/>
                <p:cNvGrpSpPr/>
                <p:nvPr/>
              </p:nvGrpSpPr>
              <p:grpSpPr>
                <a:xfrm>
                  <a:off x="1717748" y="2375002"/>
                  <a:ext cx="3040063" cy="822960"/>
                  <a:chOff x="1717748" y="2375002"/>
                  <a:chExt cx="3040063" cy="822960"/>
                </a:xfrm>
              </p:grpSpPr>
              <p:sp>
                <p:nvSpPr>
                  <p:cNvPr id="6604" name="Google Shape;6604;p177"/>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Governance</a:t>
                    </a:r>
                    <a:endParaRPr b="1" sz="1300">
                      <a:solidFill>
                        <a:schemeClr val="lt1"/>
                      </a:solidFill>
                      <a:latin typeface="Calibri"/>
                      <a:ea typeface="Calibri"/>
                      <a:cs typeface="Calibri"/>
                      <a:sym typeface="Calibri"/>
                    </a:endParaRPr>
                  </a:p>
                </p:txBody>
              </p:sp>
              <p:sp>
                <p:nvSpPr>
                  <p:cNvPr id="6605" name="Google Shape;6605;p17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177"/>
                <p:cNvGrpSpPr/>
                <p:nvPr/>
              </p:nvGrpSpPr>
              <p:grpSpPr>
                <a:xfrm>
                  <a:off x="1835838" y="2530721"/>
                  <a:ext cx="598064" cy="532324"/>
                  <a:chOff x="1806206" y="2502148"/>
                  <a:chExt cx="598064" cy="532324"/>
                </a:xfrm>
              </p:grpSpPr>
              <p:sp>
                <p:nvSpPr>
                  <p:cNvPr id="6607" name="Google Shape;6607;p17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17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09" name="Google Shape;6609;p177"/>
              <p:cNvGrpSpPr/>
              <p:nvPr/>
            </p:nvGrpSpPr>
            <p:grpSpPr>
              <a:xfrm>
                <a:off x="3106415" y="4411588"/>
                <a:ext cx="732656" cy="203186"/>
                <a:chOff x="1716629" y="2342889"/>
                <a:chExt cx="3042511" cy="843773"/>
              </a:xfrm>
            </p:grpSpPr>
            <p:grpSp>
              <p:nvGrpSpPr>
                <p:cNvPr id="6610" name="Google Shape;6610;p177"/>
                <p:cNvGrpSpPr/>
                <p:nvPr/>
              </p:nvGrpSpPr>
              <p:grpSpPr>
                <a:xfrm>
                  <a:off x="1716629" y="2342889"/>
                  <a:ext cx="3042511" cy="843773"/>
                  <a:chOff x="1716629" y="2342889"/>
                  <a:chExt cx="3042511" cy="843773"/>
                </a:xfrm>
              </p:grpSpPr>
              <p:sp>
                <p:nvSpPr>
                  <p:cNvPr id="6611" name="Google Shape;6611;p177"/>
                  <p:cNvSpPr/>
                  <p:nvPr/>
                </p:nvSpPr>
                <p:spPr>
                  <a:xfrm>
                    <a:off x="1724742" y="2342889"/>
                    <a:ext cx="3034398" cy="843773"/>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Expectation</a:t>
                    </a:r>
                    <a:endParaRPr b="1" sz="1300">
                      <a:solidFill>
                        <a:schemeClr val="lt1"/>
                      </a:solidFill>
                      <a:latin typeface="Calibri"/>
                      <a:ea typeface="Calibri"/>
                      <a:cs typeface="Calibri"/>
                      <a:sym typeface="Calibri"/>
                    </a:endParaRPr>
                  </a:p>
                </p:txBody>
              </p:sp>
              <p:sp>
                <p:nvSpPr>
                  <p:cNvPr id="6612" name="Google Shape;6612;p177"/>
                  <p:cNvSpPr/>
                  <p:nvPr/>
                </p:nvSpPr>
                <p:spPr>
                  <a:xfrm>
                    <a:off x="1716629" y="2342889"/>
                    <a:ext cx="827563" cy="843773"/>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177"/>
                <p:cNvGrpSpPr/>
                <p:nvPr/>
              </p:nvGrpSpPr>
              <p:grpSpPr>
                <a:xfrm>
                  <a:off x="1835838" y="2530721"/>
                  <a:ext cx="598064" cy="532324"/>
                  <a:chOff x="1806206" y="2502148"/>
                  <a:chExt cx="598064" cy="532324"/>
                </a:xfrm>
              </p:grpSpPr>
              <p:sp>
                <p:nvSpPr>
                  <p:cNvPr id="6614" name="Google Shape;6614;p17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17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616" name="Google Shape;6616;p177"/>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grpSp>
      <p:grpSp>
        <p:nvGrpSpPr>
          <p:cNvPr id="6617" name="Google Shape;6617;p177"/>
          <p:cNvGrpSpPr/>
          <p:nvPr/>
        </p:nvGrpSpPr>
        <p:grpSpPr>
          <a:xfrm>
            <a:off x="5691753" y="3300978"/>
            <a:ext cx="2719845" cy="2719845"/>
            <a:chOff x="6530" y="596150"/>
            <a:chExt cx="3570996" cy="3570996"/>
          </a:xfrm>
        </p:grpSpPr>
        <p:grpSp>
          <p:nvGrpSpPr>
            <p:cNvPr id="6618" name="Google Shape;6618;p177"/>
            <p:cNvGrpSpPr/>
            <p:nvPr/>
          </p:nvGrpSpPr>
          <p:grpSpPr>
            <a:xfrm>
              <a:off x="616626" y="1718996"/>
              <a:ext cx="2350943" cy="1362497"/>
              <a:chOff x="2593869" y="4166761"/>
              <a:chExt cx="1245391" cy="721772"/>
            </a:xfrm>
          </p:grpSpPr>
          <p:grpSp>
            <p:nvGrpSpPr>
              <p:cNvPr id="6619" name="Google Shape;6619;p177"/>
              <p:cNvGrpSpPr/>
              <p:nvPr/>
            </p:nvGrpSpPr>
            <p:grpSpPr>
              <a:xfrm>
                <a:off x="3049822" y="4261159"/>
                <a:ext cx="732066" cy="198174"/>
                <a:chOff x="1717748" y="2375002"/>
                <a:chExt cx="3040063" cy="822960"/>
              </a:xfrm>
            </p:grpSpPr>
            <p:grpSp>
              <p:nvGrpSpPr>
                <p:cNvPr id="6620" name="Google Shape;6620;p177"/>
                <p:cNvGrpSpPr/>
                <p:nvPr/>
              </p:nvGrpSpPr>
              <p:grpSpPr>
                <a:xfrm>
                  <a:off x="1717748" y="2375002"/>
                  <a:ext cx="3040063" cy="822960"/>
                  <a:chOff x="1717748" y="2375002"/>
                  <a:chExt cx="3040063" cy="822960"/>
                </a:xfrm>
              </p:grpSpPr>
              <p:sp>
                <p:nvSpPr>
                  <p:cNvPr id="6621" name="Google Shape;6621;p177"/>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6622" name="Google Shape;6622;p17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177"/>
                <p:cNvGrpSpPr/>
                <p:nvPr/>
              </p:nvGrpSpPr>
              <p:grpSpPr>
                <a:xfrm>
                  <a:off x="1835838" y="2530721"/>
                  <a:ext cx="598064" cy="532324"/>
                  <a:chOff x="1806206" y="2502148"/>
                  <a:chExt cx="598064" cy="532324"/>
                </a:xfrm>
              </p:grpSpPr>
              <p:sp>
                <p:nvSpPr>
                  <p:cNvPr id="6624" name="Google Shape;6624;p17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17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26" name="Google Shape;6626;p177"/>
              <p:cNvGrpSpPr/>
              <p:nvPr/>
            </p:nvGrpSpPr>
            <p:grpSpPr>
              <a:xfrm>
                <a:off x="2895037" y="4166761"/>
                <a:ext cx="732066" cy="198174"/>
                <a:chOff x="1717748" y="2375002"/>
                <a:chExt cx="3040063" cy="822960"/>
              </a:xfrm>
            </p:grpSpPr>
            <p:grpSp>
              <p:nvGrpSpPr>
                <p:cNvPr id="6627" name="Google Shape;6627;p177"/>
                <p:cNvGrpSpPr/>
                <p:nvPr/>
              </p:nvGrpSpPr>
              <p:grpSpPr>
                <a:xfrm>
                  <a:off x="1717748" y="2375002"/>
                  <a:ext cx="3040063" cy="822960"/>
                  <a:chOff x="1717748" y="2375002"/>
                  <a:chExt cx="3040063" cy="822960"/>
                </a:xfrm>
              </p:grpSpPr>
              <p:sp>
                <p:nvSpPr>
                  <p:cNvPr id="6628" name="Google Shape;6628;p177"/>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Governance</a:t>
                    </a:r>
                    <a:endParaRPr/>
                  </a:p>
                </p:txBody>
              </p:sp>
              <p:sp>
                <p:nvSpPr>
                  <p:cNvPr id="6629" name="Google Shape;6629;p17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177"/>
                <p:cNvGrpSpPr/>
                <p:nvPr/>
              </p:nvGrpSpPr>
              <p:grpSpPr>
                <a:xfrm>
                  <a:off x="1835838" y="2530721"/>
                  <a:ext cx="598064" cy="532324"/>
                  <a:chOff x="1806206" y="2502148"/>
                  <a:chExt cx="598064" cy="532324"/>
                </a:xfrm>
              </p:grpSpPr>
              <p:sp>
                <p:nvSpPr>
                  <p:cNvPr id="6631" name="Google Shape;6631;p17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17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33" name="Google Shape;6633;p177"/>
              <p:cNvGrpSpPr/>
              <p:nvPr/>
            </p:nvGrpSpPr>
            <p:grpSpPr>
              <a:xfrm>
                <a:off x="2711061" y="4193202"/>
                <a:ext cx="734524" cy="198174"/>
                <a:chOff x="1717748" y="2375002"/>
                <a:chExt cx="3135731" cy="822960"/>
              </a:xfrm>
            </p:grpSpPr>
            <p:grpSp>
              <p:nvGrpSpPr>
                <p:cNvPr id="6634" name="Google Shape;6634;p177"/>
                <p:cNvGrpSpPr/>
                <p:nvPr/>
              </p:nvGrpSpPr>
              <p:grpSpPr>
                <a:xfrm>
                  <a:off x="1717748" y="2375002"/>
                  <a:ext cx="3135731" cy="822960"/>
                  <a:chOff x="1717748" y="2375002"/>
                  <a:chExt cx="3135731" cy="822960"/>
                </a:xfrm>
              </p:grpSpPr>
              <p:sp>
                <p:nvSpPr>
                  <p:cNvPr id="6635" name="Google Shape;6635;p177"/>
                  <p:cNvSpPr/>
                  <p:nvPr/>
                </p:nvSpPr>
                <p:spPr>
                  <a:xfrm>
                    <a:off x="1724066" y="2375002"/>
                    <a:ext cx="312941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Expectation</a:t>
                    </a:r>
                    <a:endParaRPr/>
                  </a:p>
                </p:txBody>
              </p:sp>
              <p:sp>
                <p:nvSpPr>
                  <p:cNvPr id="6636" name="Google Shape;6636;p17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177"/>
                <p:cNvGrpSpPr/>
                <p:nvPr/>
              </p:nvGrpSpPr>
              <p:grpSpPr>
                <a:xfrm>
                  <a:off x="1835838" y="2530721"/>
                  <a:ext cx="598064" cy="532324"/>
                  <a:chOff x="1806206" y="2502148"/>
                  <a:chExt cx="598064" cy="532324"/>
                </a:xfrm>
              </p:grpSpPr>
              <p:sp>
                <p:nvSpPr>
                  <p:cNvPr id="6638" name="Google Shape;6638;p17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17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40" name="Google Shape;6640;p177"/>
              <p:cNvGrpSpPr/>
              <p:nvPr/>
            </p:nvGrpSpPr>
            <p:grpSpPr>
              <a:xfrm>
                <a:off x="2595021" y="4333340"/>
                <a:ext cx="735109" cy="198174"/>
                <a:chOff x="1717748" y="2375002"/>
                <a:chExt cx="3052699" cy="822960"/>
              </a:xfrm>
            </p:grpSpPr>
            <p:grpSp>
              <p:nvGrpSpPr>
                <p:cNvPr id="6641" name="Google Shape;6641;p177"/>
                <p:cNvGrpSpPr/>
                <p:nvPr/>
              </p:nvGrpSpPr>
              <p:grpSpPr>
                <a:xfrm>
                  <a:off x="1717748" y="2375002"/>
                  <a:ext cx="3052699" cy="822960"/>
                  <a:chOff x="1717748" y="2375002"/>
                  <a:chExt cx="3052699" cy="822960"/>
                </a:xfrm>
              </p:grpSpPr>
              <p:sp>
                <p:nvSpPr>
                  <p:cNvPr id="6642" name="Google Shape;6642;p177"/>
                  <p:cNvSpPr/>
                  <p:nvPr/>
                </p:nvSpPr>
                <p:spPr>
                  <a:xfrm>
                    <a:off x="1724067" y="2375002"/>
                    <a:ext cx="3046380"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Execution</a:t>
                    </a:r>
                    <a:endParaRPr/>
                  </a:p>
                </p:txBody>
              </p:sp>
              <p:sp>
                <p:nvSpPr>
                  <p:cNvPr id="6643" name="Google Shape;6643;p17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177"/>
                <p:cNvGrpSpPr/>
                <p:nvPr/>
              </p:nvGrpSpPr>
              <p:grpSpPr>
                <a:xfrm>
                  <a:off x="1835838" y="2530721"/>
                  <a:ext cx="598064" cy="532324"/>
                  <a:chOff x="1806206" y="2502148"/>
                  <a:chExt cx="598064" cy="532324"/>
                </a:xfrm>
              </p:grpSpPr>
              <p:sp>
                <p:nvSpPr>
                  <p:cNvPr id="6645" name="Google Shape;6645;p17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17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47" name="Google Shape;6647;p177"/>
              <p:cNvGrpSpPr/>
              <p:nvPr/>
            </p:nvGrpSpPr>
            <p:grpSpPr>
              <a:xfrm>
                <a:off x="2593869" y="4521548"/>
                <a:ext cx="732066" cy="198174"/>
                <a:chOff x="1717748" y="2375002"/>
                <a:chExt cx="3040063" cy="822960"/>
              </a:xfrm>
            </p:grpSpPr>
            <p:grpSp>
              <p:nvGrpSpPr>
                <p:cNvPr id="6648" name="Google Shape;6648;p177"/>
                <p:cNvGrpSpPr/>
                <p:nvPr/>
              </p:nvGrpSpPr>
              <p:grpSpPr>
                <a:xfrm>
                  <a:off x="1717748" y="2375002"/>
                  <a:ext cx="3040063" cy="822960"/>
                  <a:chOff x="1717748" y="2375002"/>
                  <a:chExt cx="3040063" cy="822960"/>
                </a:xfrm>
              </p:grpSpPr>
              <p:sp>
                <p:nvSpPr>
                  <p:cNvPr id="6649" name="Google Shape;6649;p177"/>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Operations</a:t>
                    </a:r>
                    <a:endParaRPr/>
                  </a:p>
                </p:txBody>
              </p:sp>
              <p:sp>
                <p:nvSpPr>
                  <p:cNvPr id="6650" name="Google Shape;6650;p17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177"/>
                <p:cNvGrpSpPr/>
                <p:nvPr/>
              </p:nvGrpSpPr>
              <p:grpSpPr>
                <a:xfrm>
                  <a:off x="1835838" y="2530721"/>
                  <a:ext cx="598064" cy="532324"/>
                  <a:chOff x="1806206" y="2502148"/>
                  <a:chExt cx="598064" cy="532324"/>
                </a:xfrm>
              </p:grpSpPr>
              <p:sp>
                <p:nvSpPr>
                  <p:cNvPr id="6652" name="Google Shape;6652;p17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17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54" name="Google Shape;6654;p177"/>
              <p:cNvGrpSpPr/>
              <p:nvPr/>
            </p:nvGrpSpPr>
            <p:grpSpPr>
              <a:xfrm>
                <a:off x="2714462" y="4656532"/>
                <a:ext cx="732066" cy="198174"/>
                <a:chOff x="1717748" y="2375002"/>
                <a:chExt cx="3040063" cy="822960"/>
              </a:xfrm>
            </p:grpSpPr>
            <p:grpSp>
              <p:nvGrpSpPr>
                <p:cNvPr id="6655" name="Google Shape;6655;p177"/>
                <p:cNvGrpSpPr/>
                <p:nvPr/>
              </p:nvGrpSpPr>
              <p:grpSpPr>
                <a:xfrm>
                  <a:off x="1717748" y="2375002"/>
                  <a:ext cx="3040063" cy="822960"/>
                  <a:chOff x="1717748" y="2375002"/>
                  <a:chExt cx="3040063" cy="822960"/>
                </a:xfrm>
              </p:grpSpPr>
              <p:sp>
                <p:nvSpPr>
                  <p:cNvPr id="6656" name="Google Shape;6656;p177"/>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Strategy</a:t>
                    </a:r>
                    <a:endParaRPr/>
                  </a:p>
                </p:txBody>
              </p:sp>
              <p:sp>
                <p:nvSpPr>
                  <p:cNvPr id="6657" name="Google Shape;6657;p17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8" name="Google Shape;6658;p177"/>
                <p:cNvGrpSpPr/>
                <p:nvPr/>
              </p:nvGrpSpPr>
              <p:grpSpPr>
                <a:xfrm>
                  <a:off x="1835838" y="2530721"/>
                  <a:ext cx="598064" cy="532324"/>
                  <a:chOff x="1806206" y="2502148"/>
                  <a:chExt cx="598064" cy="532324"/>
                </a:xfrm>
              </p:grpSpPr>
              <p:sp>
                <p:nvSpPr>
                  <p:cNvPr id="6659" name="Google Shape;6659;p17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17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61" name="Google Shape;6661;p177"/>
              <p:cNvGrpSpPr/>
              <p:nvPr/>
            </p:nvGrpSpPr>
            <p:grpSpPr>
              <a:xfrm>
                <a:off x="2891872" y="4690359"/>
                <a:ext cx="732066" cy="198174"/>
                <a:chOff x="1717748" y="2375002"/>
                <a:chExt cx="3040063" cy="822960"/>
              </a:xfrm>
            </p:grpSpPr>
            <p:grpSp>
              <p:nvGrpSpPr>
                <p:cNvPr id="6662" name="Google Shape;6662;p177"/>
                <p:cNvGrpSpPr/>
                <p:nvPr/>
              </p:nvGrpSpPr>
              <p:grpSpPr>
                <a:xfrm>
                  <a:off x="1717748" y="2375002"/>
                  <a:ext cx="3040063" cy="822960"/>
                  <a:chOff x="1717748" y="2375002"/>
                  <a:chExt cx="3040063" cy="822960"/>
                </a:xfrm>
              </p:grpSpPr>
              <p:sp>
                <p:nvSpPr>
                  <p:cNvPr id="6663" name="Google Shape;6663;p177"/>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Financial</a:t>
                    </a:r>
                    <a:endParaRPr/>
                  </a:p>
                </p:txBody>
              </p:sp>
              <p:sp>
                <p:nvSpPr>
                  <p:cNvPr id="6664" name="Google Shape;6664;p17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177"/>
                <p:cNvGrpSpPr/>
                <p:nvPr/>
              </p:nvGrpSpPr>
              <p:grpSpPr>
                <a:xfrm>
                  <a:off x="1835838" y="2530721"/>
                  <a:ext cx="598064" cy="532324"/>
                  <a:chOff x="1806206" y="2502148"/>
                  <a:chExt cx="598064" cy="532324"/>
                </a:xfrm>
              </p:grpSpPr>
              <p:sp>
                <p:nvSpPr>
                  <p:cNvPr id="6666" name="Google Shape;6666;p17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17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68" name="Google Shape;6668;p177"/>
              <p:cNvGrpSpPr/>
              <p:nvPr/>
            </p:nvGrpSpPr>
            <p:grpSpPr>
              <a:xfrm>
                <a:off x="3056140" y="4602572"/>
                <a:ext cx="732066" cy="198174"/>
                <a:chOff x="1717748" y="2375002"/>
                <a:chExt cx="3040063" cy="822960"/>
              </a:xfrm>
            </p:grpSpPr>
            <p:grpSp>
              <p:nvGrpSpPr>
                <p:cNvPr id="6669" name="Google Shape;6669;p177"/>
                <p:cNvGrpSpPr/>
                <p:nvPr/>
              </p:nvGrpSpPr>
              <p:grpSpPr>
                <a:xfrm>
                  <a:off x="1717748" y="2375002"/>
                  <a:ext cx="3040063" cy="822960"/>
                  <a:chOff x="1717748" y="2375002"/>
                  <a:chExt cx="3040063" cy="822960"/>
                </a:xfrm>
              </p:grpSpPr>
              <p:sp>
                <p:nvSpPr>
                  <p:cNvPr id="6670" name="Google Shape;6670;p177"/>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People</a:t>
                    </a:r>
                    <a:endParaRPr/>
                  </a:p>
                </p:txBody>
              </p:sp>
              <p:sp>
                <p:nvSpPr>
                  <p:cNvPr id="6671" name="Google Shape;6671;p17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177"/>
                <p:cNvGrpSpPr/>
                <p:nvPr/>
              </p:nvGrpSpPr>
              <p:grpSpPr>
                <a:xfrm>
                  <a:off x="1835838" y="2530721"/>
                  <a:ext cx="598064" cy="532324"/>
                  <a:chOff x="1806206" y="2502148"/>
                  <a:chExt cx="598064" cy="532324"/>
                </a:xfrm>
              </p:grpSpPr>
              <p:sp>
                <p:nvSpPr>
                  <p:cNvPr id="6673" name="Google Shape;6673;p17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17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75" name="Google Shape;6675;p177"/>
              <p:cNvGrpSpPr/>
              <p:nvPr/>
            </p:nvGrpSpPr>
            <p:grpSpPr>
              <a:xfrm>
                <a:off x="3106113" y="4419528"/>
                <a:ext cx="733146" cy="197641"/>
                <a:chOff x="1715381" y="2375862"/>
                <a:chExt cx="3044553" cy="820746"/>
              </a:xfrm>
            </p:grpSpPr>
            <p:grpSp>
              <p:nvGrpSpPr>
                <p:cNvPr id="6676" name="Google Shape;6676;p177"/>
                <p:cNvGrpSpPr/>
                <p:nvPr/>
              </p:nvGrpSpPr>
              <p:grpSpPr>
                <a:xfrm>
                  <a:off x="1715381" y="2375862"/>
                  <a:ext cx="3044553" cy="820746"/>
                  <a:chOff x="1715381" y="2375862"/>
                  <a:chExt cx="3044553" cy="820746"/>
                </a:xfrm>
              </p:grpSpPr>
              <p:sp>
                <p:nvSpPr>
                  <p:cNvPr id="6677" name="Google Shape;6677;p177"/>
                  <p:cNvSpPr/>
                  <p:nvPr/>
                </p:nvSpPr>
                <p:spPr>
                  <a:xfrm>
                    <a:off x="1724552" y="2375862"/>
                    <a:ext cx="3035382" cy="820746"/>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Market</a:t>
                    </a:r>
                    <a:endParaRPr/>
                  </a:p>
                </p:txBody>
              </p:sp>
              <p:sp>
                <p:nvSpPr>
                  <p:cNvPr id="6678" name="Google Shape;6678;p177"/>
                  <p:cNvSpPr/>
                  <p:nvPr/>
                </p:nvSpPr>
                <p:spPr>
                  <a:xfrm>
                    <a:off x="1715381" y="2375862"/>
                    <a:ext cx="825331" cy="820746"/>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177"/>
                <p:cNvGrpSpPr/>
                <p:nvPr/>
              </p:nvGrpSpPr>
              <p:grpSpPr>
                <a:xfrm>
                  <a:off x="1835838" y="2530721"/>
                  <a:ext cx="598064" cy="532324"/>
                  <a:chOff x="1806206" y="2502148"/>
                  <a:chExt cx="598064" cy="532324"/>
                </a:xfrm>
              </p:grpSpPr>
              <p:sp>
                <p:nvSpPr>
                  <p:cNvPr id="6680" name="Google Shape;6680;p17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17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682" name="Google Shape;6682;p177"/>
            <p:cNvSpPr/>
            <p:nvPr/>
          </p:nvSpPr>
          <p:spPr>
            <a:xfrm rot="-747586">
              <a:off x="353865" y="960159"/>
              <a:ext cx="2834640" cy="2834640"/>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
          <p:nvSpPr>
            <p:cNvPr id="6683" name="Google Shape;6683;p177"/>
            <p:cNvSpPr/>
            <p:nvPr/>
          </p:nvSpPr>
          <p:spPr>
            <a:xfrm rot="-9180653">
              <a:off x="493513" y="1078964"/>
              <a:ext cx="2594946" cy="2597030"/>
            </a:xfrm>
            <a:prstGeom prst="pie">
              <a:avLst>
                <a:gd fmla="val 438327" name="adj1"/>
                <a:gd fmla="val 7695225"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177"/>
            <p:cNvSpPr/>
            <p:nvPr/>
          </p:nvSpPr>
          <p:spPr>
            <a:xfrm rot="5044295">
              <a:off x="486217" y="1086259"/>
              <a:ext cx="2599115" cy="2597030"/>
            </a:xfrm>
            <a:prstGeom prst="pie">
              <a:avLst>
                <a:gd fmla="val 704191" name="adj1"/>
                <a:gd fmla="val 7865894" name="adj2"/>
              </a:avLst>
            </a:prstGeom>
            <a:solidFill>
              <a:srgbClr val="C2D5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177"/>
            <p:cNvSpPr/>
            <p:nvPr/>
          </p:nvSpPr>
          <p:spPr>
            <a:xfrm rot="-1888876">
              <a:off x="493513" y="1083133"/>
              <a:ext cx="2597030" cy="2597030"/>
            </a:xfrm>
            <a:prstGeom prst="pie">
              <a:avLst>
                <a:gd fmla="val 417459" name="adj1"/>
                <a:gd fmla="val 7642339" name="adj2"/>
              </a:avLst>
            </a:prstGeom>
            <a:solidFill>
              <a:srgbClr val="C3D69B">
                <a:alpha val="69803"/>
              </a:srgbClr>
            </a:solidFill>
            <a:ln cap="flat" cmpd="sng" w="38100">
              <a:solidFill>
                <a:srgbClr val="333F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6686" name="Google Shape;6686;p177"/>
            <p:cNvSpPr txBox="1"/>
            <p:nvPr/>
          </p:nvSpPr>
          <p:spPr>
            <a:xfrm rot="7508506">
              <a:off x="1565882" y="2470230"/>
              <a:ext cx="1830010" cy="69407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Assess &amp; Understand</a:t>
              </a:r>
              <a:endParaRPr/>
            </a:p>
          </p:txBody>
        </p:sp>
        <p:sp>
          <p:nvSpPr>
            <p:cNvPr id="6687" name="Google Shape;6687;p177"/>
            <p:cNvSpPr txBox="1"/>
            <p:nvPr/>
          </p:nvSpPr>
          <p:spPr>
            <a:xfrm rot="-7259013">
              <a:off x="223596" y="2411870"/>
              <a:ext cx="1827927" cy="4085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Build &amp; Align</a:t>
              </a:r>
              <a:endParaRPr/>
            </a:p>
          </p:txBody>
        </p:sp>
        <p:sp>
          <p:nvSpPr>
            <p:cNvPr id="6688" name="Google Shape;6688;p177"/>
            <p:cNvSpPr txBox="1"/>
            <p:nvPr/>
          </p:nvSpPr>
          <p:spPr>
            <a:xfrm>
              <a:off x="914541" y="1525003"/>
              <a:ext cx="1905045" cy="6940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Communicate &amp; Ensure</a:t>
              </a:r>
              <a:endParaRPr/>
            </a:p>
          </p:txBody>
        </p:sp>
      </p:gr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2" name="Shape 6692"/>
        <p:cNvGrpSpPr/>
        <p:nvPr/>
      </p:nvGrpSpPr>
      <p:grpSpPr>
        <a:xfrm>
          <a:off x="0" y="0"/>
          <a:ext cx="0" cy="0"/>
          <a:chOff x="0" y="0"/>
          <a:chExt cx="0" cy="0"/>
        </a:xfrm>
      </p:grpSpPr>
      <p:sp>
        <p:nvSpPr>
          <p:cNvPr id="6693" name="Google Shape;6693;p178"/>
          <p:cNvSpPr txBox="1"/>
          <p:nvPr>
            <p:ph type="title"/>
          </p:nvPr>
        </p:nvSpPr>
        <p:spPr>
          <a:xfrm>
            <a:off x="0" y="1588"/>
            <a:ext cx="9144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t>COMMUNICATE &amp; ENSURE in the Expectation Lens</a:t>
            </a:r>
            <a:endParaRPr sz="3200"/>
          </a:p>
        </p:txBody>
      </p:sp>
      <p:grpSp>
        <p:nvGrpSpPr>
          <p:cNvPr id="6694" name="Google Shape;6694;p178"/>
          <p:cNvGrpSpPr/>
          <p:nvPr/>
        </p:nvGrpSpPr>
        <p:grpSpPr>
          <a:xfrm>
            <a:off x="16890" y="4648200"/>
            <a:ext cx="2199028" cy="1981200"/>
            <a:chOff x="0" y="2870200"/>
            <a:chExt cx="4038600" cy="3638550"/>
          </a:xfrm>
        </p:grpSpPr>
        <p:pic>
          <p:nvPicPr>
            <p:cNvPr descr="database-integration-1.jpg" id="6695" name="Google Shape;6695;p178"/>
            <p:cNvPicPr preferRelativeResize="0"/>
            <p:nvPr/>
          </p:nvPicPr>
          <p:blipFill rotWithShape="1">
            <a:blip r:embed="rId3">
              <a:alphaModFix/>
            </a:blip>
            <a:srcRect b="0" l="0" r="0" t="0"/>
            <a:stretch/>
          </p:blipFill>
          <p:spPr>
            <a:xfrm>
              <a:off x="0" y="3479800"/>
              <a:ext cx="4038600" cy="3028950"/>
            </a:xfrm>
            <a:prstGeom prst="rect">
              <a:avLst/>
            </a:prstGeom>
            <a:noFill/>
            <a:ln>
              <a:noFill/>
            </a:ln>
          </p:spPr>
        </p:pic>
        <p:pic>
          <p:nvPicPr>
            <p:cNvPr descr="Wheel_For_White_bg02.png" id="6696" name="Google Shape;6696;p178"/>
            <p:cNvPicPr preferRelativeResize="0"/>
            <p:nvPr/>
          </p:nvPicPr>
          <p:blipFill rotWithShape="1">
            <a:blip r:embed="rId4">
              <a:alphaModFix/>
            </a:blip>
            <a:srcRect b="0" l="0" r="0" t="0"/>
            <a:stretch/>
          </p:blipFill>
          <p:spPr>
            <a:xfrm>
              <a:off x="1041400" y="2870200"/>
              <a:ext cx="1405701" cy="1405701"/>
            </a:xfrm>
            <a:prstGeom prst="rect">
              <a:avLst/>
            </a:prstGeom>
            <a:noFill/>
            <a:ln>
              <a:noFill/>
            </a:ln>
          </p:spPr>
        </p:pic>
      </p:grpSp>
      <p:sp>
        <p:nvSpPr>
          <p:cNvPr id="6697" name="Google Shape;6697;p178"/>
          <p:cNvSpPr/>
          <p:nvPr/>
        </p:nvSpPr>
        <p:spPr>
          <a:xfrm>
            <a:off x="6970340" y="1471457"/>
            <a:ext cx="2173660" cy="2490943"/>
          </a:xfrm>
          <a:prstGeom prst="homePlate">
            <a:avLst>
              <a:gd fmla="val 0" name="adj"/>
            </a:avLst>
          </a:prstGeom>
          <a:solidFill>
            <a:srgbClr val="4F6128"/>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178"/>
          <p:cNvSpPr/>
          <p:nvPr/>
        </p:nvSpPr>
        <p:spPr>
          <a:xfrm>
            <a:off x="5473699" y="1471457"/>
            <a:ext cx="1917701" cy="2490943"/>
          </a:xfrm>
          <a:prstGeom prst="homePlate">
            <a:avLst>
              <a:gd fmla="val 15848" name="adj"/>
            </a:avLst>
          </a:prstGeom>
          <a:solidFill>
            <a:srgbClr val="76923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178"/>
          <p:cNvSpPr/>
          <p:nvPr/>
        </p:nvSpPr>
        <p:spPr>
          <a:xfrm>
            <a:off x="3505201" y="1471457"/>
            <a:ext cx="2272808" cy="2490943"/>
          </a:xfrm>
          <a:prstGeom prst="homePlate">
            <a:avLst>
              <a:gd fmla="val 15848" name="adj"/>
            </a:avLst>
          </a:prstGeom>
          <a:solidFill>
            <a:srgbClr val="C2D59B"/>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178"/>
          <p:cNvSpPr/>
          <p:nvPr/>
        </p:nvSpPr>
        <p:spPr>
          <a:xfrm>
            <a:off x="1676400" y="1471457"/>
            <a:ext cx="2133600" cy="2490943"/>
          </a:xfrm>
          <a:prstGeom prst="homePlate">
            <a:avLst>
              <a:gd fmla="val 15848" name="adj"/>
            </a:avLst>
          </a:prstGeom>
          <a:solidFill>
            <a:srgbClr val="D6E3B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178"/>
          <p:cNvSpPr txBox="1"/>
          <p:nvPr/>
        </p:nvSpPr>
        <p:spPr>
          <a:xfrm>
            <a:off x="1930664" y="1447802"/>
            <a:ext cx="1955536"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Board &amp;</a:t>
            </a:r>
            <a:endParaRPr/>
          </a:p>
          <a:p>
            <a:pPr indent="0" lvl="0" marL="0" marR="0" rtl="0" algn="l">
              <a:spcBef>
                <a:spcPts val="0"/>
              </a:spcBef>
              <a:spcAft>
                <a:spcPts val="0"/>
              </a:spcAft>
              <a:buNone/>
            </a:pPr>
            <a:r>
              <a:rPr b="1" lang="en-US" sz="1800">
                <a:solidFill>
                  <a:srgbClr val="333F1A"/>
                </a:solidFill>
                <a:latin typeface="Calibri"/>
                <a:ea typeface="Calibri"/>
                <a:cs typeface="Calibri"/>
                <a:sym typeface="Calibri"/>
              </a:rPr>
              <a:t>Shareholders</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lang="en-US" sz="1800">
                <a:solidFill>
                  <a:srgbClr val="333F1A"/>
                </a:solidFill>
                <a:latin typeface="Calibri"/>
                <a:ea typeface="Calibri"/>
                <a:cs typeface="Calibri"/>
                <a:sym typeface="Calibri"/>
              </a:rPr>
              <a:t>Do the board and shareholders have consistent expectations?</a:t>
            </a:r>
            <a:endParaRPr/>
          </a:p>
        </p:txBody>
      </p:sp>
      <p:sp>
        <p:nvSpPr>
          <p:cNvPr id="6702" name="Google Shape;6702;p178"/>
          <p:cNvSpPr txBox="1"/>
          <p:nvPr/>
        </p:nvSpPr>
        <p:spPr>
          <a:xfrm>
            <a:off x="3746500" y="1447800"/>
            <a:ext cx="196850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Customers</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lang="en-US" sz="1800">
                <a:solidFill>
                  <a:srgbClr val="333F1A"/>
                </a:solidFill>
                <a:latin typeface="Calibri"/>
                <a:ea typeface="Calibri"/>
                <a:cs typeface="Calibri"/>
                <a:sym typeface="Calibri"/>
              </a:rPr>
              <a:t>What do customers expect from the product?</a:t>
            </a:r>
            <a:endParaRPr/>
          </a:p>
          <a:p>
            <a:pPr indent="0" lvl="0" marL="0" marR="0" rtl="0" algn="l">
              <a:spcBef>
                <a:spcPts val="0"/>
              </a:spcBef>
              <a:spcAft>
                <a:spcPts val="0"/>
              </a:spcAft>
              <a:buNone/>
            </a:pPr>
            <a:r>
              <a:t/>
            </a:r>
            <a:endParaRPr sz="1800">
              <a:solidFill>
                <a:srgbClr val="333F1A"/>
              </a:solidFill>
              <a:latin typeface="Calibri"/>
              <a:ea typeface="Calibri"/>
              <a:cs typeface="Calibri"/>
              <a:sym typeface="Calibri"/>
            </a:endParaRPr>
          </a:p>
        </p:txBody>
      </p:sp>
      <p:sp>
        <p:nvSpPr>
          <p:cNvPr id="6703" name="Google Shape;6703;p178"/>
          <p:cNvSpPr txBox="1"/>
          <p:nvPr/>
        </p:nvSpPr>
        <p:spPr>
          <a:xfrm>
            <a:off x="5697681" y="1447799"/>
            <a:ext cx="1604819"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FFFF"/>
                </a:solidFill>
                <a:latin typeface="Calibri"/>
                <a:ea typeface="Calibri"/>
                <a:cs typeface="Calibri"/>
                <a:sym typeface="Calibri"/>
              </a:rPr>
              <a:t>Employees</a:t>
            </a:r>
            <a:endParaRPr/>
          </a:p>
          <a:p>
            <a:pPr indent="0" lvl="0" marL="0" marR="0" rtl="0" algn="l">
              <a:spcBef>
                <a:spcPts val="0"/>
              </a:spcBef>
              <a:spcAft>
                <a:spcPts val="0"/>
              </a:spcAft>
              <a:buNone/>
            </a:pPr>
            <a:r>
              <a:t/>
            </a:r>
            <a:endParaRPr b="1" sz="1800">
              <a:solidFill>
                <a:srgbClr val="FFFFFF"/>
              </a:solidFill>
              <a:latin typeface="Calibri"/>
              <a:ea typeface="Calibri"/>
              <a:cs typeface="Calibri"/>
              <a:sym typeface="Calibri"/>
            </a:endParaRPr>
          </a:p>
          <a:p>
            <a:pPr indent="0" lvl="0" marL="0" marR="0" rtl="0" algn="l">
              <a:spcBef>
                <a:spcPts val="0"/>
              </a:spcBef>
              <a:spcAft>
                <a:spcPts val="0"/>
              </a:spcAft>
              <a:buNone/>
            </a:pPr>
            <a:r>
              <a:t/>
            </a:r>
            <a:endParaRPr b="1" sz="1800">
              <a:solidFill>
                <a:srgbClr val="FFFFFF"/>
              </a:solidFill>
              <a:latin typeface="Calibri"/>
              <a:ea typeface="Calibri"/>
              <a:cs typeface="Calibri"/>
              <a:sym typeface="Calibri"/>
            </a:endParaRPr>
          </a:p>
          <a:p>
            <a:pPr indent="0" lvl="0" marL="0" marR="0" rtl="0" algn="l">
              <a:spcBef>
                <a:spcPts val="0"/>
              </a:spcBef>
              <a:spcAft>
                <a:spcPts val="0"/>
              </a:spcAft>
              <a:buNone/>
            </a:pPr>
            <a:r>
              <a:rPr lang="en-US" sz="1800">
                <a:solidFill>
                  <a:srgbClr val="FFFFFF"/>
                </a:solidFill>
                <a:latin typeface="Calibri"/>
                <a:ea typeface="Calibri"/>
                <a:cs typeface="Calibri"/>
                <a:sym typeface="Calibri"/>
              </a:rPr>
              <a:t>Do the employees have common expectations of the customer?</a:t>
            </a:r>
            <a:endParaRPr/>
          </a:p>
        </p:txBody>
      </p:sp>
      <p:sp>
        <p:nvSpPr>
          <p:cNvPr id="6704" name="Google Shape;6704;p178"/>
          <p:cNvSpPr txBox="1"/>
          <p:nvPr/>
        </p:nvSpPr>
        <p:spPr>
          <a:xfrm>
            <a:off x="7315200" y="1447799"/>
            <a:ext cx="2031999"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Partners</a:t>
            </a:r>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lt1"/>
              </a:solidFill>
              <a:latin typeface="Calibri"/>
              <a:ea typeface="Calibri"/>
              <a:cs typeface="Calibri"/>
              <a:sym typeface="Calibri"/>
            </a:endParaRPr>
          </a:p>
          <a:p>
            <a:pPr indent="0" lvl="0" marL="0" marR="0" rtl="0" algn="l">
              <a:spcBef>
                <a:spcPts val="0"/>
              </a:spcBef>
              <a:spcAft>
                <a:spcPts val="0"/>
              </a:spcAft>
              <a:buNone/>
            </a:pPr>
            <a:r>
              <a:rPr lang="en-US" sz="1800">
                <a:solidFill>
                  <a:schemeClr val="lt1"/>
                </a:solidFill>
                <a:latin typeface="Calibri"/>
                <a:ea typeface="Calibri"/>
                <a:cs typeface="Calibri"/>
                <a:sym typeface="Calibri"/>
              </a:rPr>
              <a:t>Do the partners of the company expect consistent support items?</a:t>
            </a:r>
            <a:endParaRPr/>
          </a:p>
        </p:txBody>
      </p:sp>
      <p:sp>
        <p:nvSpPr>
          <p:cNvPr id="6705" name="Google Shape;6705;p178"/>
          <p:cNvSpPr/>
          <p:nvPr/>
        </p:nvSpPr>
        <p:spPr>
          <a:xfrm>
            <a:off x="1" y="1471457"/>
            <a:ext cx="1981199" cy="2490943"/>
          </a:xfrm>
          <a:prstGeom prst="homePlate">
            <a:avLst>
              <a:gd fmla="val 15848" name="adj"/>
            </a:avLst>
          </a:prstGeom>
          <a:solidFill>
            <a:srgbClr val="EAF1DD"/>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178"/>
          <p:cNvSpPr txBox="1"/>
          <p:nvPr/>
        </p:nvSpPr>
        <p:spPr>
          <a:xfrm>
            <a:off x="76200" y="1447812"/>
            <a:ext cx="1840185" cy="25853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All Stakeholders</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lang="en-US" sz="1800">
                <a:solidFill>
                  <a:srgbClr val="333F1A"/>
                </a:solidFill>
                <a:latin typeface="Calibri"/>
                <a:ea typeface="Calibri"/>
                <a:cs typeface="Calibri"/>
                <a:sym typeface="Calibri"/>
              </a:rPr>
              <a:t>What has been communicated about the future of the Company, both internally and externally?</a:t>
            </a:r>
            <a:endParaRPr/>
          </a:p>
        </p:txBody>
      </p:sp>
      <p:sp>
        <p:nvSpPr>
          <p:cNvPr id="6707" name="Google Shape;6707;p178"/>
          <p:cNvSpPr/>
          <p:nvPr/>
        </p:nvSpPr>
        <p:spPr>
          <a:xfrm rot="-5400000">
            <a:off x="-404813" y="4395787"/>
            <a:ext cx="2730500" cy="822325"/>
          </a:xfrm>
          <a:prstGeom prst="homePlate">
            <a:avLst>
              <a:gd fmla="val 103804" name="adj"/>
            </a:avLst>
          </a:prstGeom>
          <a:solidFill>
            <a:srgbClr val="C2D59B">
              <a:alpha val="3098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0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6706"/>
                                        </p:tgtEl>
                                        <p:attrNameLst>
                                          <p:attrName>style.visibility</p:attrName>
                                        </p:attrNameLst>
                                      </p:cBhvr>
                                      <p:to>
                                        <p:strVal val="visible"/>
                                      </p:to>
                                    </p:set>
                                    <p:animEffect filter="fade" transition="in">
                                      <p:cBhvr>
                                        <p:cTn dur="1000"/>
                                        <p:tgtEl>
                                          <p:spTgt spid="6706"/>
                                        </p:tgtEl>
                                      </p:cBhvr>
                                    </p:animEffect>
                                  </p:childTnLst>
                                </p:cTn>
                              </p:par>
                              <p:par>
                                <p:cTn fill="hold" nodeType="withEffect" presetClass="entr" presetID="10" presetSubtype="0">
                                  <p:stCondLst>
                                    <p:cond delay="0"/>
                                  </p:stCondLst>
                                  <p:childTnLst>
                                    <p:set>
                                      <p:cBhvr>
                                        <p:cTn dur="1" fill="hold">
                                          <p:stCondLst>
                                            <p:cond delay="0"/>
                                          </p:stCondLst>
                                        </p:cTn>
                                        <p:tgtEl>
                                          <p:spTgt spid="6705"/>
                                        </p:tgtEl>
                                        <p:attrNameLst>
                                          <p:attrName>style.visibility</p:attrName>
                                        </p:attrNameLst>
                                      </p:cBhvr>
                                      <p:to>
                                        <p:strVal val="visible"/>
                                      </p:to>
                                    </p:set>
                                    <p:animEffect filter="fade" transition="in">
                                      <p:cBhvr>
                                        <p:cTn dur="1000"/>
                                        <p:tgtEl>
                                          <p:spTgt spid="67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0"/>
                                        </p:tgtEl>
                                        <p:attrNameLst>
                                          <p:attrName>style.visibility</p:attrName>
                                        </p:attrNameLst>
                                      </p:cBhvr>
                                      <p:to>
                                        <p:strVal val="visible"/>
                                      </p:to>
                                    </p:set>
                                    <p:animEffect filter="fade" transition="in">
                                      <p:cBhvr>
                                        <p:cTn dur="1000"/>
                                        <p:tgtEl>
                                          <p:spTgt spid="6700"/>
                                        </p:tgtEl>
                                      </p:cBhvr>
                                    </p:animEffect>
                                  </p:childTnLst>
                                </p:cTn>
                              </p:par>
                              <p:par>
                                <p:cTn fill="hold" nodeType="withEffect" presetClass="entr" presetID="10" presetSubtype="0">
                                  <p:stCondLst>
                                    <p:cond delay="0"/>
                                  </p:stCondLst>
                                  <p:childTnLst>
                                    <p:set>
                                      <p:cBhvr>
                                        <p:cTn dur="1" fill="hold">
                                          <p:stCondLst>
                                            <p:cond delay="0"/>
                                          </p:stCondLst>
                                        </p:cTn>
                                        <p:tgtEl>
                                          <p:spTgt spid="6701"/>
                                        </p:tgtEl>
                                        <p:attrNameLst>
                                          <p:attrName>style.visibility</p:attrName>
                                        </p:attrNameLst>
                                      </p:cBhvr>
                                      <p:to>
                                        <p:strVal val="visible"/>
                                      </p:to>
                                    </p:set>
                                    <p:animEffect filter="fade" transition="in">
                                      <p:cBhvr>
                                        <p:cTn dur="1000"/>
                                        <p:tgtEl>
                                          <p:spTgt spid="67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702"/>
                                        </p:tgtEl>
                                        <p:attrNameLst>
                                          <p:attrName>style.visibility</p:attrName>
                                        </p:attrNameLst>
                                      </p:cBhvr>
                                      <p:to>
                                        <p:strVal val="visible"/>
                                      </p:to>
                                    </p:set>
                                    <p:animEffect filter="fade" transition="in">
                                      <p:cBhvr>
                                        <p:cTn dur="1000"/>
                                        <p:tgtEl>
                                          <p:spTgt spid="6702"/>
                                        </p:tgtEl>
                                      </p:cBhvr>
                                    </p:animEffect>
                                  </p:childTnLst>
                                </p:cTn>
                              </p:par>
                              <p:par>
                                <p:cTn fill="hold" nodeType="withEffect" presetClass="entr" presetID="10" presetSubtype="0">
                                  <p:stCondLst>
                                    <p:cond delay="0"/>
                                  </p:stCondLst>
                                  <p:childTnLst>
                                    <p:set>
                                      <p:cBhvr>
                                        <p:cTn dur="1" fill="hold">
                                          <p:stCondLst>
                                            <p:cond delay="0"/>
                                          </p:stCondLst>
                                        </p:cTn>
                                        <p:tgtEl>
                                          <p:spTgt spid="6699"/>
                                        </p:tgtEl>
                                        <p:attrNameLst>
                                          <p:attrName>style.visibility</p:attrName>
                                        </p:attrNameLst>
                                      </p:cBhvr>
                                      <p:to>
                                        <p:strVal val="visible"/>
                                      </p:to>
                                    </p:set>
                                    <p:animEffect filter="fade" transition="in">
                                      <p:cBhvr>
                                        <p:cTn dur="1000"/>
                                        <p:tgtEl>
                                          <p:spTgt spid="66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8"/>
                                        </p:tgtEl>
                                        <p:attrNameLst>
                                          <p:attrName>style.visibility</p:attrName>
                                        </p:attrNameLst>
                                      </p:cBhvr>
                                      <p:to>
                                        <p:strVal val="visible"/>
                                      </p:to>
                                    </p:set>
                                    <p:animEffect filter="fade" transition="in">
                                      <p:cBhvr>
                                        <p:cTn dur="1000"/>
                                        <p:tgtEl>
                                          <p:spTgt spid="6698"/>
                                        </p:tgtEl>
                                      </p:cBhvr>
                                    </p:animEffect>
                                  </p:childTnLst>
                                </p:cTn>
                              </p:par>
                              <p:par>
                                <p:cTn fill="hold" nodeType="withEffect" presetClass="entr" presetID="10" presetSubtype="0">
                                  <p:stCondLst>
                                    <p:cond delay="0"/>
                                  </p:stCondLst>
                                  <p:childTnLst>
                                    <p:set>
                                      <p:cBhvr>
                                        <p:cTn dur="1" fill="hold">
                                          <p:stCondLst>
                                            <p:cond delay="0"/>
                                          </p:stCondLst>
                                        </p:cTn>
                                        <p:tgtEl>
                                          <p:spTgt spid="6703"/>
                                        </p:tgtEl>
                                        <p:attrNameLst>
                                          <p:attrName>style.visibility</p:attrName>
                                        </p:attrNameLst>
                                      </p:cBhvr>
                                      <p:to>
                                        <p:strVal val="visible"/>
                                      </p:to>
                                    </p:set>
                                    <p:animEffect filter="fade" transition="in">
                                      <p:cBhvr>
                                        <p:cTn dur="1000"/>
                                        <p:tgtEl>
                                          <p:spTgt spid="67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97"/>
                                        </p:tgtEl>
                                        <p:attrNameLst>
                                          <p:attrName>style.visibility</p:attrName>
                                        </p:attrNameLst>
                                      </p:cBhvr>
                                      <p:to>
                                        <p:strVal val="visible"/>
                                      </p:to>
                                    </p:set>
                                    <p:animEffect filter="fade" transition="in">
                                      <p:cBhvr>
                                        <p:cTn dur="1000"/>
                                        <p:tgtEl>
                                          <p:spTgt spid="6697"/>
                                        </p:tgtEl>
                                      </p:cBhvr>
                                    </p:animEffect>
                                  </p:childTnLst>
                                </p:cTn>
                              </p:par>
                              <p:par>
                                <p:cTn fill="hold" nodeType="withEffect" presetClass="entr" presetID="10" presetSubtype="0">
                                  <p:stCondLst>
                                    <p:cond delay="0"/>
                                  </p:stCondLst>
                                  <p:childTnLst>
                                    <p:set>
                                      <p:cBhvr>
                                        <p:cTn dur="1" fill="hold">
                                          <p:stCondLst>
                                            <p:cond delay="0"/>
                                          </p:stCondLst>
                                        </p:cTn>
                                        <p:tgtEl>
                                          <p:spTgt spid="6704"/>
                                        </p:tgtEl>
                                        <p:attrNameLst>
                                          <p:attrName>style.visibility</p:attrName>
                                        </p:attrNameLst>
                                      </p:cBhvr>
                                      <p:to>
                                        <p:strVal val="visible"/>
                                      </p:to>
                                    </p:set>
                                    <p:animEffect filter="fade" transition="in">
                                      <p:cBhvr>
                                        <p:cTn dur="1000"/>
                                        <p:tgtEl>
                                          <p:spTgt spid="67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2" name="Shape 6712"/>
        <p:cNvGrpSpPr/>
        <p:nvPr/>
      </p:nvGrpSpPr>
      <p:grpSpPr>
        <a:xfrm>
          <a:off x="0" y="0"/>
          <a:ext cx="0" cy="0"/>
          <a:chOff x="0" y="0"/>
          <a:chExt cx="0" cy="0"/>
        </a:xfrm>
      </p:grpSpPr>
      <p:grpSp>
        <p:nvGrpSpPr>
          <p:cNvPr id="6713" name="Google Shape;6713;p179"/>
          <p:cNvGrpSpPr/>
          <p:nvPr/>
        </p:nvGrpSpPr>
        <p:grpSpPr>
          <a:xfrm>
            <a:off x="838200" y="1012825"/>
            <a:ext cx="4341813" cy="4995863"/>
            <a:chOff x="236989" y="1017768"/>
            <a:chExt cx="4342267" cy="4995685"/>
          </a:xfrm>
        </p:grpSpPr>
        <p:sp>
          <p:nvSpPr>
            <p:cNvPr id="6714" name="Google Shape;6714;p179"/>
            <p:cNvSpPr/>
            <p:nvPr/>
          </p:nvSpPr>
          <p:spPr>
            <a:xfrm>
              <a:off x="236989" y="1017768"/>
              <a:ext cx="4342267" cy="499568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5" name="Google Shape;6715;p179"/>
            <p:cNvGrpSpPr/>
            <p:nvPr/>
          </p:nvGrpSpPr>
          <p:grpSpPr>
            <a:xfrm>
              <a:off x="481490" y="1147938"/>
              <a:ext cx="2394201" cy="647677"/>
              <a:chOff x="1717480" y="2374418"/>
              <a:chExt cx="3040673" cy="822562"/>
            </a:xfrm>
          </p:grpSpPr>
          <p:grpSp>
            <p:nvGrpSpPr>
              <p:cNvPr id="6716" name="Google Shape;6716;p179"/>
              <p:cNvGrpSpPr/>
              <p:nvPr/>
            </p:nvGrpSpPr>
            <p:grpSpPr>
              <a:xfrm>
                <a:off x="1717480" y="2374418"/>
                <a:ext cx="3040673" cy="822562"/>
                <a:chOff x="1717480" y="2374418"/>
                <a:chExt cx="3040673" cy="822562"/>
              </a:xfrm>
            </p:grpSpPr>
            <p:sp>
              <p:nvSpPr>
                <p:cNvPr id="6717" name="Google Shape;6717;p179"/>
                <p:cNvSpPr/>
                <p:nvPr/>
              </p:nvSpPr>
              <p:spPr>
                <a:xfrm>
                  <a:off x="1723530" y="2374418"/>
                  <a:ext cx="3034623" cy="8225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Governance</a:t>
                  </a:r>
                  <a:endParaRPr/>
                </a:p>
              </p:txBody>
            </p:sp>
            <p:sp>
              <p:nvSpPr>
                <p:cNvPr id="6718" name="Google Shape;6718;p179"/>
                <p:cNvSpPr/>
                <p:nvPr/>
              </p:nvSpPr>
              <p:spPr>
                <a:xfrm>
                  <a:off x="1717480" y="2374418"/>
                  <a:ext cx="822675" cy="8225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179"/>
              <p:cNvGrpSpPr/>
              <p:nvPr/>
            </p:nvGrpSpPr>
            <p:grpSpPr>
              <a:xfrm>
                <a:off x="1835838" y="2530721"/>
                <a:ext cx="598064" cy="532324"/>
                <a:chOff x="1806206" y="2502148"/>
                <a:chExt cx="598064" cy="532324"/>
              </a:xfrm>
            </p:grpSpPr>
            <p:sp>
              <p:nvSpPr>
                <p:cNvPr id="6720" name="Google Shape;6720;p1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1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722" name="Google Shape;6722;p179"/>
          <p:cNvSpPr txBox="1"/>
          <p:nvPr>
            <p:ph idx="2" type="body"/>
          </p:nvPr>
        </p:nvSpPr>
        <p:spPr>
          <a:xfrm>
            <a:off x="855663" y="1989138"/>
            <a:ext cx="4244975" cy="4030662"/>
          </a:xfrm>
          <a:prstGeom prst="rect">
            <a:avLst/>
          </a:prstGeom>
          <a:noFill/>
          <a:ln>
            <a:noFill/>
          </a:ln>
        </p:spPr>
        <p:txBody>
          <a:bodyPr anchorCtr="0" anchor="t" bIns="45700" lIns="91425" spcFirstLastPara="1" rIns="91425" wrap="square" tIns="45700">
            <a:noAutofit/>
          </a:bodyPr>
          <a:lstStyle/>
          <a:p>
            <a:pPr indent="-182563" lvl="0" marL="182563" rtl="0" algn="l">
              <a:spcBef>
                <a:spcPts val="0"/>
              </a:spcBef>
              <a:spcAft>
                <a:spcPts val="0"/>
              </a:spcAft>
              <a:buClr>
                <a:srgbClr val="333F1A"/>
              </a:buClr>
              <a:buSzPts val="1200"/>
              <a:buChar char="•"/>
            </a:pPr>
            <a:r>
              <a:rPr lang="en-US" sz="1200">
                <a:latin typeface="Calibri"/>
                <a:ea typeface="Calibri"/>
                <a:cs typeface="Calibri"/>
                <a:sym typeface="Calibri"/>
              </a:rPr>
              <a:t>This Lens is quite simple, but important to anyone that is a stakeholder of the company.</a:t>
            </a:r>
            <a:endParaRPr/>
          </a:p>
          <a:p>
            <a:pPr indent="-182563" lvl="0" marL="182563" rtl="0" algn="l">
              <a:spcBef>
                <a:spcPts val="400"/>
              </a:spcBef>
              <a:spcAft>
                <a:spcPts val="0"/>
              </a:spcAft>
              <a:buClr>
                <a:srgbClr val="333F1A"/>
              </a:buClr>
              <a:buSzPts val="1200"/>
              <a:buChar char="•"/>
            </a:pPr>
            <a:r>
              <a:rPr lang="en-US" sz="1200">
                <a:latin typeface="Calibri"/>
                <a:ea typeface="Calibri"/>
                <a:cs typeface="Calibri"/>
                <a:sym typeface="Calibri"/>
              </a:rPr>
              <a:t>Void proper governance, fraud, gross negligence, or a myriad of other </a:t>
            </a:r>
            <a:r>
              <a:rPr lang="en-US" sz="1200">
                <a:solidFill>
                  <a:srgbClr val="77933C"/>
                </a:solidFill>
                <a:latin typeface="Calibri"/>
                <a:ea typeface="Calibri"/>
                <a:cs typeface="Calibri"/>
                <a:sym typeface="Calibri"/>
              </a:rPr>
              <a:t>undesirable circumstances </a:t>
            </a:r>
            <a:r>
              <a:rPr lang="en-US" sz="1200">
                <a:latin typeface="Calibri"/>
                <a:ea typeface="Calibri"/>
                <a:cs typeface="Calibri"/>
                <a:sym typeface="Calibri"/>
              </a:rPr>
              <a:t>can arise.</a:t>
            </a:r>
            <a:endParaRPr/>
          </a:p>
          <a:p>
            <a:pPr indent="-182563" lvl="0" marL="182563" rtl="0" algn="l">
              <a:spcBef>
                <a:spcPts val="400"/>
              </a:spcBef>
              <a:spcAft>
                <a:spcPts val="0"/>
              </a:spcAft>
              <a:buClr>
                <a:srgbClr val="333F1A"/>
              </a:buClr>
              <a:buSzPts val="1200"/>
              <a:buChar char="•"/>
            </a:pPr>
            <a:r>
              <a:rPr lang="en-US" sz="1200">
                <a:latin typeface="Calibri"/>
                <a:ea typeface="Calibri"/>
                <a:cs typeface="Calibri"/>
                <a:sym typeface="Calibri"/>
              </a:rPr>
              <a:t>It is healthy for everyone in the company to be responsible or accountable to someone else.</a:t>
            </a:r>
            <a:endParaRPr/>
          </a:p>
          <a:p>
            <a:pPr indent="-169863" lvl="1" marL="457200" rtl="0" algn="l">
              <a:spcBef>
                <a:spcPts val="620"/>
              </a:spcBef>
              <a:spcAft>
                <a:spcPts val="0"/>
              </a:spcAft>
              <a:buClr>
                <a:srgbClr val="333F1A"/>
              </a:buClr>
              <a:buSzPts val="1100"/>
              <a:buFont typeface="Noto Sans Symbols"/>
              <a:buChar char="✔"/>
            </a:pPr>
            <a:r>
              <a:rPr lang="en-US" sz="1100">
                <a:latin typeface="Calibri"/>
                <a:ea typeface="Calibri"/>
                <a:cs typeface="Calibri"/>
                <a:sym typeface="Calibri"/>
              </a:rPr>
              <a:t>How engaged is the board?</a:t>
            </a:r>
            <a:endParaRPr/>
          </a:p>
          <a:p>
            <a:pPr indent="-169863" lvl="1" marL="457200" rtl="0" algn="l">
              <a:spcBef>
                <a:spcPts val="220"/>
              </a:spcBef>
              <a:spcAft>
                <a:spcPts val="0"/>
              </a:spcAft>
              <a:buClr>
                <a:srgbClr val="333F1A"/>
              </a:buClr>
              <a:buSzPts val="1100"/>
              <a:buFont typeface="Noto Sans Symbols"/>
              <a:buChar char="✔"/>
            </a:pPr>
            <a:r>
              <a:rPr lang="en-US" sz="1100">
                <a:latin typeface="Calibri"/>
                <a:ea typeface="Calibri"/>
                <a:cs typeface="Calibri"/>
                <a:sym typeface="Calibri"/>
              </a:rPr>
              <a:t>Do they have insight so they can provide oversight?</a:t>
            </a:r>
            <a:endParaRPr/>
          </a:p>
          <a:p>
            <a:pPr indent="-169863" lvl="1" marL="457200" rtl="0" algn="l">
              <a:spcBef>
                <a:spcPts val="220"/>
              </a:spcBef>
              <a:spcAft>
                <a:spcPts val="0"/>
              </a:spcAft>
              <a:buClr>
                <a:srgbClr val="333F1A"/>
              </a:buClr>
              <a:buSzPts val="1100"/>
              <a:buFont typeface="Noto Sans Symbols"/>
              <a:buChar char="✔"/>
            </a:pPr>
            <a:r>
              <a:rPr lang="en-US" sz="1100">
                <a:latin typeface="Calibri"/>
                <a:ea typeface="Calibri"/>
                <a:cs typeface="Calibri"/>
                <a:sym typeface="Calibri"/>
              </a:rPr>
              <a:t>What are the committees of the board?  Who Chairs these committees?</a:t>
            </a:r>
            <a:endParaRPr/>
          </a:p>
          <a:p>
            <a:pPr indent="-169863" lvl="1" marL="457200" rtl="0" algn="l">
              <a:spcBef>
                <a:spcPts val="220"/>
              </a:spcBef>
              <a:spcAft>
                <a:spcPts val="0"/>
              </a:spcAft>
              <a:buClr>
                <a:srgbClr val="333F1A"/>
              </a:buClr>
              <a:buSzPts val="1100"/>
              <a:buFont typeface="Noto Sans Symbols"/>
              <a:buChar char="✔"/>
            </a:pPr>
            <a:r>
              <a:rPr lang="en-US" sz="1100">
                <a:latin typeface="Calibri"/>
                <a:ea typeface="Calibri"/>
                <a:cs typeface="Calibri"/>
                <a:sym typeface="Calibri"/>
              </a:rPr>
              <a:t>Are the offices of the CEO and Chairman separate?</a:t>
            </a:r>
            <a:endParaRPr/>
          </a:p>
          <a:p>
            <a:pPr indent="-169863" lvl="1" marL="457200" rtl="0" algn="l">
              <a:spcBef>
                <a:spcPts val="220"/>
              </a:spcBef>
              <a:spcAft>
                <a:spcPts val="0"/>
              </a:spcAft>
              <a:buClr>
                <a:srgbClr val="333F1A"/>
              </a:buClr>
              <a:buSzPts val="1100"/>
              <a:buFont typeface="Noto Sans Symbols"/>
              <a:buChar char="✔"/>
            </a:pPr>
            <a:r>
              <a:rPr lang="en-US" sz="1100">
                <a:latin typeface="Calibri"/>
                <a:ea typeface="Calibri"/>
                <a:cs typeface="Calibri"/>
                <a:sym typeface="Calibri"/>
              </a:rPr>
              <a:t>Is the board managing and setting strategy?  Do they feel that this is their job, or does the CEO and Management set strategy and make the recommendation to the board of directors?</a:t>
            </a:r>
            <a:endParaRPr/>
          </a:p>
          <a:p>
            <a:pPr indent="-169863" lvl="1" marL="457200" rtl="0" algn="l">
              <a:spcBef>
                <a:spcPts val="220"/>
              </a:spcBef>
              <a:spcAft>
                <a:spcPts val="0"/>
              </a:spcAft>
              <a:buClr>
                <a:srgbClr val="333F1A"/>
              </a:buClr>
              <a:buSzPts val="1100"/>
              <a:buFont typeface="Noto Sans Symbols"/>
              <a:buChar char="✔"/>
            </a:pPr>
            <a:r>
              <a:rPr lang="en-US" sz="1100">
                <a:latin typeface="Calibri"/>
                <a:ea typeface="Calibri"/>
                <a:cs typeface="Calibri"/>
                <a:sym typeface="Calibri"/>
              </a:rPr>
              <a:t>Are there outside directors?</a:t>
            </a:r>
            <a:endParaRPr/>
          </a:p>
        </p:txBody>
      </p:sp>
      <p:sp>
        <p:nvSpPr>
          <p:cNvPr id="6723" name="Google Shape;6723;p179"/>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Governance Lens</a:t>
            </a:r>
            <a:endParaRPr i="1"/>
          </a:p>
        </p:txBody>
      </p:sp>
      <p:grpSp>
        <p:nvGrpSpPr>
          <p:cNvPr id="6724" name="Google Shape;6724;p179"/>
          <p:cNvGrpSpPr/>
          <p:nvPr/>
        </p:nvGrpSpPr>
        <p:grpSpPr>
          <a:xfrm>
            <a:off x="5608494" y="775116"/>
            <a:ext cx="2770475" cy="2842381"/>
            <a:chOff x="287469" y="1128858"/>
            <a:chExt cx="3328976" cy="3415407"/>
          </a:xfrm>
        </p:grpSpPr>
        <p:grpSp>
          <p:nvGrpSpPr>
            <p:cNvPr id="6725" name="Google Shape;6725;p179"/>
            <p:cNvGrpSpPr/>
            <p:nvPr/>
          </p:nvGrpSpPr>
          <p:grpSpPr>
            <a:xfrm>
              <a:off x="721813" y="2103576"/>
              <a:ext cx="2512954" cy="1457324"/>
              <a:chOff x="2593869" y="4166761"/>
              <a:chExt cx="1244597" cy="721772"/>
            </a:xfrm>
          </p:grpSpPr>
          <p:grpSp>
            <p:nvGrpSpPr>
              <p:cNvPr id="6726" name="Google Shape;6726;p179"/>
              <p:cNvGrpSpPr/>
              <p:nvPr/>
            </p:nvGrpSpPr>
            <p:grpSpPr>
              <a:xfrm>
                <a:off x="3049822" y="4261159"/>
                <a:ext cx="732066" cy="198174"/>
                <a:chOff x="1717748" y="2375002"/>
                <a:chExt cx="3040063" cy="822960"/>
              </a:xfrm>
            </p:grpSpPr>
            <p:grpSp>
              <p:nvGrpSpPr>
                <p:cNvPr id="6727" name="Google Shape;6727;p179"/>
                <p:cNvGrpSpPr/>
                <p:nvPr/>
              </p:nvGrpSpPr>
              <p:grpSpPr>
                <a:xfrm>
                  <a:off x="1717748" y="2375002"/>
                  <a:ext cx="3040063" cy="822960"/>
                  <a:chOff x="1717748" y="2375002"/>
                  <a:chExt cx="3040063" cy="822960"/>
                </a:xfrm>
              </p:grpSpPr>
              <p:sp>
                <p:nvSpPr>
                  <p:cNvPr id="6728" name="Google Shape;6728;p17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Expectation</a:t>
                    </a:r>
                    <a:endParaRPr b="1" sz="1300">
                      <a:solidFill>
                        <a:schemeClr val="lt1"/>
                      </a:solidFill>
                      <a:latin typeface="Calibri"/>
                      <a:ea typeface="Calibri"/>
                      <a:cs typeface="Calibri"/>
                      <a:sym typeface="Calibri"/>
                    </a:endParaRPr>
                  </a:p>
                </p:txBody>
              </p:sp>
              <p:sp>
                <p:nvSpPr>
                  <p:cNvPr id="6729" name="Google Shape;6729;p1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179"/>
                <p:cNvGrpSpPr/>
                <p:nvPr/>
              </p:nvGrpSpPr>
              <p:grpSpPr>
                <a:xfrm>
                  <a:off x="1835838" y="2530721"/>
                  <a:ext cx="598064" cy="532324"/>
                  <a:chOff x="1806206" y="2502148"/>
                  <a:chExt cx="598064" cy="532324"/>
                </a:xfrm>
              </p:grpSpPr>
              <p:sp>
                <p:nvSpPr>
                  <p:cNvPr id="6731" name="Google Shape;6731;p1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1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33" name="Google Shape;6733;p179"/>
              <p:cNvGrpSpPr/>
              <p:nvPr/>
            </p:nvGrpSpPr>
            <p:grpSpPr>
              <a:xfrm>
                <a:off x="2895037" y="4166761"/>
                <a:ext cx="732066" cy="198174"/>
                <a:chOff x="1717748" y="2375002"/>
                <a:chExt cx="3040063" cy="822960"/>
              </a:xfrm>
            </p:grpSpPr>
            <p:grpSp>
              <p:nvGrpSpPr>
                <p:cNvPr id="6734" name="Google Shape;6734;p179"/>
                <p:cNvGrpSpPr/>
                <p:nvPr/>
              </p:nvGrpSpPr>
              <p:grpSpPr>
                <a:xfrm>
                  <a:off x="1717748" y="2375002"/>
                  <a:ext cx="3040063" cy="822960"/>
                  <a:chOff x="1717748" y="2375002"/>
                  <a:chExt cx="3040063" cy="822960"/>
                </a:xfrm>
              </p:grpSpPr>
              <p:sp>
                <p:nvSpPr>
                  <p:cNvPr id="6735" name="Google Shape;6735;p17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Execution</a:t>
                    </a:r>
                    <a:endParaRPr b="1" sz="1300">
                      <a:solidFill>
                        <a:schemeClr val="lt1"/>
                      </a:solidFill>
                      <a:latin typeface="Calibri"/>
                      <a:ea typeface="Calibri"/>
                      <a:cs typeface="Calibri"/>
                      <a:sym typeface="Calibri"/>
                    </a:endParaRPr>
                  </a:p>
                </p:txBody>
              </p:sp>
              <p:sp>
                <p:nvSpPr>
                  <p:cNvPr id="6736" name="Google Shape;6736;p1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179"/>
                <p:cNvGrpSpPr/>
                <p:nvPr/>
              </p:nvGrpSpPr>
              <p:grpSpPr>
                <a:xfrm>
                  <a:off x="1835838" y="2530721"/>
                  <a:ext cx="598064" cy="532324"/>
                  <a:chOff x="1806206" y="2502148"/>
                  <a:chExt cx="598064" cy="532324"/>
                </a:xfrm>
              </p:grpSpPr>
              <p:sp>
                <p:nvSpPr>
                  <p:cNvPr id="6738" name="Google Shape;6738;p1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1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40" name="Google Shape;6740;p179"/>
              <p:cNvGrpSpPr/>
              <p:nvPr/>
            </p:nvGrpSpPr>
            <p:grpSpPr>
              <a:xfrm>
                <a:off x="2711061" y="4193202"/>
                <a:ext cx="734524" cy="198174"/>
                <a:chOff x="1717748" y="2375002"/>
                <a:chExt cx="3135731" cy="822960"/>
              </a:xfrm>
            </p:grpSpPr>
            <p:grpSp>
              <p:nvGrpSpPr>
                <p:cNvPr id="6741" name="Google Shape;6741;p179"/>
                <p:cNvGrpSpPr/>
                <p:nvPr/>
              </p:nvGrpSpPr>
              <p:grpSpPr>
                <a:xfrm>
                  <a:off x="1717748" y="2375002"/>
                  <a:ext cx="3135731" cy="822960"/>
                  <a:chOff x="1717748" y="2375002"/>
                  <a:chExt cx="3135731" cy="822960"/>
                </a:xfrm>
              </p:grpSpPr>
              <p:sp>
                <p:nvSpPr>
                  <p:cNvPr id="6742" name="Google Shape;6742;p179"/>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Operations</a:t>
                    </a:r>
                    <a:endParaRPr b="1" sz="1300">
                      <a:solidFill>
                        <a:schemeClr val="lt1"/>
                      </a:solidFill>
                      <a:latin typeface="Calibri"/>
                      <a:ea typeface="Calibri"/>
                      <a:cs typeface="Calibri"/>
                      <a:sym typeface="Calibri"/>
                    </a:endParaRPr>
                  </a:p>
                </p:txBody>
              </p:sp>
              <p:sp>
                <p:nvSpPr>
                  <p:cNvPr id="6743" name="Google Shape;6743;p1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4" name="Google Shape;6744;p179"/>
                <p:cNvGrpSpPr/>
                <p:nvPr/>
              </p:nvGrpSpPr>
              <p:grpSpPr>
                <a:xfrm>
                  <a:off x="1835838" y="2530721"/>
                  <a:ext cx="598064" cy="532324"/>
                  <a:chOff x="1806206" y="2502148"/>
                  <a:chExt cx="598064" cy="532324"/>
                </a:xfrm>
              </p:grpSpPr>
              <p:sp>
                <p:nvSpPr>
                  <p:cNvPr id="6745" name="Google Shape;6745;p1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1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47" name="Google Shape;6747;p179"/>
              <p:cNvGrpSpPr/>
              <p:nvPr/>
            </p:nvGrpSpPr>
            <p:grpSpPr>
              <a:xfrm>
                <a:off x="2595021" y="4333340"/>
                <a:ext cx="735109" cy="198174"/>
                <a:chOff x="1717748" y="2375002"/>
                <a:chExt cx="3052699" cy="822960"/>
              </a:xfrm>
            </p:grpSpPr>
            <p:grpSp>
              <p:nvGrpSpPr>
                <p:cNvPr id="6748" name="Google Shape;6748;p179"/>
                <p:cNvGrpSpPr/>
                <p:nvPr/>
              </p:nvGrpSpPr>
              <p:grpSpPr>
                <a:xfrm>
                  <a:off x="1717748" y="2375002"/>
                  <a:ext cx="3052699" cy="822960"/>
                  <a:chOff x="1717748" y="2375002"/>
                  <a:chExt cx="3052699" cy="822960"/>
                </a:xfrm>
              </p:grpSpPr>
              <p:sp>
                <p:nvSpPr>
                  <p:cNvPr id="6749" name="Google Shape;6749;p179"/>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Strategy</a:t>
                    </a:r>
                    <a:endParaRPr b="1" sz="1300">
                      <a:solidFill>
                        <a:schemeClr val="lt1"/>
                      </a:solidFill>
                      <a:latin typeface="Calibri"/>
                      <a:ea typeface="Calibri"/>
                      <a:cs typeface="Calibri"/>
                      <a:sym typeface="Calibri"/>
                    </a:endParaRPr>
                  </a:p>
                </p:txBody>
              </p:sp>
              <p:sp>
                <p:nvSpPr>
                  <p:cNvPr id="6750" name="Google Shape;6750;p1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179"/>
                <p:cNvGrpSpPr/>
                <p:nvPr/>
              </p:nvGrpSpPr>
              <p:grpSpPr>
                <a:xfrm>
                  <a:off x="1835838" y="2530721"/>
                  <a:ext cx="598064" cy="532324"/>
                  <a:chOff x="1806206" y="2502148"/>
                  <a:chExt cx="598064" cy="532324"/>
                </a:xfrm>
              </p:grpSpPr>
              <p:sp>
                <p:nvSpPr>
                  <p:cNvPr id="6752" name="Google Shape;6752;p1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1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54" name="Google Shape;6754;p179"/>
              <p:cNvGrpSpPr/>
              <p:nvPr/>
            </p:nvGrpSpPr>
            <p:grpSpPr>
              <a:xfrm>
                <a:off x="2593869" y="4521548"/>
                <a:ext cx="732066" cy="198174"/>
                <a:chOff x="1717748" y="2375002"/>
                <a:chExt cx="3040063" cy="822960"/>
              </a:xfrm>
            </p:grpSpPr>
            <p:grpSp>
              <p:nvGrpSpPr>
                <p:cNvPr id="6755" name="Google Shape;6755;p179"/>
                <p:cNvGrpSpPr/>
                <p:nvPr/>
              </p:nvGrpSpPr>
              <p:grpSpPr>
                <a:xfrm>
                  <a:off x="1717748" y="2375002"/>
                  <a:ext cx="3040063" cy="822960"/>
                  <a:chOff x="1717748" y="2375002"/>
                  <a:chExt cx="3040063" cy="822960"/>
                </a:xfrm>
              </p:grpSpPr>
              <p:sp>
                <p:nvSpPr>
                  <p:cNvPr id="6756" name="Google Shape;6756;p17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Financial</a:t>
                    </a:r>
                    <a:endParaRPr b="1" sz="1300">
                      <a:solidFill>
                        <a:schemeClr val="lt1"/>
                      </a:solidFill>
                      <a:latin typeface="Calibri"/>
                      <a:ea typeface="Calibri"/>
                      <a:cs typeface="Calibri"/>
                      <a:sym typeface="Calibri"/>
                    </a:endParaRPr>
                  </a:p>
                </p:txBody>
              </p:sp>
              <p:sp>
                <p:nvSpPr>
                  <p:cNvPr id="6757" name="Google Shape;6757;p1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8" name="Google Shape;6758;p179"/>
                <p:cNvGrpSpPr/>
                <p:nvPr/>
              </p:nvGrpSpPr>
              <p:grpSpPr>
                <a:xfrm>
                  <a:off x="1835838" y="2530721"/>
                  <a:ext cx="598064" cy="532324"/>
                  <a:chOff x="1806206" y="2502148"/>
                  <a:chExt cx="598064" cy="532324"/>
                </a:xfrm>
              </p:grpSpPr>
              <p:sp>
                <p:nvSpPr>
                  <p:cNvPr id="6759" name="Google Shape;6759;p1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1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61" name="Google Shape;6761;p179"/>
              <p:cNvGrpSpPr/>
              <p:nvPr/>
            </p:nvGrpSpPr>
            <p:grpSpPr>
              <a:xfrm>
                <a:off x="2714462" y="4656532"/>
                <a:ext cx="732066" cy="198174"/>
                <a:chOff x="1717748" y="2375002"/>
                <a:chExt cx="3040063" cy="822960"/>
              </a:xfrm>
            </p:grpSpPr>
            <p:grpSp>
              <p:nvGrpSpPr>
                <p:cNvPr id="6762" name="Google Shape;6762;p179"/>
                <p:cNvGrpSpPr/>
                <p:nvPr/>
              </p:nvGrpSpPr>
              <p:grpSpPr>
                <a:xfrm>
                  <a:off x="1717748" y="2375002"/>
                  <a:ext cx="3040063" cy="822960"/>
                  <a:chOff x="1717748" y="2375002"/>
                  <a:chExt cx="3040063" cy="822960"/>
                </a:xfrm>
              </p:grpSpPr>
              <p:sp>
                <p:nvSpPr>
                  <p:cNvPr id="6763" name="Google Shape;6763;p17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People</a:t>
                    </a:r>
                    <a:endParaRPr b="1" sz="1300">
                      <a:solidFill>
                        <a:schemeClr val="lt1"/>
                      </a:solidFill>
                      <a:latin typeface="Calibri"/>
                      <a:ea typeface="Calibri"/>
                      <a:cs typeface="Calibri"/>
                      <a:sym typeface="Calibri"/>
                    </a:endParaRPr>
                  </a:p>
                </p:txBody>
              </p:sp>
              <p:sp>
                <p:nvSpPr>
                  <p:cNvPr id="6764" name="Google Shape;6764;p1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179"/>
                <p:cNvGrpSpPr/>
                <p:nvPr/>
              </p:nvGrpSpPr>
              <p:grpSpPr>
                <a:xfrm>
                  <a:off x="1835838" y="2530721"/>
                  <a:ext cx="598064" cy="532324"/>
                  <a:chOff x="1806206" y="2502148"/>
                  <a:chExt cx="598064" cy="532324"/>
                </a:xfrm>
              </p:grpSpPr>
              <p:sp>
                <p:nvSpPr>
                  <p:cNvPr id="6766" name="Google Shape;6766;p1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1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68" name="Google Shape;6768;p179"/>
              <p:cNvGrpSpPr/>
              <p:nvPr/>
            </p:nvGrpSpPr>
            <p:grpSpPr>
              <a:xfrm>
                <a:off x="2891872" y="4690359"/>
                <a:ext cx="732066" cy="198174"/>
                <a:chOff x="1717748" y="2375002"/>
                <a:chExt cx="3040063" cy="822960"/>
              </a:xfrm>
            </p:grpSpPr>
            <p:grpSp>
              <p:nvGrpSpPr>
                <p:cNvPr id="6769" name="Google Shape;6769;p179"/>
                <p:cNvGrpSpPr/>
                <p:nvPr/>
              </p:nvGrpSpPr>
              <p:grpSpPr>
                <a:xfrm>
                  <a:off x="1717748" y="2375002"/>
                  <a:ext cx="3040063" cy="822960"/>
                  <a:chOff x="1717748" y="2375002"/>
                  <a:chExt cx="3040063" cy="822960"/>
                </a:xfrm>
              </p:grpSpPr>
              <p:sp>
                <p:nvSpPr>
                  <p:cNvPr id="6770" name="Google Shape;6770;p17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Market</a:t>
                    </a:r>
                    <a:endParaRPr b="1" sz="1300">
                      <a:solidFill>
                        <a:schemeClr val="lt1"/>
                      </a:solidFill>
                      <a:latin typeface="Calibri"/>
                      <a:ea typeface="Calibri"/>
                      <a:cs typeface="Calibri"/>
                      <a:sym typeface="Calibri"/>
                    </a:endParaRPr>
                  </a:p>
                </p:txBody>
              </p:sp>
              <p:sp>
                <p:nvSpPr>
                  <p:cNvPr id="6771" name="Google Shape;6771;p1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2" name="Google Shape;6772;p179"/>
                <p:cNvGrpSpPr/>
                <p:nvPr/>
              </p:nvGrpSpPr>
              <p:grpSpPr>
                <a:xfrm>
                  <a:off x="1835838" y="2530721"/>
                  <a:ext cx="598064" cy="532324"/>
                  <a:chOff x="1806206" y="2502148"/>
                  <a:chExt cx="598064" cy="532324"/>
                </a:xfrm>
              </p:grpSpPr>
              <p:sp>
                <p:nvSpPr>
                  <p:cNvPr id="6773" name="Google Shape;6773;p1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1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75" name="Google Shape;6775;p179"/>
              <p:cNvGrpSpPr/>
              <p:nvPr/>
            </p:nvGrpSpPr>
            <p:grpSpPr>
              <a:xfrm>
                <a:off x="3056140" y="4602572"/>
                <a:ext cx="732066" cy="198174"/>
                <a:chOff x="1717748" y="2375002"/>
                <a:chExt cx="3040063" cy="822960"/>
              </a:xfrm>
            </p:grpSpPr>
            <p:grpSp>
              <p:nvGrpSpPr>
                <p:cNvPr id="6776" name="Google Shape;6776;p179"/>
                <p:cNvGrpSpPr/>
                <p:nvPr/>
              </p:nvGrpSpPr>
              <p:grpSpPr>
                <a:xfrm>
                  <a:off x="1717748" y="2375002"/>
                  <a:ext cx="3040063" cy="822960"/>
                  <a:chOff x="1717748" y="2375002"/>
                  <a:chExt cx="3040063" cy="822960"/>
                </a:xfrm>
              </p:grpSpPr>
              <p:sp>
                <p:nvSpPr>
                  <p:cNvPr id="6777" name="Google Shape;6777;p17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Entity</a:t>
                    </a:r>
                    <a:endParaRPr b="1" sz="1300">
                      <a:solidFill>
                        <a:schemeClr val="lt1"/>
                      </a:solidFill>
                      <a:latin typeface="Calibri"/>
                      <a:ea typeface="Calibri"/>
                      <a:cs typeface="Calibri"/>
                      <a:sym typeface="Calibri"/>
                    </a:endParaRPr>
                  </a:p>
                </p:txBody>
              </p:sp>
              <p:sp>
                <p:nvSpPr>
                  <p:cNvPr id="6778" name="Google Shape;6778;p1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179"/>
                <p:cNvGrpSpPr/>
                <p:nvPr/>
              </p:nvGrpSpPr>
              <p:grpSpPr>
                <a:xfrm>
                  <a:off x="1835838" y="2530721"/>
                  <a:ext cx="598064" cy="532324"/>
                  <a:chOff x="1806206" y="2502148"/>
                  <a:chExt cx="598064" cy="532324"/>
                </a:xfrm>
              </p:grpSpPr>
              <p:sp>
                <p:nvSpPr>
                  <p:cNvPr id="6780" name="Google Shape;6780;p1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1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82" name="Google Shape;6782;p179"/>
              <p:cNvGrpSpPr/>
              <p:nvPr/>
            </p:nvGrpSpPr>
            <p:grpSpPr>
              <a:xfrm>
                <a:off x="3109123" y="4408387"/>
                <a:ext cx="729342" cy="208790"/>
                <a:chOff x="1727878" y="2329598"/>
                <a:chExt cx="3028752" cy="867044"/>
              </a:xfrm>
            </p:grpSpPr>
            <p:grpSp>
              <p:nvGrpSpPr>
                <p:cNvPr id="6783" name="Google Shape;6783;p179"/>
                <p:cNvGrpSpPr/>
                <p:nvPr/>
              </p:nvGrpSpPr>
              <p:grpSpPr>
                <a:xfrm>
                  <a:off x="1727878" y="2329598"/>
                  <a:ext cx="3028752" cy="867044"/>
                  <a:chOff x="1727878" y="2329598"/>
                  <a:chExt cx="3028752" cy="867044"/>
                </a:xfrm>
              </p:grpSpPr>
              <p:sp>
                <p:nvSpPr>
                  <p:cNvPr id="6784" name="Google Shape;6784;p179"/>
                  <p:cNvSpPr/>
                  <p:nvPr/>
                </p:nvSpPr>
                <p:spPr>
                  <a:xfrm>
                    <a:off x="1735725" y="2329598"/>
                    <a:ext cx="3020905" cy="867044"/>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Governance</a:t>
                    </a:r>
                    <a:endParaRPr b="1" sz="1300">
                      <a:solidFill>
                        <a:schemeClr val="lt1"/>
                      </a:solidFill>
                      <a:latin typeface="Calibri"/>
                      <a:ea typeface="Calibri"/>
                      <a:cs typeface="Calibri"/>
                      <a:sym typeface="Calibri"/>
                    </a:endParaRPr>
                  </a:p>
                </p:txBody>
              </p:sp>
              <p:sp>
                <p:nvSpPr>
                  <p:cNvPr id="6785" name="Google Shape;6785;p179"/>
                  <p:cNvSpPr/>
                  <p:nvPr/>
                </p:nvSpPr>
                <p:spPr>
                  <a:xfrm>
                    <a:off x="1727878" y="2329598"/>
                    <a:ext cx="816037" cy="867044"/>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179"/>
                <p:cNvGrpSpPr/>
                <p:nvPr/>
              </p:nvGrpSpPr>
              <p:grpSpPr>
                <a:xfrm>
                  <a:off x="1835838" y="2530721"/>
                  <a:ext cx="598064" cy="532324"/>
                  <a:chOff x="1806206" y="2502148"/>
                  <a:chExt cx="598064" cy="532324"/>
                </a:xfrm>
              </p:grpSpPr>
              <p:sp>
                <p:nvSpPr>
                  <p:cNvPr id="6787" name="Google Shape;6787;p1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1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789" name="Google Shape;6789;p179"/>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grpSp>
      <p:grpSp>
        <p:nvGrpSpPr>
          <p:cNvPr id="6790" name="Google Shape;6790;p179"/>
          <p:cNvGrpSpPr/>
          <p:nvPr/>
        </p:nvGrpSpPr>
        <p:grpSpPr>
          <a:xfrm>
            <a:off x="5721915" y="3326378"/>
            <a:ext cx="2719845" cy="2719845"/>
            <a:chOff x="6529" y="596150"/>
            <a:chExt cx="3570996" cy="3570996"/>
          </a:xfrm>
        </p:grpSpPr>
        <p:grpSp>
          <p:nvGrpSpPr>
            <p:cNvPr id="6791" name="Google Shape;6791;p179"/>
            <p:cNvGrpSpPr/>
            <p:nvPr/>
          </p:nvGrpSpPr>
          <p:grpSpPr>
            <a:xfrm>
              <a:off x="616626" y="1718996"/>
              <a:ext cx="2350943" cy="1362497"/>
              <a:chOff x="2593869" y="4166761"/>
              <a:chExt cx="1245391" cy="721772"/>
            </a:xfrm>
          </p:grpSpPr>
          <p:grpSp>
            <p:nvGrpSpPr>
              <p:cNvPr id="6792" name="Google Shape;6792;p179"/>
              <p:cNvGrpSpPr/>
              <p:nvPr/>
            </p:nvGrpSpPr>
            <p:grpSpPr>
              <a:xfrm>
                <a:off x="3049822" y="4261159"/>
                <a:ext cx="732066" cy="198174"/>
                <a:chOff x="1717748" y="2375002"/>
                <a:chExt cx="3040063" cy="822960"/>
              </a:xfrm>
            </p:grpSpPr>
            <p:grpSp>
              <p:nvGrpSpPr>
                <p:cNvPr id="6793" name="Google Shape;6793;p179"/>
                <p:cNvGrpSpPr/>
                <p:nvPr/>
              </p:nvGrpSpPr>
              <p:grpSpPr>
                <a:xfrm>
                  <a:off x="1717748" y="2375002"/>
                  <a:ext cx="3040063" cy="822960"/>
                  <a:chOff x="1717748" y="2375002"/>
                  <a:chExt cx="3040063" cy="822960"/>
                </a:xfrm>
              </p:grpSpPr>
              <p:sp>
                <p:nvSpPr>
                  <p:cNvPr id="6794" name="Google Shape;6794;p179"/>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6795" name="Google Shape;6795;p1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179"/>
                <p:cNvGrpSpPr/>
                <p:nvPr/>
              </p:nvGrpSpPr>
              <p:grpSpPr>
                <a:xfrm>
                  <a:off x="1835838" y="2530721"/>
                  <a:ext cx="598064" cy="532324"/>
                  <a:chOff x="1806206" y="2502148"/>
                  <a:chExt cx="598064" cy="532324"/>
                </a:xfrm>
              </p:grpSpPr>
              <p:sp>
                <p:nvSpPr>
                  <p:cNvPr id="6797" name="Google Shape;6797;p1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1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99" name="Google Shape;6799;p179"/>
              <p:cNvGrpSpPr/>
              <p:nvPr/>
            </p:nvGrpSpPr>
            <p:grpSpPr>
              <a:xfrm>
                <a:off x="2895037" y="4166761"/>
                <a:ext cx="732066" cy="198174"/>
                <a:chOff x="1717748" y="2375002"/>
                <a:chExt cx="3040063" cy="822960"/>
              </a:xfrm>
            </p:grpSpPr>
            <p:grpSp>
              <p:nvGrpSpPr>
                <p:cNvPr id="6800" name="Google Shape;6800;p179"/>
                <p:cNvGrpSpPr/>
                <p:nvPr/>
              </p:nvGrpSpPr>
              <p:grpSpPr>
                <a:xfrm>
                  <a:off x="1717748" y="2375002"/>
                  <a:ext cx="3040063" cy="822960"/>
                  <a:chOff x="1717748" y="2375002"/>
                  <a:chExt cx="3040063" cy="822960"/>
                </a:xfrm>
              </p:grpSpPr>
              <p:sp>
                <p:nvSpPr>
                  <p:cNvPr id="6801" name="Google Shape;6801;p179"/>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Governance</a:t>
                    </a:r>
                    <a:endParaRPr/>
                  </a:p>
                </p:txBody>
              </p:sp>
              <p:sp>
                <p:nvSpPr>
                  <p:cNvPr id="6802" name="Google Shape;6802;p1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3" name="Google Shape;6803;p179"/>
                <p:cNvGrpSpPr/>
                <p:nvPr/>
              </p:nvGrpSpPr>
              <p:grpSpPr>
                <a:xfrm>
                  <a:off x="1835838" y="2530721"/>
                  <a:ext cx="598064" cy="532324"/>
                  <a:chOff x="1806206" y="2502148"/>
                  <a:chExt cx="598064" cy="532324"/>
                </a:xfrm>
              </p:grpSpPr>
              <p:sp>
                <p:nvSpPr>
                  <p:cNvPr id="6804" name="Google Shape;6804;p1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1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06" name="Google Shape;6806;p179"/>
              <p:cNvGrpSpPr/>
              <p:nvPr/>
            </p:nvGrpSpPr>
            <p:grpSpPr>
              <a:xfrm>
                <a:off x="2711061" y="4193202"/>
                <a:ext cx="734524" cy="198174"/>
                <a:chOff x="1717748" y="2375002"/>
                <a:chExt cx="3135731" cy="822960"/>
              </a:xfrm>
            </p:grpSpPr>
            <p:grpSp>
              <p:nvGrpSpPr>
                <p:cNvPr id="6807" name="Google Shape;6807;p179"/>
                <p:cNvGrpSpPr/>
                <p:nvPr/>
              </p:nvGrpSpPr>
              <p:grpSpPr>
                <a:xfrm>
                  <a:off x="1717748" y="2375002"/>
                  <a:ext cx="3135731" cy="822960"/>
                  <a:chOff x="1717748" y="2375002"/>
                  <a:chExt cx="3135731" cy="822960"/>
                </a:xfrm>
              </p:grpSpPr>
              <p:sp>
                <p:nvSpPr>
                  <p:cNvPr id="6808" name="Google Shape;6808;p179"/>
                  <p:cNvSpPr/>
                  <p:nvPr/>
                </p:nvSpPr>
                <p:spPr>
                  <a:xfrm>
                    <a:off x="1724066" y="2375002"/>
                    <a:ext cx="312941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Expectation</a:t>
                    </a:r>
                    <a:endParaRPr/>
                  </a:p>
                </p:txBody>
              </p:sp>
              <p:sp>
                <p:nvSpPr>
                  <p:cNvPr id="6809" name="Google Shape;6809;p1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179"/>
                <p:cNvGrpSpPr/>
                <p:nvPr/>
              </p:nvGrpSpPr>
              <p:grpSpPr>
                <a:xfrm>
                  <a:off x="1835838" y="2530721"/>
                  <a:ext cx="598064" cy="532324"/>
                  <a:chOff x="1806206" y="2502148"/>
                  <a:chExt cx="598064" cy="532324"/>
                </a:xfrm>
              </p:grpSpPr>
              <p:sp>
                <p:nvSpPr>
                  <p:cNvPr id="6811" name="Google Shape;6811;p1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1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13" name="Google Shape;6813;p179"/>
              <p:cNvGrpSpPr/>
              <p:nvPr/>
            </p:nvGrpSpPr>
            <p:grpSpPr>
              <a:xfrm>
                <a:off x="2595021" y="4333340"/>
                <a:ext cx="735109" cy="198174"/>
                <a:chOff x="1717748" y="2375002"/>
                <a:chExt cx="3052699" cy="822960"/>
              </a:xfrm>
            </p:grpSpPr>
            <p:grpSp>
              <p:nvGrpSpPr>
                <p:cNvPr id="6814" name="Google Shape;6814;p179"/>
                <p:cNvGrpSpPr/>
                <p:nvPr/>
              </p:nvGrpSpPr>
              <p:grpSpPr>
                <a:xfrm>
                  <a:off x="1717748" y="2375002"/>
                  <a:ext cx="3052699" cy="822960"/>
                  <a:chOff x="1717748" y="2375002"/>
                  <a:chExt cx="3052699" cy="822960"/>
                </a:xfrm>
              </p:grpSpPr>
              <p:sp>
                <p:nvSpPr>
                  <p:cNvPr id="6815" name="Google Shape;6815;p179"/>
                  <p:cNvSpPr/>
                  <p:nvPr/>
                </p:nvSpPr>
                <p:spPr>
                  <a:xfrm>
                    <a:off x="1724067" y="2375002"/>
                    <a:ext cx="3046380"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Execution</a:t>
                    </a:r>
                    <a:endParaRPr/>
                  </a:p>
                </p:txBody>
              </p:sp>
              <p:sp>
                <p:nvSpPr>
                  <p:cNvPr id="6816" name="Google Shape;6816;p1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179"/>
                <p:cNvGrpSpPr/>
                <p:nvPr/>
              </p:nvGrpSpPr>
              <p:grpSpPr>
                <a:xfrm>
                  <a:off x="1835838" y="2530721"/>
                  <a:ext cx="598064" cy="532324"/>
                  <a:chOff x="1806206" y="2502148"/>
                  <a:chExt cx="598064" cy="532324"/>
                </a:xfrm>
              </p:grpSpPr>
              <p:sp>
                <p:nvSpPr>
                  <p:cNvPr id="6818" name="Google Shape;6818;p1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1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20" name="Google Shape;6820;p179"/>
              <p:cNvGrpSpPr/>
              <p:nvPr/>
            </p:nvGrpSpPr>
            <p:grpSpPr>
              <a:xfrm>
                <a:off x="2593869" y="4521548"/>
                <a:ext cx="732066" cy="198174"/>
                <a:chOff x="1717748" y="2375002"/>
                <a:chExt cx="3040063" cy="822960"/>
              </a:xfrm>
            </p:grpSpPr>
            <p:grpSp>
              <p:nvGrpSpPr>
                <p:cNvPr id="6821" name="Google Shape;6821;p179"/>
                <p:cNvGrpSpPr/>
                <p:nvPr/>
              </p:nvGrpSpPr>
              <p:grpSpPr>
                <a:xfrm>
                  <a:off x="1717748" y="2375002"/>
                  <a:ext cx="3040063" cy="822960"/>
                  <a:chOff x="1717748" y="2375002"/>
                  <a:chExt cx="3040063" cy="822960"/>
                </a:xfrm>
              </p:grpSpPr>
              <p:sp>
                <p:nvSpPr>
                  <p:cNvPr id="6822" name="Google Shape;6822;p179"/>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Operations</a:t>
                    </a:r>
                    <a:endParaRPr/>
                  </a:p>
                </p:txBody>
              </p:sp>
              <p:sp>
                <p:nvSpPr>
                  <p:cNvPr id="6823" name="Google Shape;6823;p1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179"/>
                <p:cNvGrpSpPr/>
                <p:nvPr/>
              </p:nvGrpSpPr>
              <p:grpSpPr>
                <a:xfrm>
                  <a:off x="1835838" y="2530721"/>
                  <a:ext cx="598064" cy="532324"/>
                  <a:chOff x="1806206" y="2502148"/>
                  <a:chExt cx="598064" cy="532324"/>
                </a:xfrm>
              </p:grpSpPr>
              <p:sp>
                <p:nvSpPr>
                  <p:cNvPr id="6825" name="Google Shape;6825;p1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1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27" name="Google Shape;6827;p179"/>
              <p:cNvGrpSpPr/>
              <p:nvPr/>
            </p:nvGrpSpPr>
            <p:grpSpPr>
              <a:xfrm>
                <a:off x="2714462" y="4656532"/>
                <a:ext cx="732066" cy="198174"/>
                <a:chOff x="1717748" y="2375002"/>
                <a:chExt cx="3040063" cy="822960"/>
              </a:xfrm>
            </p:grpSpPr>
            <p:grpSp>
              <p:nvGrpSpPr>
                <p:cNvPr id="6828" name="Google Shape;6828;p179"/>
                <p:cNvGrpSpPr/>
                <p:nvPr/>
              </p:nvGrpSpPr>
              <p:grpSpPr>
                <a:xfrm>
                  <a:off x="1717748" y="2375002"/>
                  <a:ext cx="3040063" cy="822960"/>
                  <a:chOff x="1717748" y="2375002"/>
                  <a:chExt cx="3040063" cy="822960"/>
                </a:xfrm>
              </p:grpSpPr>
              <p:sp>
                <p:nvSpPr>
                  <p:cNvPr id="6829" name="Google Shape;6829;p179"/>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Strategy</a:t>
                    </a:r>
                    <a:endParaRPr/>
                  </a:p>
                </p:txBody>
              </p:sp>
              <p:sp>
                <p:nvSpPr>
                  <p:cNvPr id="6830" name="Google Shape;6830;p1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179"/>
                <p:cNvGrpSpPr/>
                <p:nvPr/>
              </p:nvGrpSpPr>
              <p:grpSpPr>
                <a:xfrm>
                  <a:off x="1835838" y="2530721"/>
                  <a:ext cx="598064" cy="532324"/>
                  <a:chOff x="1806206" y="2502148"/>
                  <a:chExt cx="598064" cy="532324"/>
                </a:xfrm>
              </p:grpSpPr>
              <p:sp>
                <p:nvSpPr>
                  <p:cNvPr id="6832" name="Google Shape;6832;p1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1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34" name="Google Shape;6834;p179"/>
              <p:cNvGrpSpPr/>
              <p:nvPr/>
            </p:nvGrpSpPr>
            <p:grpSpPr>
              <a:xfrm>
                <a:off x="2891872" y="4690359"/>
                <a:ext cx="732066" cy="198174"/>
                <a:chOff x="1717748" y="2375002"/>
                <a:chExt cx="3040063" cy="822960"/>
              </a:xfrm>
            </p:grpSpPr>
            <p:grpSp>
              <p:nvGrpSpPr>
                <p:cNvPr id="6835" name="Google Shape;6835;p179"/>
                <p:cNvGrpSpPr/>
                <p:nvPr/>
              </p:nvGrpSpPr>
              <p:grpSpPr>
                <a:xfrm>
                  <a:off x="1717748" y="2375002"/>
                  <a:ext cx="3040063" cy="822960"/>
                  <a:chOff x="1717748" y="2375002"/>
                  <a:chExt cx="3040063" cy="822960"/>
                </a:xfrm>
              </p:grpSpPr>
              <p:sp>
                <p:nvSpPr>
                  <p:cNvPr id="6836" name="Google Shape;6836;p179"/>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Financial</a:t>
                    </a:r>
                    <a:endParaRPr/>
                  </a:p>
                </p:txBody>
              </p:sp>
              <p:sp>
                <p:nvSpPr>
                  <p:cNvPr id="6837" name="Google Shape;6837;p1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179"/>
                <p:cNvGrpSpPr/>
                <p:nvPr/>
              </p:nvGrpSpPr>
              <p:grpSpPr>
                <a:xfrm>
                  <a:off x="1835838" y="2530721"/>
                  <a:ext cx="598064" cy="532324"/>
                  <a:chOff x="1806206" y="2502148"/>
                  <a:chExt cx="598064" cy="532324"/>
                </a:xfrm>
              </p:grpSpPr>
              <p:sp>
                <p:nvSpPr>
                  <p:cNvPr id="6839" name="Google Shape;6839;p1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1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41" name="Google Shape;6841;p179"/>
              <p:cNvGrpSpPr/>
              <p:nvPr/>
            </p:nvGrpSpPr>
            <p:grpSpPr>
              <a:xfrm>
                <a:off x="3056140" y="4602572"/>
                <a:ext cx="732066" cy="198174"/>
                <a:chOff x="1717748" y="2375002"/>
                <a:chExt cx="3040063" cy="822960"/>
              </a:xfrm>
            </p:grpSpPr>
            <p:grpSp>
              <p:nvGrpSpPr>
                <p:cNvPr id="6842" name="Google Shape;6842;p179"/>
                <p:cNvGrpSpPr/>
                <p:nvPr/>
              </p:nvGrpSpPr>
              <p:grpSpPr>
                <a:xfrm>
                  <a:off x="1717748" y="2375002"/>
                  <a:ext cx="3040063" cy="822960"/>
                  <a:chOff x="1717748" y="2375002"/>
                  <a:chExt cx="3040063" cy="822960"/>
                </a:xfrm>
              </p:grpSpPr>
              <p:sp>
                <p:nvSpPr>
                  <p:cNvPr id="6843" name="Google Shape;6843;p179"/>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People</a:t>
                    </a:r>
                    <a:endParaRPr/>
                  </a:p>
                </p:txBody>
              </p:sp>
              <p:sp>
                <p:nvSpPr>
                  <p:cNvPr id="6844" name="Google Shape;6844;p1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5" name="Google Shape;6845;p179"/>
                <p:cNvGrpSpPr/>
                <p:nvPr/>
              </p:nvGrpSpPr>
              <p:grpSpPr>
                <a:xfrm>
                  <a:off x="1835838" y="2530721"/>
                  <a:ext cx="598064" cy="532324"/>
                  <a:chOff x="1806206" y="2502148"/>
                  <a:chExt cx="598064" cy="532324"/>
                </a:xfrm>
              </p:grpSpPr>
              <p:sp>
                <p:nvSpPr>
                  <p:cNvPr id="6846" name="Google Shape;6846;p1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1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48" name="Google Shape;6848;p179"/>
              <p:cNvGrpSpPr/>
              <p:nvPr/>
            </p:nvGrpSpPr>
            <p:grpSpPr>
              <a:xfrm>
                <a:off x="3106113" y="4419528"/>
                <a:ext cx="733146" cy="197641"/>
                <a:chOff x="1715381" y="2375862"/>
                <a:chExt cx="3044553" cy="820746"/>
              </a:xfrm>
            </p:grpSpPr>
            <p:grpSp>
              <p:nvGrpSpPr>
                <p:cNvPr id="6849" name="Google Shape;6849;p179"/>
                <p:cNvGrpSpPr/>
                <p:nvPr/>
              </p:nvGrpSpPr>
              <p:grpSpPr>
                <a:xfrm>
                  <a:off x="1715381" y="2375862"/>
                  <a:ext cx="3044553" cy="820746"/>
                  <a:chOff x="1715381" y="2375862"/>
                  <a:chExt cx="3044553" cy="820746"/>
                </a:xfrm>
              </p:grpSpPr>
              <p:sp>
                <p:nvSpPr>
                  <p:cNvPr id="6850" name="Google Shape;6850;p179"/>
                  <p:cNvSpPr/>
                  <p:nvPr/>
                </p:nvSpPr>
                <p:spPr>
                  <a:xfrm>
                    <a:off x="1724552" y="2375862"/>
                    <a:ext cx="3035382" cy="820746"/>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Market</a:t>
                    </a:r>
                    <a:endParaRPr/>
                  </a:p>
                </p:txBody>
              </p:sp>
              <p:sp>
                <p:nvSpPr>
                  <p:cNvPr id="6851" name="Google Shape;6851;p179"/>
                  <p:cNvSpPr/>
                  <p:nvPr/>
                </p:nvSpPr>
                <p:spPr>
                  <a:xfrm>
                    <a:off x="1715381" y="2375862"/>
                    <a:ext cx="825331" cy="820746"/>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179"/>
                <p:cNvGrpSpPr/>
                <p:nvPr/>
              </p:nvGrpSpPr>
              <p:grpSpPr>
                <a:xfrm>
                  <a:off x="1835838" y="2530721"/>
                  <a:ext cx="598064" cy="532324"/>
                  <a:chOff x="1806206" y="2502148"/>
                  <a:chExt cx="598064" cy="532324"/>
                </a:xfrm>
              </p:grpSpPr>
              <p:sp>
                <p:nvSpPr>
                  <p:cNvPr id="6853" name="Google Shape;6853;p1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1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855" name="Google Shape;6855;p179"/>
            <p:cNvSpPr/>
            <p:nvPr/>
          </p:nvSpPr>
          <p:spPr>
            <a:xfrm rot="-747586">
              <a:off x="353865" y="960159"/>
              <a:ext cx="2834640" cy="2834640"/>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
          <p:nvSpPr>
            <p:cNvPr id="6856" name="Google Shape;6856;p179"/>
            <p:cNvSpPr/>
            <p:nvPr/>
          </p:nvSpPr>
          <p:spPr>
            <a:xfrm rot="-9180653">
              <a:off x="493512" y="1078964"/>
              <a:ext cx="2594947" cy="2597030"/>
            </a:xfrm>
            <a:prstGeom prst="pie">
              <a:avLst>
                <a:gd fmla="val 438327" name="adj1"/>
                <a:gd fmla="val 7695225"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179"/>
            <p:cNvSpPr/>
            <p:nvPr/>
          </p:nvSpPr>
          <p:spPr>
            <a:xfrm rot="5044295">
              <a:off x="486217" y="1086259"/>
              <a:ext cx="2599115" cy="2597030"/>
            </a:xfrm>
            <a:prstGeom prst="pie">
              <a:avLst>
                <a:gd fmla="val 704191" name="adj1"/>
                <a:gd fmla="val 7865894" name="adj2"/>
              </a:avLst>
            </a:prstGeom>
            <a:solidFill>
              <a:srgbClr val="C2D5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179"/>
            <p:cNvSpPr/>
            <p:nvPr/>
          </p:nvSpPr>
          <p:spPr>
            <a:xfrm rot="-1888876">
              <a:off x="493512" y="1083133"/>
              <a:ext cx="2597030" cy="2597030"/>
            </a:xfrm>
            <a:prstGeom prst="pie">
              <a:avLst>
                <a:gd fmla="val 417459" name="adj1"/>
                <a:gd fmla="val 7642339" name="adj2"/>
              </a:avLst>
            </a:prstGeom>
            <a:solidFill>
              <a:srgbClr val="C3D69B">
                <a:alpha val="69803"/>
              </a:srgbClr>
            </a:solidFill>
            <a:ln cap="flat" cmpd="sng" w="38100">
              <a:solidFill>
                <a:srgbClr val="333F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6859" name="Google Shape;6859;p179"/>
            <p:cNvSpPr txBox="1"/>
            <p:nvPr/>
          </p:nvSpPr>
          <p:spPr>
            <a:xfrm rot="7508506">
              <a:off x="1565882" y="2470230"/>
              <a:ext cx="1830010" cy="6940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Assess &amp; Understand</a:t>
              </a:r>
              <a:endParaRPr/>
            </a:p>
          </p:txBody>
        </p:sp>
        <p:sp>
          <p:nvSpPr>
            <p:cNvPr id="6860" name="Google Shape;6860;p179"/>
            <p:cNvSpPr txBox="1"/>
            <p:nvPr/>
          </p:nvSpPr>
          <p:spPr>
            <a:xfrm rot="-7259013">
              <a:off x="223596" y="2411870"/>
              <a:ext cx="1827927" cy="4085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Build &amp; Align</a:t>
              </a:r>
              <a:endParaRPr/>
            </a:p>
          </p:txBody>
        </p:sp>
        <p:sp>
          <p:nvSpPr>
            <p:cNvPr id="6861" name="Google Shape;6861;p179"/>
            <p:cNvSpPr txBox="1"/>
            <p:nvPr/>
          </p:nvSpPr>
          <p:spPr>
            <a:xfrm>
              <a:off x="914539" y="1525003"/>
              <a:ext cx="1905045" cy="69406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Communicate &amp; Ensure</a:t>
              </a:r>
              <a:endParaRPr/>
            </a:p>
          </p:txBody>
        </p:sp>
      </p:gr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5" name="Shape 6865"/>
        <p:cNvGrpSpPr/>
        <p:nvPr/>
      </p:nvGrpSpPr>
      <p:grpSpPr>
        <a:xfrm>
          <a:off x="0" y="0"/>
          <a:ext cx="0" cy="0"/>
          <a:chOff x="0" y="0"/>
          <a:chExt cx="0" cy="0"/>
        </a:xfrm>
      </p:grpSpPr>
      <p:sp>
        <p:nvSpPr>
          <p:cNvPr id="6866" name="Google Shape;6866;p180"/>
          <p:cNvSpPr txBox="1"/>
          <p:nvPr>
            <p:ph type="title"/>
          </p:nvPr>
        </p:nvSpPr>
        <p:spPr>
          <a:xfrm>
            <a:off x="0" y="1588"/>
            <a:ext cx="9144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200"/>
              <a:t>COMMUNICATE &amp; ENSURE in the Governance Lens</a:t>
            </a:r>
            <a:endParaRPr sz="3200"/>
          </a:p>
        </p:txBody>
      </p:sp>
      <p:grpSp>
        <p:nvGrpSpPr>
          <p:cNvPr id="6867" name="Google Shape;6867;p180"/>
          <p:cNvGrpSpPr/>
          <p:nvPr/>
        </p:nvGrpSpPr>
        <p:grpSpPr>
          <a:xfrm>
            <a:off x="16890" y="4572000"/>
            <a:ext cx="2199028" cy="1981200"/>
            <a:chOff x="0" y="2870200"/>
            <a:chExt cx="4038600" cy="3638550"/>
          </a:xfrm>
        </p:grpSpPr>
        <p:pic>
          <p:nvPicPr>
            <p:cNvPr descr="database-integration-1.jpg" id="6868" name="Google Shape;6868;p180"/>
            <p:cNvPicPr preferRelativeResize="0"/>
            <p:nvPr/>
          </p:nvPicPr>
          <p:blipFill rotWithShape="1">
            <a:blip r:embed="rId3">
              <a:alphaModFix/>
            </a:blip>
            <a:srcRect b="0" l="0" r="0" t="0"/>
            <a:stretch/>
          </p:blipFill>
          <p:spPr>
            <a:xfrm>
              <a:off x="0" y="3479800"/>
              <a:ext cx="4038600" cy="3028950"/>
            </a:xfrm>
            <a:prstGeom prst="rect">
              <a:avLst/>
            </a:prstGeom>
            <a:noFill/>
            <a:ln>
              <a:noFill/>
            </a:ln>
          </p:spPr>
        </p:pic>
        <p:pic>
          <p:nvPicPr>
            <p:cNvPr descr="Wheel_For_White_bg02.png" id="6869" name="Google Shape;6869;p180"/>
            <p:cNvPicPr preferRelativeResize="0"/>
            <p:nvPr/>
          </p:nvPicPr>
          <p:blipFill rotWithShape="1">
            <a:blip r:embed="rId4">
              <a:alphaModFix/>
            </a:blip>
            <a:srcRect b="0" l="0" r="0" t="0"/>
            <a:stretch/>
          </p:blipFill>
          <p:spPr>
            <a:xfrm>
              <a:off x="1041400" y="2870200"/>
              <a:ext cx="1405701" cy="1405701"/>
            </a:xfrm>
            <a:prstGeom prst="rect">
              <a:avLst/>
            </a:prstGeom>
            <a:noFill/>
            <a:ln>
              <a:noFill/>
            </a:ln>
          </p:spPr>
        </p:pic>
      </p:grpSp>
      <p:sp>
        <p:nvSpPr>
          <p:cNvPr id="6870" name="Google Shape;6870;p180"/>
          <p:cNvSpPr/>
          <p:nvPr/>
        </p:nvSpPr>
        <p:spPr>
          <a:xfrm>
            <a:off x="5562600" y="1471457"/>
            <a:ext cx="3581400" cy="2338543"/>
          </a:xfrm>
          <a:prstGeom prst="homePlate">
            <a:avLst>
              <a:gd fmla="val 15848" name="adj"/>
            </a:avLst>
          </a:prstGeom>
          <a:solidFill>
            <a:srgbClr val="C2D59B"/>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180"/>
          <p:cNvSpPr/>
          <p:nvPr/>
        </p:nvSpPr>
        <p:spPr>
          <a:xfrm>
            <a:off x="2743199" y="1471457"/>
            <a:ext cx="3362042" cy="2338543"/>
          </a:xfrm>
          <a:prstGeom prst="homePlate">
            <a:avLst>
              <a:gd fmla="val 15848" name="adj"/>
            </a:avLst>
          </a:prstGeom>
          <a:solidFill>
            <a:srgbClr val="D6E3B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180"/>
          <p:cNvSpPr txBox="1"/>
          <p:nvPr/>
        </p:nvSpPr>
        <p:spPr>
          <a:xfrm>
            <a:off x="3200400" y="1447801"/>
            <a:ext cx="271753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Principles</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lang="en-US" sz="1800">
                <a:solidFill>
                  <a:srgbClr val="333F1A"/>
                </a:solidFill>
                <a:latin typeface="Calibri"/>
                <a:ea typeface="Calibri"/>
                <a:cs typeface="Calibri"/>
                <a:sym typeface="Calibri"/>
              </a:rPr>
              <a:t>Does the board have the needed insight so it can provide oversight?</a:t>
            </a:r>
            <a:endParaRPr/>
          </a:p>
        </p:txBody>
      </p:sp>
      <p:sp>
        <p:nvSpPr>
          <p:cNvPr id="6873" name="Google Shape;6873;p180"/>
          <p:cNvSpPr txBox="1"/>
          <p:nvPr/>
        </p:nvSpPr>
        <p:spPr>
          <a:xfrm>
            <a:off x="6108699" y="1447800"/>
            <a:ext cx="2501901"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Structure</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lang="en-US" sz="1800">
                <a:solidFill>
                  <a:srgbClr val="333F1A"/>
                </a:solidFill>
                <a:latin typeface="Calibri"/>
                <a:ea typeface="Calibri"/>
                <a:cs typeface="Calibri"/>
                <a:sym typeface="Calibri"/>
              </a:rPr>
              <a:t>Does the company have outside directors on the board? </a:t>
            </a:r>
            <a:endParaRPr/>
          </a:p>
          <a:p>
            <a:pPr indent="0" lvl="0" marL="0" marR="0" rtl="0" algn="l">
              <a:spcBef>
                <a:spcPts val="0"/>
              </a:spcBef>
              <a:spcAft>
                <a:spcPts val="0"/>
              </a:spcAft>
              <a:buNone/>
            </a:pPr>
            <a:r>
              <a:t/>
            </a:r>
            <a:endParaRPr sz="1800">
              <a:solidFill>
                <a:srgbClr val="333F1A"/>
              </a:solidFill>
              <a:latin typeface="Calibri"/>
              <a:ea typeface="Calibri"/>
              <a:cs typeface="Calibri"/>
              <a:sym typeface="Calibri"/>
            </a:endParaRPr>
          </a:p>
          <a:p>
            <a:pPr indent="0" lvl="0" marL="0" marR="0" rtl="0" algn="l">
              <a:spcBef>
                <a:spcPts val="0"/>
              </a:spcBef>
              <a:spcAft>
                <a:spcPts val="0"/>
              </a:spcAft>
              <a:buNone/>
            </a:pPr>
            <a:r>
              <a:t/>
            </a:r>
            <a:endParaRPr sz="1800">
              <a:solidFill>
                <a:srgbClr val="333F1A"/>
              </a:solidFill>
              <a:latin typeface="Calibri"/>
              <a:ea typeface="Calibri"/>
              <a:cs typeface="Calibri"/>
              <a:sym typeface="Calibri"/>
            </a:endParaRPr>
          </a:p>
        </p:txBody>
      </p:sp>
      <p:sp>
        <p:nvSpPr>
          <p:cNvPr id="6874" name="Google Shape;6874;p180"/>
          <p:cNvSpPr/>
          <p:nvPr/>
        </p:nvSpPr>
        <p:spPr>
          <a:xfrm>
            <a:off x="1" y="1471457"/>
            <a:ext cx="3121894" cy="2338543"/>
          </a:xfrm>
          <a:prstGeom prst="homePlate">
            <a:avLst>
              <a:gd fmla="val 15848" name="adj"/>
            </a:avLst>
          </a:prstGeom>
          <a:solidFill>
            <a:srgbClr val="EAF1DD"/>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180"/>
          <p:cNvSpPr txBox="1"/>
          <p:nvPr/>
        </p:nvSpPr>
        <p:spPr>
          <a:xfrm>
            <a:off x="76200" y="1447811"/>
            <a:ext cx="2899690"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Practices</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lang="en-US" sz="1800">
                <a:solidFill>
                  <a:srgbClr val="333F1A"/>
                </a:solidFill>
                <a:latin typeface="Calibri"/>
                <a:ea typeface="Calibri"/>
                <a:cs typeface="Calibri"/>
                <a:sym typeface="Calibri"/>
              </a:rPr>
              <a:t>Does the board primarily set strategy, or does the CEO and Management set strategy and make the recommendation to the board of directors? </a:t>
            </a:r>
            <a:endParaRPr/>
          </a:p>
        </p:txBody>
      </p:sp>
      <p:sp>
        <p:nvSpPr>
          <p:cNvPr id="6876" name="Google Shape;6876;p180"/>
          <p:cNvSpPr/>
          <p:nvPr/>
        </p:nvSpPr>
        <p:spPr>
          <a:xfrm rot="-5400000">
            <a:off x="-404813" y="4092773"/>
            <a:ext cx="2730500" cy="822325"/>
          </a:xfrm>
          <a:prstGeom prst="homePlate">
            <a:avLst>
              <a:gd fmla="val 103804" name="adj"/>
            </a:avLst>
          </a:prstGeom>
          <a:solidFill>
            <a:srgbClr val="C2D59B">
              <a:alpha val="3098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6875"/>
                                        </p:tgtEl>
                                        <p:attrNameLst>
                                          <p:attrName>style.visibility</p:attrName>
                                        </p:attrNameLst>
                                      </p:cBhvr>
                                      <p:to>
                                        <p:strVal val="visible"/>
                                      </p:to>
                                    </p:set>
                                    <p:animEffect filter="fade" transition="in">
                                      <p:cBhvr>
                                        <p:cTn dur="1000"/>
                                        <p:tgtEl>
                                          <p:spTgt spid="6875"/>
                                        </p:tgtEl>
                                      </p:cBhvr>
                                    </p:animEffect>
                                  </p:childTnLst>
                                </p:cTn>
                              </p:par>
                              <p:par>
                                <p:cTn fill="hold" nodeType="withEffect" presetClass="entr" presetID="10" presetSubtype="0">
                                  <p:stCondLst>
                                    <p:cond delay="0"/>
                                  </p:stCondLst>
                                  <p:childTnLst>
                                    <p:set>
                                      <p:cBhvr>
                                        <p:cTn dur="1" fill="hold">
                                          <p:stCondLst>
                                            <p:cond delay="0"/>
                                          </p:stCondLst>
                                        </p:cTn>
                                        <p:tgtEl>
                                          <p:spTgt spid="6874"/>
                                        </p:tgtEl>
                                        <p:attrNameLst>
                                          <p:attrName>style.visibility</p:attrName>
                                        </p:attrNameLst>
                                      </p:cBhvr>
                                      <p:to>
                                        <p:strVal val="visible"/>
                                      </p:to>
                                    </p:set>
                                    <p:animEffect filter="fade" transition="in">
                                      <p:cBhvr>
                                        <p:cTn dur="1000"/>
                                        <p:tgtEl>
                                          <p:spTgt spid="68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1"/>
                                        </p:tgtEl>
                                        <p:attrNameLst>
                                          <p:attrName>style.visibility</p:attrName>
                                        </p:attrNameLst>
                                      </p:cBhvr>
                                      <p:to>
                                        <p:strVal val="visible"/>
                                      </p:to>
                                    </p:set>
                                    <p:animEffect filter="fade" transition="in">
                                      <p:cBhvr>
                                        <p:cTn dur="1000"/>
                                        <p:tgtEl>
                                          <p:spTgt spid="6871"/>
                                        </p:tgtEl>
                                      </p:cBhvr>
                                    </p:animEffect>
                                  </p:childTnLst>
                                </p:cTn>
                              </p:par>
                              <p:par>
                                <p:cTn fill="hold" nodeType="withEffect" presetClass="entr" presetID="10" presetSubtype="0">
                                  <p:stCondLst>
                                    <p:cond delay="0"/>
                                  </p:stCondLst>
                                  <p:childTnLst>
                                    <p:set>
                                      <p:cBhvr>
                                        <p:cTn dur="1" fill="hold">
                                          <p:stCondLst>
                                            <p:cond delay="0"/>
                                          </p:stCondLst>
                                        </p:cTn>
                                        <p:tgtEl>
                                          <p:spTgt spid="6872"/>
                                        </p:tgtEl>
                                        <p:attrNameLst>
                                          <p:attrName>style.visibility</p:attrName>
                                        </p:attrNameLst>
                                      </p:cBhvr>
                                      <p:to>
                                        <p:strVal val="visible"/>
                                      </p:to>
                                    </p:set>
                                    <p:animEffect filter="fade" transition="in">
                                      <p:cBhvr>
                                        <p:cTn dur="1000"/>
                                        <p:tgtEl>
                                          <p:spTgt spid="68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73"/>
                                        </p:tgtEl>
                                        <p:attrNameLst>
                                          <p:attrName>style.visibility</p:attrName>
                                        </p:attrNameLst>
                                      </p:cBhvr>
                                      <p:to>
                                        <p:strVal val="visible"/>
                                      </p:to>
                                    </p:set>
                                    <p:animEffect filter="fade" transition="in">
                                      <p:cBhvr>
                                        <p:cTn dur="1000"/>
                                        <p:tgtEl>
                                          <p:spTgt spid="6873"/>
                                        </p:tgtEl>
                                      </p:cBhvr>
                                    </p:animEffect>
                                  </p:childTnLst>
                                </p:cTn>
                              </p:par>
                              <p:par>
                                <p:cTn fill="hold" nodeType="withEffect" presetClass="entr" presetID="10" presetSubtype="0">
                                  <p:stCondLst>
                                    <p:cond delay="0"/>
                                  </p:stCondLst>
                                  <p:childTnLst>
                                    <p:set>
                                      <p:cBhvr>
                                        <p:cTn dur="1" fill="hold">
                                          <p:stCondLst>
                                            <p:cond delay="0"/>
                                          </p:stCondLst>
                                        </p:cTn>
                                        <p:tgtEl>
                                          <p:spTgt spid="6870"/>
                                        </p:tgtEl>
                                        <p:attrNameLst>
                                          <p:attrName>style.visibility</p:attrName>
                                        </p:attrNameLst>
                                      </p:cBhvr>
                                      <p:to>
                                        <p:strVal val="visible"/>
                                      </p:to>
                                    </p:set>
                                    <p:animEffect filter="fade" transition="in">
                                      <p:cBhvr>
                                        <p:cTn dur="1000"/>
                                        <p:tgtEl>
                                          <p:spTgt spid="68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pic>
        <p:nvPicPr>
          <p:cNvPr id="192" name="Google Shape;192;p19"/>
          <p:cNvPicPr preferRelativeResize="0"/>
          <p:nvPr/>
        </p:nvPicPr>
        <p:blipFill rotWithShape="1">
          <a:blip r:embed="rId3">
            <a:alphaModFix/>
          </a:blip>
          <a:srcRect b="0" l="0" r="0" t="0"/>
          <a:stretch/>
        </p:blipFill>
        <p:spPr>
          <a:xfrm>
            <a:off x="747905" y="0"/>
            <a:ext cx="7710295" cy="6628712"/>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1" name="Shape 6881"/>
        <p:cNvGrpSpPr/>
        <p:nvPr/>
      </p:nvGrpSpPr>
      <p:grpSpPr>
        <a:xfrm>
          <a:off x="0" y="0"/>
          <a:ext cx="0" cy="0"/>
          <a:chOff x="0" y="0"/>
          <a:chExt cx="0" cy="0"/>
        </a:xfrm>
      </p:grpSpPr>
      <p:grpSp>
        <p:nvGrpSpPr>
          <p:cNvPr id="6882" name="Google Shape;6882;p181"/>
          <p:cNvGrpSpPr/>
          <p:nvPr/>
        </p:nvGrpSpPr>
        <p:grpSpPr>
          <a:xfrm>
            <a:off x="838200" y="1012825"/>
            <a:ext cx="4341813" cy="4995863"/>
            <a:chOff x="236989" y="1017768"/>
            <a:chExt cx="4342267" cy="4995685"/>
          </a:xfrm>
        </p:grpSpPr>
        <p:sp>
          <p:nvSpPr>
            <p:cNvPr id="6883" name="Google Shape;6883;p181"/>
            <p:cNvSpPr/>
            <p:nvPr/>
          </p:nvSpPr>
          <p:spPr>
            <a:xfrm>
              <a:off x="236989" y="1017768"/>
              <a:ext cx="4342267" cy="499568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4" name="Google Shape;6884;p181"/>
            <p:cNvGrpSpPr/>
            <p:nvPr/>
          </p:nvGrpSpPr>
          <p:grpSpPr>
            <a:xfrm>
              <a:off x="481490" y="1147938"/>
              <a:ext cx="2394201" cy="647677"/>
              <a:chOff x="1717480" y="2374418"/>
              <a:chExt cx="3040673" cy="822562"/>
            </a:xfrm>
          </p:grpSpPr>
          <p:grpSp>
            <p:nvGrpSpPr>
              <p:cNvPr id="6885" name="Google Shape;6885;p181"/>
              <p:cNvGrpSpPr/>
              <p:nvPr/>
            </p:nvGrpSpPr>
            <p:grpSpPr>
              <a:xfrm>
                <a:off x="1717480" y="2374418"/>
                <a:ext cx="3040673" cy="822562"/>
                <a:chOff x="1717480" y="2374418"/>
                <a:chExt cx="3040673" cy="822562"/>
              </a:xfrm>
            </p:grpSpPr>
            <p:sp>
              <p:nvSpPr>
                <p:cNvPr id="6886" name="Google Shape;6886;p181"/>
                <p:cNvSpPr/>
                <p:nvPr/>
              </p:nvSpPr>
              <p:spPr>
                <a:xfrm>
                  <a:off x="1723530" y="2374418"/>
                  <a:ext cx="3034623" cy="8225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Entity</a:t>
                  </a:r>
                  <a:endParaRPr/>
                </a:p>
              </p:txBody>
            </p:sp>
            <p:sp>
              <p:nvSpPr>
                <p:cNvPr id="6887" name="Google Shape;6887;p181"/>
                <p:cNvSpPr/>
                <p:nvPr/>
              </p:nvSpPr>
              <p:spPr>
                <a:xfrm>
                  <a:off x="1717480" y="2374418"/>
                  <a:ext cx="822675" cy="8225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181"/>
              <p:cNvGrpSpPr/>
              <p:nvPr/>
            </p:nvGrpSpPr>
            <p:grpSpPr>
              <a:xfrm>
                <a:off x="1835838" y="2530721"/>
                <a:ext cx="598064" cy="532324"/>
                <a:chOff x="1806206" y="2502148"/>
                <a:chExt cx="598064" cy="532324"/>
              </a:xfrm>
            </p:grpSpPr>
            <p:sp>
              <p:nvSpPr>
                <p:cNvPr id="6889" name="Google Shape;6889;p1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1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891" name="Google Shape;6891;p181"/>
          <p:cNvSpPr txBox="1"/>
          <p:nvPr>
            <p:ph idx="2" type="body"/>
          </p:nvPr>
        </p:nvSpPr>
        <p:spPr>
          <a:xfrm>
            <a:off x="855663" y="1989138"/>
            <a:ext cx="4244975" cy="4030662"/>
          </a:xfrm>
          <a:prstGeom prst="rect">
            <a:avLst/>
          </a:prstGeom>
          <a:noFill/>
          <a:ln>
            <a:noFill/>
          </a:ln>
        </p:spPr>
        <p:txBody>
          <a:bodyPr anchorCtr="0" anchor="t" bIns="45700" lIns="91425" spcFirstLastPara="1" rIns="91425" wrap="square" tIns="45700">
            <a:noAutofit/>
          </a:bodyPr>
          <a:lstStyle/>
          <a:p>
            <a:pPr indent="-182563" lvl="0" marL="182563" rtl="0" algn="l">
              <a:spcBef>
                <a:spcPts val="0"/>
              </a:spcBef>
              <a:spcAft>
                <a:spcPts val="0"/>
              </a:spcAft>
              <a:buClr>
                <a:srgbClr val="333F1A"/>
              </a:buClr>
              <a:buSzPts val="1100"/>
              <a:buChar char="•"/>
            </a:pPr>
            <a:r>
              <a:rPr lang="en-US" sz="1100">
                <a:latin typeface="Calibri"/>
                <a:ea typeface="Calibri"/>
                <a:cs typeface="Calibri"/>
                <a:sym typeface="Calibri"/>
              </a:rPr>
              <a:t>People can tend to overlook the simplest of items that can truly </a:t>
            </a:r>
            <a:r>
              <a:rPr lang="en-US" sz="1100">
                <a:solidFill>
                  <a:srgbClr val="77933C"/>
                </a:solidFill>
                <a:latin typeface="Calibri"/>
                <a:ea typeface="Calibri"/>
                <a:cs typeface="Calibri"/>
                <a:sym typeface="Calibri"/>
              </a:rPr>
              <a:t>constrain or enable </a:t>
            </a:r>
            <a:r>
              <a:rPr lang="en-US" sz="1100">
                <a:latin typeface="Calibri"/>
                <a:ea typeface="Calibri"/>
                <a:cs typeface="Calibri"/>
                <a:sym typeface="Calibri"/>
              </a:rPr>
              <a:t>a companies success.</a:t>
            </a:r>
            <a:endParaRPr/>
          </a:p>
          <a:p>
            <a:pPr indent="-182563" lvl="0" marL="182563" rtl="0" algn="l">
              <a:spcBef>
                <a:spcPts val="400"/>
              </a:spcBef>
              <a:spcAft>
                <a:spcPts val="0"/>
              </a:spcAft>
              <a:buClr>
                <a:srgbClr val="333F1A"/>
              </a:buClr>
              <a:buSzPts val="1100"/>
              <a:buChar char="•"/>
            </a:pPr>
            <a:r>
              <a:rPr lang="en-US" sz="1100">
                <a:latin typeface="Calibri"/>
                <a:ea typeface="Calibri"/>
                <a:cs typeface="Calibri"/>
                <a:sym typeface="Calibri"/>
              </a:rPr>
              <a:t>Webster’s Dictionary defines entity as something that has a </a:t>
            </a:r>
            <a:r>
              <a:rPr lang="en-US" sz="1100">
                <a:solidFill>
                  <a:srgbClr val="77933C"/>
                </a:solidFill>
                <a:latin typeface="Calibri"/>
                <a:ea typeface="Calibri"/>
                <a:cs typeface="Calibri"/>
                <a:sym typeface="Calibri"/>
              </a:rPr>
              <a:t>real and separate existence</a:t>
            </a:r>
            <a:r>
              <a:rPr lang="en-US" sz="1100">
                <a:latin typeface="Calibri"/>
                <a:ea typeface="Calibri"/>
                <a:cs typeface="Calibri"/>
                <a:sym typeface="Calibri"/>
              </a:rPr>
              <a:t>. Persons, mountains, languages, and beliefs are distinct entities and being; existence…</a:t>
            </a:r>
            <a:endParaRPr/>
          </a:p>
          <a:p>
            <a:pPr indent="-182563" lvl="0" marL="182563" rtl="0" algn="l">
              <a:spcBef>
                <a:spcPts val="400"/>
              </a:spcBef>
              <a:spcAft>
                <a:spcPts val="0"/>
              </a:spcAft>
              <a:buClr>
                <a:srgbClr val="333F1A"/>
              </a:buClr>
              <a:buSzPts val="1100"/>
              <a:buChar char="•"/>
            </a:pPr>
            <a:r>
              <a:rPr lang="en-US" sz="1100">
                <a:latin typeface="Calibri"/>
                <a:ea typeface="Calibri"/>
                <a:cs typeface="Calibri"/>
                <a:sym typeface="Calibri"/>
              </a:rPr>
              <a:t>Our organizations are real, </a:t>
            </a:r>
            <a:r>
              <a:rPr lang="en-US" sz="1100">
                <a:solidFill>
                  <a:srgbClr val="77933C"/>
                </a:solidFill>
                <a:latin typeface="Calibri"/>
                <a:ea typeface="Calibri"/>
                <a:cs typeface="Calibri"/>
                <a:sym typeface="Calibri"/>
              </a:rPr>
              <a:t>they encompass everything </a:t>
            </a:r>
            <a:r>
              <a:rPr lang="en-US" sz="1100">
                <a:latin typeface="Calibri"/>
                <a:ea typeface="Calibri"/>
                <a:cs typeface="Calibri"/>
                <a:sym typeface="Calibri"/>
              </a:rPr>
              <a:t>we do and will do, AND they are distinct and measurable.</a:t>
            </a:r>
            <a:endParaRPr/>
          </a:p>
          <a:p>
            <a:pPr indent="-182563" lvl="0" marL="182563" rtl="0" algn="l">
              <a:spcBef>
                <a:spcPts val="400"/>
              </a:spcBef>
              <a:spcAft>
                <a:spcPts val="0"/>
              </a:spcAft>
              <a:buClr>
                <a:srgbClr val="333F1A"/>
              </a:buClr>
              <a:buSzPts val="1100"/>
              <a:buChar char="•"/>
            </a:pPr>
            <a:r>
              <a:rPr lang="en-US" sz="1100">
                <a:latin typeface="Calibri"/>
                <a:ea typeface="Calibri"/>
                <a:cs typeface="Calibri"/>
                <a:sym typeface="Calibri"/>
              </a:rPr>
              <a:t>This lens will peer into the entity itself and </a:t>
            </a:r>
            <a:r>
              <a:rPr lang="en-US" sz="1100">
                <a:solidFill>
                  <a:srgbClr val="77933C"/>
                </a:solidFill>
                <a:latin typeface="Calibri"/>
                <a:ea typeface="Calibri"/>
                <a:cs typeface="Calibri"/>
                <a:sym typeface="Calibri"/>
              </a:rPr>
              <a:t>review any legal aspects </a:t>
            </a:r>
            <a:r>
              <a:rPr lang="en-US" sz="1100">
                <a:latin typeface="Calibri"/>
                <a:ea typeface="Calibri"/>
                <a:cs typeface="Calibri"/>
                <a:sym typeface="Calibri"/>
              </a:rPr>
              <a:t>of the company.</a:t>
            </a:r>
            <a:endParaRPr/>
          </a:p>
          <a:p>
            <a:pPr indent="-168274" lvl="1" marL="455613" rtl="0" algn="l">
              <a:spcBef>
                <a:spcPts val="400"/>
              </a:spcBef>
              <a:spcAft>
                <a:spcPts val="0"/>
              </a:spcAft>
              <a:buClr>
                <a:srgbClr val="333F1A"/>
              </a:buClr>
              <a:buSzPts val="1000"/>
              <a:buFont typeface="Noto Sans Symbols"/>
              <a:buChar char="✔"/>
            </a:pPr>
            <a:r>
              <a:rPr lang="en-US" sz="1000">
                <a:latin typeface="Calibri"/>
                <a:ea typeface="Calibri"/>
                <a:cs typeface="Calibri"/>
                <a:sym typeface="Calibri"/>
              </a:rPr>
              <a:t>What are the </a:t>
            </a:r>
            <a:r>
              <a:rPr lang="en-US" sz="1000">
                <a:solidFill>
                  <a:srgbClr val="77933C"/>
                </a:solidFill>
                <a:latin typeface="Calibri"/>
                <a:ea typeface="Calibri"/>
                <a:cs typeface="Calibri"/>
                <a:sym typeface="Calibri"/>
              </a:rPr>
              <a:t>contracts </a:t>
            </a:r>
            <a:r>
              <a:rPr lang="en-US" sz="1000">
                <a:latin typeface="Calibri"/>
                <a:ea typeface="Calibri"/>
                <a:cs typeface="Calibri"/>
                <a:sym typeface="Calibri"/>
              </a:rPr>
              <a:t>with customers, channel partners, capital partners, etc?</a:t>
            </a:r>
            <a:endParaRPr/>
          </a:p>
          <a:p>
            <a:pPr indent="-168274" lvl="1" marL="455613" rtl="0" algn="l">
              <a:spcBef>
                <a:spcPts val="400"/>
              </a:spcBef>
              <a:spcAft>
                <a:spcPts val="0"/>
              </a:spcAft>
              <a:buClr>
                <a:srgbClr val="333F1A"/>
              </a:buClr>
              <a:buSzPts val="1000"/>
              <a:buFont typeface="Noto Sans Symbols"/>
              <a:buChar char="✔"/>
            </a:pPr>
            <a:r>
              <a:rPr lang="en-US" sz="1000">
                <a:latin typeface="Calibri"/>
                <a:ea typeface="Calibri"/>
                <a:cs typeface="Calibri"/>
                <a:sym typeface="Calibri"/>
              </a:rPr>
              <a:t>Are the current business entities valid?</a:t>
            </a:r>
            <a:endParaRPr/>
          </a:p>
          <a:p>
            <a:pPr indent="-168274" lvl="1" marL="455613" rtl="0" algn="l">
              <a:spcBef>
                <a:spcPts val="400"/>
              </a:spcBef>
              <a:spcAft>
                <a:spcPts val="0"/>
              </a:spcAft>
              <a:buClr>
                <a:srgbClr val="333F1A"/>
              </a:buClr>
              <a:buSzPts val="1000"/>
              <a:buFont typeface="Noto Sans Symbols"/>
              <a:buChar char="✔"/>
            </a:pPr>
            <a:r>
              <a:rPr lang="en-US" sz="1000">
                <a:latin typeface="Calibri"/>
                <a:ea typeface="Calibri"/>
                <a:cs typeface="Calibri"/>
                <a:sym typeface="Calibri"/>
              </a:rPr>
              <a:t>Should the entity be structured differently to achieve a better outcome?  LLC versus C Corp?  Why?</a:t>
            </a:r>
            <a:endParaRPr/>
          </a:p>
          <a:p>
            <a:pPr indent="-168274" lvl="1" marL="455613" rtl="0" algn="l">
              <a:spcBef>
                <a:spcPts val="400"/>
              </a:spcBef>
              <a:spcAft>
                <a:spcPts val="0"/>
              </a:spcAft>
              <a:buClr>
                <a:srgbClr val="333F1A"/>
              </a:buClr>
              <a:buSzPts val="1000"/>
              <a:buFont typeface="Noto Sans Symbols"/>
              <a:buChar char="✔"/>
            </a:pPr>
            <a:r>
              <a:rPr lang="en-US" sz="1000">
                <a:latin typeface="Calibri"/>
                <a:ea typeface="Calibri"/>
                <a:cs typeface="Calibri"/>
                <a:sym typeface="Calibri"/>
              </a:rPr>
              <a:t>Is there </a:t>
            </a:r>
            <a:r>
              <a:rPr lang="en-US" sz="1000">
                <a:solidFill>
                  <a:srgbClr val="77933C"/>
                </a:solidFill>
                <a:latin typeface="Calibri"/>
                <a:ea typeface="Calibri"/>
                <a:cs typeface="Calibri"/>
                <a:sym typeface="Calibri"/>
              </a:rPr>
              <a:t>intellectual property</a:t>
            </a:r>
            <a:r>
              <a:rPr lang="en-US" sz="1000">
                <a:latin typeface="Calibri"/>
                <a:ea typeface="Calibri"/>
                <a:cs typeface="Calibri"/>
                <a:sym typeface="Calibri"/>
              </a:rPr>
              <a:t>?  If so, can it be protected?  Is there any past litigation, possible future litigation?</a:t>
            </a:r>
            <a:endParaRPr/>
          </a:p>
          <a:p>
            <a:pPr indent="-168274" lvl="1" marL="455613" rtl="0" algn="l">
              <a:spcBef>
                <a:spcPts val="400"/>
              </a:spcBef>
              <a:spcAft>
                <a:spcPts val="0"/>
              </a:spcAft>
              <a:buClr>
                <a:srgbClr val="333F1A"/>
              </a:buClr>
              <a:buSzPts val="1000"/>
              <a:buFont typeface="Noto Sans Symbols"/>
              <a:buChar char="✔"/>
            </a:pPr>
            <a:r>
              <a:rPr lang="en-US" sz="1000">
                <a:latin typeface="Calibri"/>
                <a:ea typeface="Calibri"/>
                <a:cs typeface="Calibri"/>
                <a:sym typeface="Calibri"/>
              </a:rPr>
              <a:t>Are the customer contracts being met?  Are they </a:t>
            </a:r>
            <a:r>
              <a:rPr lang="en-US" sz="1000">
                <a:solidFill>
                  <a:srgbClr val="77933C"/>
                </a:solidFill>
                <a:latin typeface="Calibri"/>
                <a:ea typeface="Calibri"/>
                <a:cs typeface="Calibri"/>
                <a:sym typeface="Calibri"/>
              </a:rPr>
              <a:t>structured </a:t>
            </a:r>
            <a:r>
              <a:rPr lang="en-US" sz="1000">
                <a:latin typeface="Calibri"/>
                <a:ea typeface="Calibri"/>
                <a:cs typeface="Calibri"/>
                <a:sym typeface="Calibri"/>
              </a:rPr>
              <a:t>in the right manner?</a:t>
            </a:r>
            <a:endParaRPr/>
          </a:p>
          <a:p>
            <a:pPr indent="-168274" lvl="1" marL="455613" rtl="0" algn="l">
              <a:spcBef>
                <a:spcPts val="400"/>
              </a:spcBef>
              <a:spcAft>
                <a:spcPts val="0"/>
              </a:spcAft>
              <a:buClr>
                <a:srgbClr val="333F1A"/>
              </a:buClr>
              <a:buSzPts val="1000"/>
              <a:buFont typeface="Noto Sans Symbols"/>
              <a:buChar char="✔"/>
            </a:pPr>
            <a:r>
              <a:rPr lang="en-US" sz="1000">
                <a:latin typeface="Calibri"/>
                <a:ea typeface="Calibri"/>
                <a:cs typeface="Calibri"/>
                <a:sym typeface="Calibri"/>
              </a:rPr>
              <a:t>What are the </a:t>
            </a:r>
            <a:r>
              <a:rPr lang="en-US" sz="1000">
                <a:solidFill>
                  <a:srgbClr val="77933C"/>
                </a:solidFill>
                <a:latin typeface="Calibri"/>
                <a:ea typeface="Calibri"/>
                <a:cs typeface="Calibri"/>
                <a:sym typeface="Calibri"/>
              </a:rPr>
              <a:t>agreements </a:t>
            </a:r>
            <a:r>
              <a:rPr lang="en-US" sz="1000">
                <a:latin typeface="Calibri"/>
                <a:ea typeface="Calibri"/>
                <a:cs typeface="Calibri"/>
                <a:sym typeface="Calibri"/>
              </a:rPr>
              <a:t>with past investors or founder(s)?   Will they constrain the company in any manner?</a:t>
            </a:r>
            <a:endParaRPr/>
          </a:p>
          <a:p>
            <a:pPr indent="-112713" lvl="0" marL="182563" rtl="0" algn="l">
              <a:spcBef>
                <a:spcPts val="400"/>
              </a:spcBef>
              <a:spcAft>
                <a:spcPts val="0"/>
              </a:spcAft>
              <a:buClr>
                <a:srgbClr val="333F1A"/>
              </a:buClr>
              <a:buSzPts val="1100"/>
              <a:buNone/>
            </a:pPr>
            <a:r>
              <a:t/>
            </a:r>
            <a:endParaRPr sz="1100">
              <a:latin typeface="Calibri"/>
              <a:ea typeface="Calibri"/>
              <a:cs typeface="Calibri"/>
              <a:sym typeface="Calibri"/>
            </a:endParaRPr>
          </a:p>
        </p:txBody>
      </p:sp>
      <p:sp>
        <p:nvSpPr>
          <p:cNvPr id="6892" name="Google Shape;6892;p181"/>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Entity Lens</a:t>
            </a:r>
            <a:endParaRPr i="1"/>
          </a:p>
        </p:txBody>
      </p:sp>
      <p:grpSp>
        <p:nvGrpSpPr>
          <p:cNvPr id="6893" name="Google Shape;6893;p181"/>
          <p:cNvGrpSpPr/>
          <p:nvPr/>
        </p:nvGrpSpPr>
        <p:grpSpPr>
          <a:xfrm>
            <a:off x="5574650" y="755727"/>
            <a:ext cx="2828637" cy="2903383"/>
            <a:chOff x="287469" y="1128858"/>
            <a:chExt cx="3328976" cy="3415407"/>
          </a:xfrm>
        </p:grpSpPr>
        <p:grpSp>
          <p:nvGrpSpPr>
            <p:cNvPr id="6894" name="Google Shape;6894;p181"/>
            <p:cNvGrpSpPr/>
            <p:nvPr/>
          </p:nvGrpSpPr>
          <p:grpSpPr>
            <a:xfrm>
              <a:off x="721813" y="2103576"/>
              <a:ext cx="2512733" cy="1457324"/>
              <a:chOff x="2593869" y="4166761"/>
              <a:chExt cx="1244488" cy="721772"/>
            </a:xfrm>
          </p:grpSpPr>
          <p:grpSp>
            <p:nvGrpSpPr>
              <p:cNvPr id="6895" name="Google Shape;6895;p181"/>
              <p:cNvGrpSpPr/>
              <p:nvPr/>
            </p:nvGrpSpPr>
            <p:grpSpPr>
              <a:xfrm>
                <a:off x="3049822" y="4261159"/>
                <a:ext cx="732066" cy="198174"/>
                <a:chOff x="1717748" y="2375002"/>
                <a:chExt cx="3040063" cy="822960"/>
              </a:xfrm>
            </p:grpSpPr>
            <p:grpSp>
              <p:nvGrpSpPr>
                <p:cNvPr id="6896" name="Google Shape;6896;p181"/>
                <p:cNvGrpSpPr/>
                <p:nvPr/>
              </p:nvGrpSpPr>
              <p:grpSpPr>
                <a:xfrm>
                  <a:off x="1717748" y="2375002"/>
                  <a:ext cx="3040063" cy="822960"/>
                  <a:chOff x="1717748" y="2375002"/>
                  <a:chExt cx="3040063" cy="822960"/>
                </a:xfrm>
              </p:grpSpPr>
              <p:sp>
                <p:nvSpPr>
                  <p:cNvPr id="6897" name="Google Shape;6897;p18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Governance</a:t>
                    </a:r>
                    <a:endParaRPr b="1" sz="1300">
                      <a:solidFill>
                        <a:schemeClr val="lt1"/>
                      </a:solidFill>
                      <a:latin typeface="Calibri"/>
                      <a:ea typeface="Calibri"/>
                      <a:cs typeface="Calibri"/>
                      <a:sym typeface="Calibri"/>
                    </a:endParaRPr>
                  </a:p>
                </p:txBody>
              </p:sp>
              <p:sp>
                <p:nvSpPr>
                  <p:cNvPr id="6898" name="Google Shape;6898;p1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181"/>
                <p:cNvGrpSpPr/>
                <p:nvPr/>
              </p:nvGrpSpPr>
              <p:grpSpPr>
                <a:xfrm>
                  <a:off x="1835838" y="2530721"/>
                  <a:ext cx="598064" cy="532324"/>
                  <a:chOff x="1806206" y="2502148"/>
                  <a:chExt cx="598064" cy="532324"/>
                </a:xfrm>
              </p:grpSpPr>
              <p:sp>
                <p:nvSpPr>
                  <p:cNvPr id="6900" name="Google Shape;6900;p1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1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02" name="Google Shape;6902;p181"/>
              <p:cNvGrpSpPr/>
              <p:nvPr/>
            </p:nvGrpSpPr>
            <p:grpSpPr>
              <a:xfrm>
                <a:off x="2895037" y="4166761"/>
                <a:ext cx="732066" cy="198174"/>
                <a:chOff x="1717748" y="2375002"/>
                <a:chExt cx="3040063" cy="822960"/>
              </a:xfrm>
            </p:grpSpPr>
            <p:grpSp>
              <p:nvGrpSpPr>
                <p:cNvPr id="6903" name="Google Shape;6903;p181"/>
                <p:cNvGrpSpPr/>
                <p:nvPr/>
              </p:nvGrpSpPr>
              <p:grpSpPr>
                <a:xfrm>
                  <a:off x="1717748" y="2375002"/>
                  <a:ext cx="3040063" cy="822960"/>
                  <a:chOff x="1717748" y="2375002"/>
                  <a:chExt cx="3040063" cy="822960"/>
                </a:xfrm>
              </p:grpSpPr>
              <p:sp>
                <p:nvSpPr>
                  <p:cNvPr id="6904" name="Google Shape;6904;p18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Expectation</a:t>
                    </a:r>
                    <a:endParaRPr b="1" sz="1300">
                      <a:solidFill>
                        <a:schemeClr val="lt1"/>
                      </a:solidFill>
                      <a:latin typeface="Calibri"/>
                      <a:ea typeface="Calibri"/>
                      <a:cs typeface="Calibri"/>
                      <a:sym typeface="Calibri"/>
                    </a:endParaRPr>
                  </a:p>
                </p:txBody>
              </p:sp>
              <p:sp>
                <p:nvSpPr>
                  <p:cNvPr id="6905" name="Google Shape;6905;p1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181"/>
                <p:cNvGrpSpPr/>
                <p:nvPr/>
              </p:nvGrpSpPr>
              <p:grpSpPr>
                <a:xfrm>
                  <a:off x="1835838" y="2530721"/>
                  <a:ext cx="598064" cy="532324"/>
                  <a:chOff x="1806206" y="2502148"/>
                  <a:chExt cx="598064" cy="532324"/>
                </a:xfrm>
              </p:grpSpPr>
              <p:sp>
                <p:nvSpPr>
                  <p:cNvPr id="6907" name="Google Shape;6907;p1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1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09" name="Google Shape;6909;p181"/>
              <p:cNvGrpSpPr/>
              <p:nvPr/>
            </p:nvGrpSpPr>
            <p:grpSpPr>
              <a:xfrm>
                <a:off x="2711061" y="4193202"/>
                <a:ext cx="734524" cy="198174"/>
                <a:chOff x="1717748" y="2375002"/>
                <a:chExt cx="3135731" cy="822960"/>
              </a:xfrm>
            </p:grpSpPr>
            <p:grpSp>
              <p:nvGrpSpPr>
                <p:cNvPr id="6910" name="Google Shape;6910;p181"/>
                <p:cNvGrpSpPr/>
                <p:nvPr/>
              </p:nvGrpSpPr>
              <p:grpSpPr>
                <a:xfrm>
                  <a:off x="1717748" y="2375002"/>
                  <a:ext cx="3135731" cy="822960"/>
                  <a:chOff x="1717748" y="2375002"/>
                  <a:chExt cx="3135731" cy="822960"/>
                </a:xfrm>
              </p:grpSpPr>
              <p:sp>
                <p:nvSpPr>
                  <p:cNvPr id="6911" name="Google Shape;6911;p181"/>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Execution</a:t>
                    </a:r>
                    <a:endParaRPr b="1" sz="1300">
                      <a:solidFill>
                        <a:schemeClr val="lt1"/>
                      </a:solidFill>
                      <a:latin typeface="Calibri"/>
                      <a:ea typeface="Calibri"/>
                      <a:cs typeface="Calibri"/>
                      <a:sym typeface="Calibri"/>
                    </a:endParaRPr>
                  </a:p>
                </p:txBody>
              </p:sp>
              <p:sp>
                <p:nvSpPr>
                  <p:cNvPr id="6912" name="Google Shape;6912;p1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3" name="Google Shape;6913;p181"/>
                <p:cNvGrpSpPr/>
                <p:nvPr/>
              </p:nvGrpSpPr>
              <p:grpSpPr>
                <a:xfrm>
                  <a:off x="1835838" y="2530721"/>
                  <a:ext cx="598064" cy="532324"/>
                  <a:chOff x="1806206" y="2502148"/>
                  <a:chExt cx="598064" cy="532324"/>
                </a:xfrm>
              </p:grpSpPr>
              <p:sp>
                <p:nvSpPr>
                  <p:cNvPr id="6914" name="Google Shape;6914;p1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1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16" name="Google Shape;6916;p181"/>
              <p:cNvGrpSpPr/>
              <p:nvPr/>
            </p:nvGrpSpPr>
            <p:grpSpPr>
              <a:xfrm>
                <a:off x="2595021" y="4333340"/>
                <a:ext cx="735109" cy="198174"/>
                <a:chOff x="1717748" y="2375002"/>
                <a:chExt cx="3052699" cy="822960"/>
              </a:xfrm>
            </p:grpSpPr>
            <p:grpSp>
              <p:nvGrpSpPr>
                <p:cNvPr id="6917" name="Google Shape;6917;p181"/>
                <p:cNvGrpSpPr/>
                <p:nvPr/>
              </p:nvGrpSpPr>
              <p:grpSpPr>
                <a:xfrm>
                  <a:off x="1717748" y="2375002"/>
                  <a:ext cx="3052699" cy="822960"/>
                  <a:chOff x="1717748" y="2375002"/>
                  <a:chExt cx="3052699" cy="822960"/>
                </a:xfrm>
              </p:grpSpPr>
              <p:sp>
                <p:nvSpPr>
                  <p:cNvPr id="6918" name="Google Shape;6918;p181"/>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Operations</a:t>
                    </a:r>
                    <a:endParaRPr b="1" sz="1300">
                      <a:solidFill>
                        <a:schemeClr val="lt1"/>
                      </a:solidFill>
                      <a:latin typeface="Calibri"/>
                      <a:ea typeface="Calibri"/>
                      <a:cs typeface="Calibri"/>
                      <a:sym typeface="Calibri"/>
                    </a:endParaRPr>
                  </a:p>
                </p:txBody>
              </p:sp>
              <p:sp>
                <p:nvSpPr>
                  <p:cNvPr id="6919" name="Google Shape;6919;p1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181"/>
                <p:cNvGrpSpPr/>
                <p:nvPr/>
              </p:nvGrpSpPr>
              <p:grpSpPr>
                <a:xfrm>
                  <a:off x="1835838" y="2530721"/>
                  <a:ext cx="598064" cy="532324"/>
                  <a:chOff x="1806206" y="2502148"/>
                  <a:chExt cx="598064" cy="532324"/>
                </a:xfrm>
              </p:grpSpPr>
              <p:sp>
                <p:nvSpPr>
                  <p:cNvPr id="6921" name="Google Shape;6921;p1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1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23" name="Google Shape;6923;p181"/>
              <p:cNvGrpSpPr/>
              <p:nvPr/>
            </p:nvGrpSpPr>
            <p:grpSpPr>
              <a:xfrm>
                <a:off x="2593869" y="4521548"/>
                <a:ext cx="732066" cy="198174"/>
                <a:chOff x="1717748" y="2375002"/>
                <a:chExt cx="3040063" cy="822960"/>
              </a:xfrm>
            </p:grpSpPr>
            <p:grpSp>
              <p:nvGrpSpPr>
                <p:cNvPr id="6924" name="Google Shape;6924;p181"/>
                <p:cNvGrpSpPr/>
                <p:nvPr/>
              </p:nvGrpSpPr>
              <p:grpSpPr>
                <a:xfrm>
                  <a:off x="1717748" y="2375002"/>
                  <a:ext cx="3040063" cy="822960"/>
                  <a:chOff x="1717748" y="2375002"/>
                  <a:chExt cx="3040063" cy="822960"/>
                </a:xfrm>
              </p:grpSpPr>
              <p:sp>
                <p:nvSpPr>
                  <p:cNvPr id="6925" name="Google Shape;6925;p18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Strategy</a:t>
                    </a:r>
                    <a:endParaRPr b="1" sz="1300">
                      <a:solidFill>
                        <a:schemeClr val="lt1"/>
                      </a:solidFill>
                      <a:latin typeface="Calibri"/>
                      <a:ea typeface="Calibri"/>
                      <a:cs typeface="Calibri"/>
                      <a:sym typeface="Calibri"/>
                    </a:endParaRPr>
                  </a:p>
                </p:txBody>
              </p:sp>
              <p:sp>
                <p:nvSpPr>
                  <p:cNvPr id="6926" name="Google Shape;6926;p1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7" name="Google Shape;6927;p181"/>
                <p:cNvGrpSpPr/>
                <p:nvPr/>
              </p:nvGrpSpPr>
              <p:grpSpPr>
                <a:xfrm>
                  <a:off x="1835838" y="2530721"/>
                  <a:ext cx="598064" cy="532324"/>
                  <a:chOff x="1806206" y="2502148"/>
                  <a:chExt cx="598064" cy="532324"/>
                </a:xfrm>
              </p:grpSpPr>
              <p:sp>
                <p:nvSpPr>
                  <p:cNvPr id="6928" name="Google Shape;6928;p1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1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30" name="Google Shape;6930;p181"/>
              <p:cNvGrpSpPr/>
              <p:nvPr/>
            </p:nvGrpSpPr>
            <p:grpSpPr>
              <a:xfrm>
                <a:off x="2714462" y="4656532"/>
                <a:ext cx="732066" cy="198174"/>
                <a:chOff x="1717748" y="2375002"/>
                <a:chExt cx="3040063" cy="822960"/>
              </a:xfrm>
            </p:grpSpPr>
            <p:grpSp>
              <p:nvGrpSpPr>
                <p:cNvPr id="6931" name="Google Shape;6931;p181"/>
                <p:cNvGrpSpPr/>
                <p:nvPr/>
              </p:nvGrpSpPr>
              <p:grpSpPr>
                <a:xfrm>
                  <a:off x="1717748" y="2375002"/>
                  <a:ext cx="3040063" cy="822960"/>
                  <a:chOff x="1717748" y="2375002"/>
                  <a:chExt cx="3040063" cy="822960"/>
                </a:xfrm>
              </p:grpSpPr>
              <p:sp>
                <p:nvSpPr>
                  <p:cNvPr id="6932" name="Google Shape;6932;p18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Financial</a:t>
                    </a:r>
                    <a:endParaRPr b="1" sz="1300">
                      <a:solidFill>
                        <a:schemeClr val="lt1"/>
                      </a:solidFill>
                      <a:latin typeface="Calibri"/>
                      <a:ea typeface="Calibri"/>
                      <a:cs typeface="Calibri"/>
                      <a:sym typeface="Calibri"/>
                    </a:endParaRPr>
                  </a:p>
                </p:txBody>
              </p:sp>
              <p:sp>
                <p:nvSpPr>
                  <p:cNvPr id="6933" name="Google Shape;6933;p1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181"/>
                <p:cNvGrpSpPr/>
                <p:nvPr/>
              </p:nvGrpSpPr>
              <p:grpSpPr>
                <a:xfrm>
                  <a:off x="1835838" y="2530721"/>
                  <a:ext cx="598064" cy="532324"/>
                  <a:chOff x="1806206" y="2502148"/>
                  <a:chExt cx="598064" cy="532324"/>
                </a:xfrm>
              </p:grpSpPr>
              <p:sp>
                <p:nvSpPr>
                  <p:cNvPr id="6935" name="Google Shape;6935;p1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1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37" name="Google Shape;6937;p181"/>
              <p:cNvGrpSpPr/>
              <p:nvPr/>
            </p:nvGrpSpPr>
            <p:grpSpPr>
              <a:xfrm>
                <a:off x="2891872" y="4690359"/>
                <a:ext cx="732066" cy="198174"/>
                <a:chOff x="1717748" y="2375002"/>
                <a:chExt cx="3040063" cy="822960"/>
              </a:xfrm>
            </p:grpSpPr>
            <p:grpSp>
              <p:nvGrpSpPr>
                <p:cNvPr id="6938" name="Google Shape;6938;p181"/>
                <p:cNvGrpSpPr/>
                <p:nvPr/>
              </p:nvGrpSpPr>
              <p:grpSpPr>
                <a:xfrm>
                  <a:off x="1717748" y="2375002"/>
                  <a:ext cx="3040063" cy="822960"/>
                  <a:chOff x="1717748" y="2375002"/>
                  <a:chExt cx="3040063" cy="822960"/>
                </a:xfrm>
              </p:grpSpPr>
              <p:sp>
                <p:nvSpPr>
                  <p:cNvPr id="6939" name="Google Shape;6939;p18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People</a:t>
                    </a:r>
                    <a:endParaRPr b="1" sz="1300">
                      <a:solidFill>
                        <a:schemeClr val="lt1"/>
                      </a:solidFill>
                      <a:latin typeface="Calibri"/>
                      <a:ea typeface="Calibri"/>
                      <a:cs typeface="Calibri"/>
                      <a:sym typeface="Calibri"/>
                    </a:endParaRPr>
                  </a:p>
                </p:txBody>
              </p:sp>
              <p:sp>
                <p:nvSpPr>
                  <p:cNvPr id="6940" name="Google Shape;6940;p1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181"/>
                <p:cNvGrpSpPr/>
                <p:nvPr/>
              </p:nvGrpSpPr>
              <p:grpSpPr>
                <a:xfrm>
                  <a:off x="1835838" y="2530721"/>
                  <a:ext cx="598064" cy="532324"/>
                  <a:chOff x="1806206" y="2502148"/>
                  <a:chExt cx="598064" cy="532324"/>
                </a:xfrm>
              </p:grpSpPr>
              <p:sp>
                <p:nvSpPr>
                  <p:cNvPr id="6942" name="Google Shape;6942;p1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1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44" name="Google Shape;6944;p181"/>
              <p:cNvGrpSpPr/>
              <p:nvPr/>
            </p:nvGrpSpPr>
            <p:grpSpPr>
              <a:xfrm>
                <a:off x="3056140" y="4602572"/>
                <a:ext cx="732066" cy="198174"/>
                <a:chOff x="1717748" y="2375002"/>
                <a:chExt cx="3040063" cy="822960"/>
              </a:xfrm>
            </p:grpSpPr>
            <p:grpSp>
              <p:nvGrpSpPr>
                <p:cNvPr id="6945" name="Google Shape;6945;p181"/>
                <p:cNvGrpSpPr/>
                <p:nvPr/>
              </p:nvGrpSpPr>
              <p:grpSpPr>
                <a:xfrm>
                  <a:off x="1717748" y="2375002"/>
                  <a:ext cx="3040063" cy="822960"/>
                  <a:chOff x="1717748" y="2375002"/>
                  <a:chExt cx="3040063" cy="822960"/>
                </a:xfrm>
              </p:grpSpPr>
              <p:sp>
                <p:nvSpPr>
                  <p:cNvPr id="6946" name="Google Shape;6946;p18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Market</a:t>
                    </a:r>
                    <a:endParaRPr b="1" sz="1300">
                      <a:solidFill>
                        <a:schemeClr val="lt1"/>
                      </a:solidFill>
                      <a:latin typeface="Calibri"/>
                      <a:ea typeface="Calibri"/>
                      <a:cs typeface="Calibri"/>
                      <a:sym typeface="Calibri"/>
                    </a:endParaRPr>
                  </a:p>
                </p:txBody>
              </p:sp>
              <p:sp>
                <p:nvSpPr>
                  <p:cNvPr id="6947" name="Google Shape;6947;p1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181"/>
                <p:cNvGrpSpPr/>
                <p:nvPr/>
              </p:nvGrpSpPr>
              <p:grpSpPr>
                <a:xfrm>
                  <a:off x="1835838" y="2530721"/>
                  <a:ext cx="598064" cy="532324"/>
                  <a:chOff x="1806206" y="2502148"/>
                  <a:chExt cx="598064" cy="532324"/>
                </a:xfrm>
              </p:grpSpPr>
              <p:sp>
                <p:nvSpPr>
                  <p:cNvPr id="6949" name="Google Shape;6949;p1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1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51" name="Google Shape;6951;p181"/>
              <p:cNvGrpSpPr/>
              <p:nvPr/>
            </p:nvGrpSpPr>
            <p:grpSpPr>
              <a:xfrm>
                <a:off x="3106429" y="4410938"/>
                <a:ext cx="731927" cy="206254"/>
                <a:chOff x="1716690" y="2340189"/>
                <a:chExt cx="3039487" cy="856513"/>
              </a:xfrm>
            </p:grpSpPr>
            <p:grpSp>
              <p:nvGrpSpPr>
                <p:cNvPr id="6952" name="Google Shape;6952;p181"/>
                <p:cNvGrpSpPr/>
                <p:nvPr/>
              </p:nvGrpSpPr>
              <p:grpSpPr>
                <a:xfrm>
                  <a:off x="1716690" y="2340189"/>
                  <a:ext cx="3039487" cy="856513"/>
                  <a:chOff x="1716690" y="2340189"/>
                  <a:chExt cx="3039487" cy="856513"/>
                </a:xfrm>
              </p:grpSpPr>
              <p:sp>
                <p:nvSpPr>
                  <p:cNvPr id="6953" name="Google Shape;6953;p181"/>
                  <p:cNvSpPr/>
                  <p:nvPr/>
                </p:nvSpPr>
                <p:spPr>
                  <a:xfrm>
                    <a:off x="1724375" y="2340189"/>
                    <a:ext cx="3031802" cy="856513"/>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Times New Roman"/>
                        <a:ea typeface="Times New Roman"/>
                        <a:cs typeface="Times New Roman"/>
                        <a:sym typeface="Times New Roman"/>
                      </a:rPr>
                      <a:t>Entity</a:t>
                    </a:r>
                    <a:endParaRPr b="1" sz="1300">
                      <a:solidFill>
                        <a:schemeClr val="lt1"/>
                      </a:solidFill>
                      <a:latin typeface="Calibri"/>
                      <a:ea typeface="Calibri"/>
                      <a:cs typeface="Calibri"/>
                      <a:sym typeface="Calibri"/>
                    </a:endParaRPr>
                  </a:p>
                </p:txBody>
              </p:sp>
              <p:sp>
                <p:nvSpPr>
                  <p:cNvPr id="6954" name="Google Shape;6954;p181"/>
                  <p:cNvSpPr/>
                  <p:nvPr/>
                </p:nvSpPr>
                <p:spPr>
                  <a:xfrm>
                    <a:off x="1716690" y="2340189"/>
                    <a:ext cx="826157" cy="856513"/>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181"/>
                <p:cNvGrpSpPr/>
                <p:nvPr/>
              </p:nvGrpSpPr>
              <p:grpSpPr>
                <a:xfrm>
                  <a:off x="1835838" y="2530721"/>
                  <a:ext cx="598064" cy="532324"/>
                  <a:chOff x="1806206" y="2502148"/>
                  <a:chExt cx="598064" cy="532324"/>
                </a:xfrm>
              </p:grpSpPr>
              <p:sp>
                <p:nvSpPr>
                  <p:cNvPr id="6956" name="Google Shape;6956;p1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1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958" name="Google Shape;6958;p181"/>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grpSp>
      <p:grpSp>
        <p:nvGrpSpPr>
          <p:cNvPr id="6959" name="Google Shape;6959;p181"/>
          <p:cNvGrpSpPr/>
          <p:nvPr/>
        </p:nvGrpSpPr>
        <p:grpSpPr>
          <a:xfrm>
            <a:off x="5707663" y="3396490"/>
            <a:ext cx="2719775" cy="2717731"/>
            <a:chOff x="6576" y="596227"/>
            <a:chExt cx="3570904" cy="3570846"/>
          </a:xfrm>
        </p:grpSpPr>
        <p:grpSp>
          <p:nvGrpSpPr>
            <p:cNvPr id="6960" name="Google Shape;6960;p181"/>
            <p:cNvGrpSpPr/>
            <p:nvPr/>
          </p:nvGrpSpPr>
          <p:grpSpPr>
            <a:xfrm>
              <a:off x="616626" y="1718996"/>
              <a:ext cx="2350943" cy="1362497"/>
              <a:chOff x="2593869" y="4166761"/>
              <a:chExt cx="1245391" cy="721772"/>
            </a:xfrm>
          </p:grpSpPr>
          <p:grpSp>
            <p:nvGrpSpPr>
              <p:cNvPr id="6961" name="Google Shape;6961;p181"/>
              <p:cNvGrpSpPr/>
              <p:nvPr/>
            </p:nvGrpSpPr>
            <p:grpSpPr>
              <a:xfrm>
                <a:off x="3049822" y="4261159"/>
                <a:ext cx="732066" cy="198174"/>
                <a:chOff x="1717748" y="2375002"/>
                <a:chExt cx="3040063" cy="822960"/>
              </a:xfrm>
            </p:grpSpPr>
            <p:grpSp>
              <p:nvGrpSpPr>
                <p:cNvPr id="6962" name="Google Shape;6962;p181"/>
                <p:cNvGrpSpPr/>
                <p:nvPr/>
              </p:nvGrpSpPr>
              <p:grpSpPr>
                <a:xfrm>
                  <a:off x="1717748" y="2375002"/>
                  <a:ext cx="3040063" cy="822960"/>
                  <a:chOff x="1717748" y="2375002"/>
                  <a:chExt cx="3040063" cy="822960"/>
                </a:xfrm>
              </p:grpSpPr>
              <p:sp>
                <p:nvSpPr>
                  <p:cNvPr id="6963" name="Google Shape;6963;p18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6964" name="Google Shape;6964;p1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5" name="Google Shape;6965;p181"/>
                <p:cNvGrpSpPr/>
                <p:nvPr/>
              </p:nvGrpSpPr>
              <p:grpSpPr>
                <a:xfrm>
                  <a:off x="1835838" y="2530721"/>
                  <a:ext cx="598064" cy="532324"/>
                  <a:chOff x="1806206" y="2502148"/>
                  <a:chExt cx="598064" cy="532324"/>
                </a:xfrm>
              </p:grpSpPr>
              <p:sp>
                <p:nvSpPr>
                  <p:cNvPr id="6966" name="Google Shape;6966;p1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1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68" name="Google Shape;6968;p181"/>
              <p:cNvGrpSpPr/>
              <p:nvPr/>
            </p:nvGrpSpPr>
            <p:grpSpPr>
              <a:xfrm>
                <a:off x="2895037" y="4166761"/>
                <a:ext cx="732066" cy="198174"/>
                <a:chOff x="1717748" y="2375002"/>
                <a:chExt cx="3040063" cy="822960"/>
              </a:xfrm>
            </p:grpSpPr>
            <p:grpSp>
              <p:nvGrpSpPr>
                <p:cNvPr id="6969" name="Google Shape;6969;p181"/>
                <p:cNvGrpSpPr/>
                <p:nvPr/>
              </p:nvGrpSpPr>
              <p:grpSpPr>
                <a:xfrm>
                  <a:off x="1717748" y="2375002"/>
                  <a:ext cx="3040063" cy="822960"/>
                  <a:chOff x="1717748" y="2375002"/>
                  <a:chExt cx="3040063" cy="822960"/>
                </a:xfrm>
              </p:grpSpPr>
              <p:sp>
                <p:nvSpPr>
                  <p:cNvPr id="6970" name="Google Shape;6970;p18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Governance</a:t>
                    </a:r>
                    <a:endParaRPr/>
                  </a:p>
                </p:txBody>
              </p:sp>
              <p:sp>
                <p:nvSpPr>
                  <p:cNvPr id="6971" name="Google Shape;6971;p1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181"/>
                <p:cNvGrpSpPr/>
                <p:nvPr/>
              </p:nvGrpSpPr>
              <p:grpSpPr>
                <a:xfrm>
                  <a:off x="1835838" y="2530721"/>
                  <a:ext cx="598064" cy="532324"/>
                  <a:chOff x="1806206" y="2502148"/>
                  <a:chExt cx="598064" cy="532324"/>
                </a:xfrm>
              </p:grpSpPr>
              <p:sp>
                <p:nvSpPr>
                  <p:cNvPr id="6973" name="Google Shape;6973;p1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1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75" name="Google Shape;6975;p181"/>
              <p:cNvGrpSpPr/>
              <p:nvPr/>
            </p:nvGrpSpPr>
            <p:grpSpPr>
              <a:xfrm>
                <a:off x="2711061" y="4193202"/>
                <a:ext cx="734524" cy="198174"/>
                <a:chOff x="1717748" y="2375002"/>
                <a:chExt cx="3135731" cy="822960"/>
              </a:xfrm>
            </p:grpSpPr>
            <p:grpSp>
              <p:nvGrpSpPr>
                <p:cNvPr id="6976" name="Google Shape;6976;p181"/>
                <p:cNvGrpSpPr/>
                <p:nvPr/>
              </p:nvGrpSpPr>
              <p:grpSpPr>
                <a:xfrm>
                  <a:off x="1717748" y="2375002"/>
                  <a:ext cx="3135731" cy="822960"/>
                  <a:chOff x="1717748" y="2375002"/>
                  <a:chExt cx="3135731" cy="822960"/>
                </a:xfrm>
              </p:grpSpPr>
              <p:sp>
                <p:nvSpPr>
                  <p:cNvPr id="6977" name="Google Shape;6977;p181"/>
                  <p:cNvSpPr/>
                  <p:nvPr/>
                </p:nvSpPr>
                <p:spPr>
                  <a:xfrm>
                    <a:off x="1724066" y="2375002"/>
                    <a:ext cx="312941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Expectation</a:t>
                    </a:r>
                    <a:endParaRPr/>
                  </a:p>
                </p:txBody>
              </p:sp>
              <p:sp>
                <p:nvSpPr>
                  <p:cNvPr id="6978" name="Google Shape;6978;p1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181"/>
                <p:cNvGrpSpPr/>
                <p:nvPr/>
              </p:nvGrpSpPr>
              <p:grpSpPr>
                <a:xfrm>
                  <a:off x="1835838" y="2530721"/>
                  <a:ext cx="598064" cy="532324"/>
                  <a:chOff x="1806206" y="2502148"/>
                  <a:chExt cx="598064" cy="532324"/>
                </a:xfrm>
              </p:grpSpPr>
              <p:sp>
                <p:nvSpPr>
                  <p:cNvPr id="6980" name="Google Shape;6980;p1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1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82" name="Google Shape;6982;p181"/>
              <p:cNvGrpSpPr/>
              <p:nvPr/>
            </p:nvGrpSpPr>
            <p:grpSpPr>
              <a:xfrm>
                <a:off x="2595021" y="4333340"/>
                <a:ext cx="735109" cy="198174"/>
                <a:chOff x="1717748" y="2375002"/>
                <a:chExt cx="3052699" cy="822960"/>
              </a:xfrm>
            </p:grpSpPr>
            <p:grpSp>
              <p:nvGrpSpPr>
                <p:cNvPr id="6983" name="Google Shape;6983;p181"/>
                <p:cNvGrpSpPr/>
                <p:nvPr/>
              </p:nvGrpSpPr>
              <p:grpSpPr>
                <a:xfrm>
                  <a:off x="1717748" y="2375002"/>
                  <a:ext cx="3052699" cy="822960"/>
                  <a:chOff x="1717748" y="2375002"/>
                  <a:chExt cx="3052699" cy="822960"/>
                </a:xfrm>
              </p:grpSpPr>
              <p:sp>
                <p:nvSpPr>
                  <p:cNvPr id="6984" name="Google Shape;6984;p181"/>
                  <p:cNvSpPr/>
                  <p:nvPr/>
                </p:nvSpPr>
                <p:spPr>
                  <a:xfrm>
                    <a:off x="1724067" y="2375002"/>
                    <a:ext cx="3046380"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Execution</a:t>
                    </a:r>
                    <a:endParaRPr/>
                  </a:p>
                </p:txBody>
              </p:sp>
              <p:sp>
                <p:nvSpPr>
                  <p:cNvPr id="6985" name="Google Shape;6985;p1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181"/>
                <p:cNvGrpSpPr/>
                <p:nvPr/>
              </p:nvGrpSpPr>
              <p:grpSpPr>
                <a:xfrm>
                  <a:off x="1835838" y="2530721"/>
                  <a:ext cx="598064" cy="532324"/>
                  <a:chOff x="1806206" y="2502148"/>
                  <a:chExt cx="598064" cy="532324"/>
                </a:xfrm>
              </p:grpSpPr>
              <p:sp>
                <p:nvSpPr>
                  <p:cNvPr id="6987" name="Google Shape;6987;p1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1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89" name="Google Shape;6989;p181"/>
              <p:cNvGrpSpPr/>
              <p:nvPr/>
            </p:nvGrpSpPr>
            <p:grpSpPr>
              <a:xfrm>
                <a:off x="2593869" y="4521548"/>
                <a:ext cx="732066" cy="198174"/>
                <a:chOff x="1717748" y="2375002"/>
                <a:chExt cx="3040063" cy="822960"/>
              </a:xfrm>
            </p:grpSpPr>
            <p:grpSp>
              <p:nvGrpSpPr>
                <p:cNvPr id="6990" name="Google Shape;6990;p181"/>
                <p:cNvGrpSpPr/>
                <p:nvPr/>
              </p:nvGrpSpPr>
              <p:grpSpPr>
                <a:xfrm>
                  <a:off x="1717748" y="2375002"/>
                  <a:ext cx="3040063" cy="822960"/>
                  <a:chOff x="1717748" y="2375002"/>
                  <a:chExt cx="3040063" cy="822960"/>
                </a:xfrm>
              </p:grpSpPr>
              <p:sp>
                <p:nvSpPr>
                  <p:cNvPr id="6991" name="Google Shape;6991;p18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Operations</a:t>
                    </a:r>
                    <a:endParaRPr/>
                  </a:p>
                </p:txBody>
              </p:sp>
              <p:sp>
                <p:nvSpPr>
                  <p:cNvPr id="6992" name="Google Shape;6992;p1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181"/>
                <p:cNvGrpSpPr/>
                <p:nvPr/>
              </p:nvGrpSpPr>
              <p:grpSpPr>
                <a:xfrm>
                  <a:off x="1835838" y="2530721"/>
                  <a:ext cx="598064" cy="532324"/>
                  <a:chOff x="1806206" y="2502148"/>
                  <a:chExt cx="598064" cy="532324"/>
                </a:xfrm>
              </p:grpSpPr>
              <p:sp>
                <p:nvSpPr>
                  <p:cNvPr id="6994" name="Google Shape;6994;p1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1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96" name="Google Shape;6996;p181"/>
              <p:cNvGrpSpPr/>
              <p:nvPr/>
            </p:nvGrpSpPr>
            <p:grpSpPr>
              <a:xfrm>
                <a:off x="2714462" y="4656532"/>
                <a:ext cx="732066" cy="198174"/>
                <a:chOff x="1717748" y="2375002"/>
                <a:chExt cx="3040063" cy="822960"/>
              </a:xfrm>
            </p:grpSpPr>
            <p:grpSp>
              <p:nvGrpSpPr>
                <p:cNvPr id="6997" name="Google Shape;6997;p181"/>
                <p:cNvGrpSpPr/>
                <p:nvPr/>
              </p:nvGrpSpPr>
              <p:grpSpPr>
                <a:xfrm>
                  <a:off x="1717748" y="2375002"/>
                  <a:ext cx="3040063" cy="822960"/>
                  <a:chOff x="1717748" y="2375002"/>
                  <a:chExt cx="3040063" cy="822960"/>
                </a:xfrm>
              </p:grpSpPr>
              <p:sp>
                <p:nvSpPr>
                  <p:cNvPr id="6998" name="Google Shape;6998;p18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Strategy</a:t>
                    </a:r>
                    <a:endParaRPr/>
                  </a:p>
                </p:txBody>
              </p:sp>
              <p:sp>
                <p:nvSpPr>
                  <p:cNvPr id="6999" name="Google Shape;6999;p1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181"/>
                <p:cNvGrpSpPr/>
                <p:nvPr/>
              </p:nvGrpSpPr>
              <p:grpSpPr>
                <a:xfrm>
                  <a:off x="1835838" y="2530721"/>
                  <a:ext cx="598064" cy="532324"/>
                  <a:chOff x="1806206" y="2502148"/>
                  <a:chExt cx="598064" cy="532324"/>
                </a:xfrm>
              </p:grpSpPr>
              <p:sp>
                <p:nvSpPr>
                  <p:cNvPr id="7001" name="Google Shape;7001;p1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1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03" name="Google Shape;7003;p181"/>
              <p:cNvGrpSpPr/>
              <p:nvPr/>
            </p:nvGrpSpPr>
            <p:grpSpPr>
              <a:xfrm>
                <a:off x="2891872" y="4690359"/>
                <a:ext cx="732066" cy="198174"/>
                <a:chOff x="1717748" y="2375002"/>
                <a:chExt cx="3040063" cy="822960"/>
              </a:xfrm>
            </p:grpSpPr>
            <p:grpSp>
              <p:nvGrpSpPr>
                <p:cNvPr id="7004" name="Google Shape;7004;p181"/>
                <p:cNvGrpSpPr/>
                <p:nvPr/>
              </p:nvGrpSpPr>
              <p:grpSpPr>
                <a:xfrm>
                  <a:off x="1717748" y="2375002"/>
                  <a:ext cx="3040063" cy="822960"/>
                  <a:chOff x="1717748" y="2375002"/>
                  <a:chExt cx="3040063" cy="822960"/>
                </a:xfrm>
              </p:grpSpPr>
              <p:sp>
                <p:nvSpPr>
                  <p:cNvPr id="7005" name="Google Shape;7005;p18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Financial</a:t>
                    </a:r>
                    <a:endParaRPr/>
                  </a:p>
                </p:txBody>
              </p:sp>
              <p:sp>
                <p:nvSpPr>
                  <p:cNvPr id="7006" name="Google Shape;7006;p1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181"/>
                <p:cNvGrpSpPr/>
                <p:nvPr/>
              </p:nvGrpSpPr>
              <p:grpSpPr>
                <a:xfrm>
                  <a:off x="1835838" y="2530721"/>
                  <a:ext cx="598064" cy="532324"/>
                  <a:chOff x="1806206" y="2502148"/>
                  <a:chExt cx="598064" cy="532324"/>
                </a:xfrm>
              </p:grpSpPr>
              <p:sp>
                <p:nvSpPr>
                  <p:cNvPr id="7008" name="Google Shape;7008;p1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1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10" name="Google Shape;7010;p181"/>
              <p:cNvGrpSpPr/>
              <p:nvPr/>
            </p:nvGrpSpPr>
            <p:grpSpPr>
              <a:xfrm>
                <a:off x="3056140" y="4602572"/>
                <a:ext cx="732066" cy="198174"/>
                <a:chOff x="1717748" y="2375002"/>
                <a:chExt cx="3040063" cy="822960"/>
              </a:xfrm>
            </p:grpSpPr>
            <p:grpSp>
              <p:nvGrpSpPr>
                <p:cNvPr id="7011" name="Google Shape;7011;p181"/>
                <p:cNvGrpSpPr/>
                <p:nvPr/>
              </p:nvGrpSpPr>
              <p:grpSpPr>
                <a:xfrm>
                  <a:off x="1717748" y="2375002"/>
                  <a:ext cx="3040063" cy="822960"/>
                  <a:chOff x="1717748" y="2375002"/>
                  <a:chExt cx="3040063" cy="822960"/>
                </a:xfrm>
              </p:grpSpPr>
              <p:sp>
                <p:nvSpPr>
                  <p:cNvPr id="7012" name="Google Shape;7012;p18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People</a:t>
                    </a:r>
                    <a:endParaRPr/>
                  </a:p>
                </p:txBody>
              </p:sp>
              <p:sp>
                <p:nvSpPr>
                  <p:cNvPr id="7013" name="Google Shape;7013;p1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181"/>
                <p:cNvGrpSpPr/>
                <p:nvPr/>
              </p:nvGrpSpPr>
              <p:grpSpPr>
                <a:xfrm>
                  <a:off x="1835838" y="2530721"/>
                  <a:ext cx="598064" cy="532324"/>
                  <a:chOff x="1806206" y="2502148"/>
                  <a:chExt cx="598064" cy="532324"/>
                </a:xfrm>
              </p:grpSpPr>
              <p:sp>
                <p:nvSpPr>
                  <p:cNvPr id="7015" name="Google Shape;7015;p1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1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17" name="Google Shape;7017;p181"/>
              <p:cNvGrpSpPr/>
              <p:nvPr/>
            </p:nvGrpSpPr>
            <p:grpSpPr>
              <a:xfrm>
                <a:off x="3106113" y="4420009"/>
                <a:ext cx="733146" cy="197786"/>
                <a:chOff x="1715381" y="2377862"/>
                <a:chExt cx="3044553" cy="821349"/>
              </a:xfrm>
            </p:grpSpPr>
            <p:grpSp>
              <p:nvGrpSpPr>
                <p:cNvPr id="7018" name="Google Shape;7018;p181"/>
                <p:cNvGrpSpPr/>
                <p:nvPr/>
              </p:nvGrpSpPr>
              <p:grpSpPr>
                <a:xfrm>
                  <a:off x="1715381" y="2377862"/>
                  <a:ext cx="3044553" cy="821349"/>
                  <a:chOff x="1715381" y="2377862"/>
                  <a:chExt cx="3044553" cy="821349"/>
                </a:xfrm>
              </p:grpSpPr>
              <p:sp>
                <p:nvSpPr>
                  <p:cNvPr id="7019" name="Google Shape;7019;p181"/>
                  <p:cNvSpPr/>
                  <p:nvPr/>
                </p:nvSpPr>
                <p:spPr>
                  <a:xfrm>
                    <a:off x="1724552" y="2377862"/>
                    <a:ext cx="3035382" cy="821349"/>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Market</a:t>
                    </a:r>
                    <a:endParaRPr/>
                  </a:p>
                </p:txBody>
              </p:sp>
              <p:sp>
                <p:nvSpPr>
                  <p:cNvPr id="7020" name="Google Shape;7020;p181"/>
                  <p:cNvSpPr/>
                  <p:nvPr/>
                </p:nvSpPr>
                <p:spPr>
                  <a:xfrm>
                    <a:off x="1715381" y="2377862"/>
                    <a:ext cx="825331" cy="821349"/>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181"/>
                <p:cNvGrpSpPr/>
                <p:nvPr/>
              </p:nvGrpSpPr>
              <p:grpSpPr>
                <a:xfrm>
                  <a:off x="1835838" y="2530721"/>
                  <a:ext cx="598064" cy="532324"/>
                  <a:chOff x="1806206" y="2502148"/>
                  <a:chExt cx="598064" cy="532324"/>
                </a:xfrm>
              </p:grpSpPr>
              <p:sp>
                <p:nvSpPr>
                  <p:cNvPr id="7022" name="Google Shape;7022;p1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1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024" name="Google Shape;7024;p181"/>
            <p:cNvSpPr/>
            <p:nvPr/>
          </p:nvSpPr>
          <p:spPr>
            <a:xfrm rot="-747586">
              <a:off x="353865" y="960159"/>
              <a:ext cx="2834640" cy="2834640"/>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
          <p:nvSpPr>
            <p:cNvPr id="7025" name="Google Shape;7025;p181"/>
            <p:cNvSpPr/>
            <p:nvPr/>
          </p:nvSpPr>
          <p:spPr>
            <a:xfrm rot="-9180653">
              <a:off x="493513" y="1079052"/>
              <a:ext cx="2594946" cy="2596854"/>
            </a:xfrm>
            <a:prstGeom prst="pie">
              <a:avLst>
                <a:gd fmla="val 438327" name="adj1"/>
                <a:gd fmla="val 7695225"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181"/>
            <p:cNvSpPr/>
            <p:nvPr/>
          </p:nvSpPr>
          <p:spPr>
            <a:xfrm rot="5044295">
              <a:off x="486305" y="1086264"/>
              <a:ext cx="2598941" cy="2597030"/>
            </a:xfrm>
            <a:prstGeom prst="pie">
              <a:avLst>
                <a:gd fmla="val 704191" name="adj1"/>
                <a:gd fmla="val 7865894" name="adj2"/>
              </a:avLst>
            </a:prstGeom>
            <a:solidFill>
              <a:srgbClr val="C2D5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181"/>
            <p:cNvSpPr/>
            <p:nvPr/>
          </p:nvSpPr>
          <p:spPr>
            <a:xfrm rot="-1888876">
              <a:off x="493513" y="1083223"/>
              <a:ext cx="2597030" cy="2596854"/>
            </a:xfrm>
            <a:prstGeom prst="pie">
              <a:avLst>
                <a:gd fmla="val 417459" name="adj1"/>
                <a:gd fmla="val 7642339" name="adj2"/>
              </a:avLst>
            </a:prstGeom>
            <a:solidFill>
              <a:srgbClr val="C3D69B">
                <a:alpha val="69803"/>
              </a:srgbClr>
            </a:solidFill>
            <a:ln cap="flat" cmpd="sng" w="38100">
              <a:solidFill>
                <a:srgbClr val="333F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7028" name="Google Shape;7028;p181"/>
            <p:cNvSpPr txBox="1"/>
            <p:nvPr/>
          </p:nvSpPr>
          <p:spPr>
            <a:xfrm rot="7508506">
              <a:off x="1566252" y="2470553"/>
              <a:ext cx="1829271" cy="69407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Assess &amp; Understand</a:t>
              </a:r>
              <a:endParaRPr/>
            </a:p>
          </p:txBody>
        </p:sp>
        <p:sp>
          <p:nvSpPr>
            <p:cNvPr id="7029" name="Google Shape;7029;p181"/>
            <p:cNvSpPr txBox="1"/>
            <p:nvPr/>
          </p:nvSpPr>
          <p:spPr>
            <a:xfrm rot="-7259013">
              <a:off x="222924" y="2411003"/>
              <a:ext cx="1829270" cy="4085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Build &amp; Align</a:t>
              </a:r>
              <a:endParaRPr/>
            </a:p>
          </p:txBody>
        </p:sp>
        <p:sp>
          <p:nvSpPr>
            <p:cNvPr id="7030" name="Google Shape;7030;p181"/>
            <p:cNvSpPr txBox="1"/>
            <p:nvPr/>
          </p:nvSpPr>
          <p:spPr>
            <a:xfrm>
              <a:off x="914541" y="1523332"/>
              <a:ext cx="1905045" cy="6966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Communicate &amp; Ensure</a:t>
              </a:r>
              <a:endParaRPr/>
            </a:p>
          </p:txBody>
        </p:sp>
      </p:gr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4" name="Shape 7034"/>
        <p:cNvGrpSpPr/>
        <p:nvPr/>
      </p:nvGrpSpPr>
      <p:grpSpPr>
        <a:xfrm>
          <a:off x="0" y="0"/>
          <a:ext cx="0" cy="0"/>
          <a:chOff x="0" y="0"/>
          <a:chExt cx="0" cy="0"/>
        </a:xfrm>
      </p:grpSpPr>
      <p:sp>
        <p:nvSpPr>
          <p:cNvPr id="7035" name="Google Shape;7035;p182"/>
          <p:cNvSpPr txBox="1"/>
          <p:nvPr>
            <p:ph type="title"/>
          </p:nvPr>
        </p:nvSpPr>
        <p:spPr>
          <a:xfrm>
            <a:off x="0" y="1588"/>
            <a:ext cx="9144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COMMUNICATE &amp; ENSURE in the Entity Lens</a:t>
            </a:r>
            <a:endParaRPr sz="3600"/>
          </a:p>
        </p:txBody>
      </p:sp>
      <p:grpSp>
        <p:nvGrpSpPr>
          <p:cNvPr id="7036" name="Google Shape;7036;p182"/>
          <p:cNvGrpSpPr/>
          <p:nvPr/>
        </p:nvGrpSpPr>
        <p:grpSpPr>
          <a:xfrm>
            <a:off x="16890" y="4572000"/>
            <a:ext cx="2199028" cy="1981200"/>
            <a:chOff x="0" y="2870200"/>
            <a:chExt cx="4038600" cy="3638550"/>
          </a:xfrm>
        </p:grpSpPr>
        <p:pic>
          <p:nvPicPr>
            <p:cNvPr descr="database-integration-1.jpg" id="7037" name="Google Shape;7037;p182"/>
            <p:cNvPicPr preferRelativeResize="0"/>
            <p:nvPr/>
          </p:nvPicPr>
          <p:blipFill rotWithShape="1">
            <a:blip r:embed="rId3">
              <a:alphaModFix/>
            </a:blip>
            <a:srcRect b="0" l="0" r="0" t="0"/>
            <a:stretch/>
          </p:blipFill>
          <p:spPr>
            <a:xfrm>
              <a:off x="0" y="3479800"/>
              <a:ext cx="4038600" cy="3028950"/>
            </a:xfrm>
            <a:prstGeom prst="rect">
              <a:avLst/>
            </a:prstGeom>
            <a:noFill/>
            <a:ln>
              <a:noFill/>
            </a:ln>
          </p:spPr>
        </p:pic>
        <p:pic>
          <p:nvPicPr>
            <p:cNvPr descr="Wheel_For_White_bg02.png" id="7038" name="Google Shape;7038;p182"/>
            <p:cNvPicPr preferRelativeResize="0"/>
            <p:nvPr/>
          </p:nvPicPr>
          <p:blipFill rotWithShape="1">
            <a:blip r:embed="rId4">
              <a:alphaModFix/>
            </a:blip>
            <a:srcRect b="0" l="0" r="0" t="0"/>
            <a:stretch/>
          </p:blipFill>
          <p:spPr>
            <a:xfrm>
              <a:off x="1041400" y="2870200"/>
              <a:ext cx="1405701" cy="1405701"/>
            </a:xfrm>
            <a:prstGeom prst="rect">
              <a:avLst/>
            </a:prstGeom>
            <a:noFill/>
            <a:ln>
              <a:noFill/>
            </a:ln>
          </p:spPr>
        </p:pic>
      </p:grpSp>
      <p:sp>
        <p:nvSpPr>
          <p:cNvPr id="7039" name="Google Shape;7039;p182"/>
          <p:cNvSpPr/>
          <p:nvPr/>
        </p:nvSpPr>
        <p:spPr>
          <a:xfrm>
            <a:off x="6540500" y="1471457"/>
            <a:ext cx="2603499" cy="1957543"/>
          </a:xfrm>
          <a:prstGeom prst="homePlate">
            <a:avLst>
              <a:gd fmla="val 15848" name="adj"/>
            </a:avLst>
          </a:prstGeom>
          <a:solidFill>
            <a:srgbClr val="76923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182"/>
          <p:cNvSpPr/>
          <p:nvPr/>
        </p:nvSpPr>
        <p:spPr>
          <a:xfrm>
            <a:off x="4191002" y="1471457"/>
            <a:ext cx="2727370" cy="1957543"/>
          </a:xfrm>
          <a:prstGeom prst="homePlate">
            <a:avLst>
              <a:gd fmla="val 15848" name="adj"/>
            </a:avLst>
          </a:prstGeom>
          <a:solidFill>
            <a:srgbClr val="C2D59B"/>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182"/>
          <p:cNvSpPr/>
          <p:nvPr/>
        </p:nvSpPr>
        <p:spPr>
          <a:xfrm>
            <a:off x="1981200" y="1471457"/>
            <a:ext cx="2628689" cy="1957543"/>
          </a:xfrm>
          <a:prstGeom prst="homePlate">
            <a:avLst>
              <a:gd fmla="val 15848" name="adj"/>
            </a:avLst>
          </a:prstGeom>
          <a:solidFill>
            <a:srgbClr val="D6E3B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182"/>
          <p:cNvSpPr txBox="1"/>
          <p:nvPr/>
        </p:nvSpPr>
        <p:spPr>
          <a:xfrm>
            <a:off x="2444339" y="1447802"/>
            <a:ext cx="2127661" cy="1754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Contracts</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lang="en-US" sz="1800">
                <a:solidFill>
                  <a:srgbClr val="333F1A"/>
                </a:solidFill>
                <a:latin typeface="Calibri"/>
                <a:ea typeface="Calibri"/>
                <a:cs typeface="Calibri"/>
                <a:sym typeface="Calibri"/>
              </a:rPr>
              <a:t>Do the partner agreements have varying terms of agreement? </a:t>
            </a:r>
            <a:endParaRPr/>
          </a:p>
        </p:txBody>
      </p:sp>
      <p:sp>
        <p:nvSpPr>
          <p:cNvPr id="7043" name="Google Shape;7043;p182"/>
          <p:cNvSpPr txBox="1"/>
          <p:nvPr/>
        </p:nvSpPr>
        <p:spPr>
          <a:xfrm>
            <a:off x="4572001" y="1447800"/>
            <a:ext cx="2362200"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Intellectual Property</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lang="en-US" sz="1800">
                <a:solidFill>
                  <a:srgbClr val="333F1A"/>
                </a:solidFill>
                <a:latin typeface="Calibri"/>
                <a:ea typeface="Calibri"/>
                <a:cs typeface="Calibri"/>
                <a:sym typeface="Calibri"/>
              </a:rPr>
              <a:t>Is there Intellectual Property (IP) of the firm?</a:t>
            </a:r>
            <a:endParaRPr sz="1800">
              <a:solidFill>
                <a:srgbClr val="333F1A"/>
              </a:solidFill>
              <a:latin typeface="Calibri"/>
              <a:ea typeface="Calibri"/>
              <a:cs typeface="Calibri"/>
              <a:sym typeface="Calibri"/>
            </a:endParaRPr>
          </a:p>
          <a:p>
            <a:pPr indent="0" lvl="0" marL="0" marR="0" rtl="0" algn="l">
              <a:spcBef>
                <a:spcPts val="0"/>
              </a:spcBef>
              <a:spcAft>
                <a:spcPts val="0"/>
              </a:spcAft>
              <a:buNone/>
            </a:pPr>
            <a:r>
              <a:t/>
            </a:r>
            <a:endParaRPr sz="1800">
              <a:solidFill>
                <a:srgbClr val="333F1A"/>
              </a:solidFill>
              <a:latin typeface="Calibri"/>
              <a:ea typeface="Calibri"/>
              <a:cs typeface="Calibri"/>
              <a:sym typeface="Calibri"/>
            </a:endParaRPr>
          </a:p>
          <a:p>
            <a:pPr indent="0" lvl="0" marL="0" marR="0" rtl="0" algn="l">
              <a:spcBef>
                <a:spcPts val="0"/>
              </a:spcBef>
              <a:spcAft>
                <a:spcPts val="0"/>
              </a:spcAft>
              <a:buNone/>
            </a:pPr>
            <a:r>
              <a:t/>
            </a:r>
            <a:endParaRPr sz="1800">
              <a:solidFill>
                <a:srgbClr val="333F1A"/>
              </a:solidFill>
              <a:latin typeface="Calibri"/>
              <a:ea typeface="Calibri"/>
              <a:cs typeface="Calibri"/>
              <a:sym typeface="Calibri"/>
            </a:endParaRPr>
          </a:p>
        </p:txBody>
      </p:sp>
      <p:sp>
        <p:nvSpPr>
          <p:cNvPr id="7044" name="Google Shape;7044;p182"/>
          <p:cNvSpPr txBox="1"/>
          <p:nvPr/>
        </p:nvSpPr>
        <p:spPr>
          <a:xfrm>
            <a:off x="7010399" y="1447801"/>
            <a:ext cx="2178725"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EAF1DD"/>
                </a:solidFill>
                <a:latin typeface="Calibri"/>
                <a:ea typeface="Calibri"/>
                <a:cs typeface="Calibri"/>
                <a:sym typeface="Calibri"/>
              </a:rPr>
              <a:t>Liability &amp; Risk</a:t>
            </a:r>
            <a:endParaRPr/>
          </a:p>
          <a:p>
            <a:pPr indent="0" lvl="0" marL="0" marR="0" rtl="0" algn="l">
              <a:spcBef>
                <a:spcPts val="0"/>
              </a:spcBef>
              <a:spcAft>
                <a:spcPts val="0"/>
              </a:spcAft>
              <a:buNone/>
            </a:pPr>
            <a:r>
              <a:t/>
            </a:r>
            <a:endParaRPr b="1" sz="1800">
              <a:solidFill>
                <a:srgbClr val="EAF1DD"/>
              </a:solidFill>
              <a:latin typeface="Calibri"/>
              <a:ea typeface="Calibri"/>
              <a:cs typeface="Calibri"/>
              <a:sym typeface="Calibri"/>
            </a:endParaRPr>
          </a:p>
          <a:p>
            <a:pPr indent="0" lvl="0" marL="0" marR="0" rtl="0" algn="l">
              <a:spcBef>
                <a:spcPts val="0"/>
              </a:spcBef>
              <a:spcAft>
                <a:spcPts val="0"/>
              </a:spcAft>
              <a:buNone/>
            </a:pPr>
            <a:r>
              <a:rPr lang="en-US" sz="1800">
                <a:solidFill>
                  <a:srgbClr val="EAF1DD"/>
                </a:solidFill>
                <a:latin typeface="Calibri"/>
                <a:ea typeface="Calibri"/>
                <a:cs typeface="Calibri"/>
                <a:sym typeface="Calibri"/>
              </a:rPr>
              <a:t>Is there outstanding litigation against the Company? </a:t>
            </a:r>
            <a:endParaRPr/>
          </a:p>
        </p:txBody>
      </p:sp>
      <p:sp>
        <p:nvSpPr>
          <p:cNvPr id="7045" name="Google Shape;7045;p182"/>
          <p:cNvSpPr/>
          <p:nvPr/>
        </p:nvSpPr>
        <p:spPr>
          <a:xfrm>
            <a:off x="1" y="1471457"/>
            <a:ext cx="2440925" cy="1957543"/>
          </a:xfrm>
          <a:prstGeom prst="homePlate">
            <a:avLst>
              <a:gd fmla="val 15848" name="adj"/>
            </a:avLst>
          </a:prstGeom>
          <a:solidFill>
            <a:srgbClr val="EAF1DD"/>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182"/>
          <p:cNvSpPr txBox="1"/>
          <p:nvPr/>
        </p:nvSpPr>
        <p:spPr>
          <a:xfrm>
            <a:off x="76200" y="1447812"/>
            <a:ext cx="2267189"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Entity Characteristics</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lang="en-US" sz="1800">
                <a:solidFill>
                  <a:srgbClr val="333F1A"/>
                </a:solidFill>
                <a:latin typeface="Calibri"/>
                <a:ea typeface="Calibri"/>
                <a:cs typeface="Calibri"/>
                <a:sym typeface="Calibri"/>
              </a:rPr>
              <a:t>What is the legal structure of the Company? </a:t>
            </a:r>
            <a:endParaRPr/>
          </a:p>
        </p:txBody>
      </p:sp>
      <p:sp>
        <p:nvSpPr>
          <p:cNvPr id="7047" name="Google Shape;7047;p182"/>
          <p:cNvSpPr/>
          <p:nvPr/>
        </p:nvSpPr>
        <p:spPr>
          <a:xfrm rot="-5400000">
            <a:off x="-404813" y="4092773"/>
            <a:ext cx="2730500" cy="822325"/>
          </a:xfrm>
          <a:prstGeom prst="homePlate">
            <a:avLst>
              <a:gd fmla="val 103804" name="adj"/>
            </a:avLst>
          </a:prstGeom>
          <a:solidFill>
            <a:srgbClr val="C2D59B">
              <a:alpha val="3098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4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7046"/>
                                        </p:tgtEl>
                                        <p:attrNameLst>
                                          <p:attrName>style.visibility</p:attrName>
                                        </p:attrNameLst>
                                      </p:cBhvr>
                                      <p:to>
                                        <p:strVal val="visible"/>
                                      </p:to>
                                    </p:set>
                                    <p:animEffect filter="fade" transition="in">
                                      <p:cBhvr>
                                        <p:cTn dur="1000"/>
                                        <p:tgtEl>
                                          <p:spTgt spid="7046"/>
                                        </p:tgtEl>
                                      </p:cBhvr>
                                    </p:animEffect>
                                  </p:childTnLst>
                                </p:cTn>
                              </p:par>
                              <p:par>
                                <p:cTn fill="hold" nodeType="withEffect" presetClass="entr" presetID="10" presetSubtype="0">
                                  <p:stCondLst>
                                    <p:cond delay="0"/>
                                  </p:stCondLst>
                                  <p:childTnLst>
                                    <p:set>
                                      <p:cBhvr>
                                        <p:cTn dur="1" fill="hold">
                                          <p:stCondLst>
                                            <p:cond delay="0"/>
                                          </p:stCondLst>
                                        </p:cTn>
                                        <p:tgtEl>
                                          <p:spTgt spid="7045"/>
                                        </p:tgtEl>
                                        <p:attrNameLst>
                                          <p:attrName>style.visibility</p:attrName>
                                        </p:attrNameLst>
                                      </p:cBhvr>
                                      <p:to>
                                        <p:strVal val="visible"/>
                                      </p:to>
                                    </p:set>
                                    <p:animEffect filter="fade" transition="in">
                                      <p:cBhvr>
                                        <p:cTn dur="1000"/>
                                        <p:tgtEl>
                                          <p:spTgt spid="70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41"/>
                                        </p:tgtEl>
                                        <p:attrNameLst>
                                          <p:attrName>style.visibility</p:attrName>
                                        </p:attrNameLst>
                                      </p:cBhvr>
                                      <p:to>
                                        <p:strVal val="visible"/>
                                      </p:to>
                                    </p:set>
                                    <p:animEffect filter="fade" transition="in">
                                      <p:cBhvr>
                                        <p:cTn dur="1000"/>
                                        <p:tgtEl>
                                          <p:spTgt spid="7041"/>
                                        </p:tgtEl>
                                      </p:cBhvr>
                                    </p:animEffect>
                                  </p:childTnLst>
                                </p:cTn>
                              </p:par>
                              <p:par>
                                <p:cTn fill="hold" nodeType="withEffect" presetClass="entr" presetID="10" presetSubtype="0">
                                  <p:stCondLst>
                                    <p:cond delay="0"/>
                                  </p:stCondLst>
                                  <p:childTnLst>
                                    <p:set>
                                      <p:cBhvr>
                                        <p:cTn dur="1" fill="hold">
                                          <p:stCondLst>
                                            <p:cond delay="0"/>
                                          </p:stCondLst>
                                        </p:cTn>
                                        <p:tgtEl>
                                          <p:spTgt spid="7042"/>
                                        </p:tgtEl>
                                        <p:attrNameLst>
                                          <p:attrName>style.visibility</p:attrName>
                                        </p:attrNameLst>
                                      </p:cBhvr>
                                      <p:to>
                                        <p:strVal val="visible"/>
                                      </p:to>
                                    </p:set>
                                    <p:animEffect filter="fade" transition="in">
                                      <p:cBhvr>
                                        <p:cTn dur="1000"/>
                                        <p:tgtEl>
                                          <p:spTgt spid="70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43"/>
                                        </p:tgtEl>
                                        <p:attrNameLst>
                                          <p:attrName>style.visibility</p:attrName>
                                        </p:attrNameLst>
                                      </p:cBhvr>
                                      <p:to>
                                        <p:strVal val="visible"/>
                                      </p:to>
                                    </p:set>
                                    <p:animEffect filter="fade" transition="in">
                                      <p:cBhvr>
                                        <p:cTn dur="1000"/>
                                        <p:tgtEl>
                                          <p:spTgt spid="7043"/>
                                        </p:tgtEl>
                                      </p:cBhvr>
                                    </p:animEffect>
                                  </p:childTnLst>
                                </p:cTn>
                              </p:par>
                              <p:par>
                                <p:cTn fill="hold" nodeType="withEffect" presetClass="entr" presetID="10" presetSubtype="0">
                                  <p:stCondLst>
                                    <p:cond delay="0"/>
                                  </p:stCondLst>
                                  <p:childTnLst>
                                    <p:set>
                                      <p:cBhvr>
                                        <p:cTn dur="1" fill="hold">
                                          <p:stCondLst>
                                            <p:cond delay="0"/>
                                          </p:stCondLst>
                                        </p:cTn>
                                        <p:tgtEl>
                                          <p:spTgt spid="7040"/>
                                        </p:tgtEl>
                                        <p:attrNameLst>
                                          <p:attrName>style.visibility</p:attrName>
                                        </p:attrNameLst>
                                      </p:cBhvr>
                                      <p:to>
                                        <p:strVal val="visible"/>
                                      </p:to>
                                    </p:set>
                                    <p:animEffect filter="fade" transition="in">
                                      <p:cBhvr>
                                        <p:cTn dur="1000"/>
                                        <p:tgtEl>
                                          <p:spTgt spid="70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39"/>
                                        </p:tgtEl>
                                        <p:attrNameLst>
                                          <p:attrName>style.visibility</p:attrName>
                                        </p:attrNameLst>
                                      </p:cBhvr>
                                      <p:to>
                                        <p:strVal val="visible"/>
                                      </p:to>
                                    </p:set>
                                    <p:animEffect filter="fade" transition="in">
                                      <p:cBhvr>
                                        <p:cTn dur="1000"/>
                                        <p:tgtEl>
                                          <p:spTgt spid="7039"/>
                                        </p:tgtEl>
                                      </p:cBhvr>
                                    </p:animEffect>
                                  </p:childTnLst>
                                </p:cTn>
                              </p:par>
                              <p:par>
                                <p:cTn fill="hold" nodeType="withEffect" presetClass="entr" presetID="10" presetSubtype="0">
                                  <p:stCondLst>
                                    <p:cond delay="0"/>
                                  </p:stCondLst>
                                  <p:childTnLst>
                                    <p:set>
                                      <p:cBhvr>
                                        <p:cTn dur="1" fill="hold">
                                          <p:stCondLst>
                                            <p:cond delay="0"/>
                                          </p:stCondLst>
                                        </p:cTn>
                                        <p:tgtEl>
                                          <p:spTgt spid="7044"/>
                                        </p:tgtEl>
                                        <p:attrNameLst>
                                          <p:attrName>style.visibility</p:attrName>
                                        </p:attrNameLst>
                                      </p:cBhvr>
                                      <p:to>
                                        <p:strVal val="visible"/>
                                      </p:to>
                                    </p:set>
                                    <p:animEffect filter="fade" transition="in">
                                      <p:cBhvr>
                                        <p:cTn dur="1000"/>
                                        <p:tgtEl>
                                          <p:spTgt spid="70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1" name="Shape 7051"/>
        <p:cNvGrpSpPr/>
        <p:nvPr/>
      </p:nvGrpSpPr>
      <p:grpSpPr>
        <a:xfrm>
          <a:off x="0" y="0"/>
          <a:ext cx="0" cy="0"/>
          <a:chOff x="0" y="0"/>
          <a:chExt cx="0" cy="0"/>
        </a:xfrm>
      </p:grpSpPr>
      <p:sp>
        <p:nvSpPr>
          <p:cNvPr id="7052" name="Google Shape;7052;p18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USING THE 9LENSES™ PORTAL</a:t>
            </a:r>
            <a:endParaRPr/>
          </a:p>
        </p:txBody>
      </p:sp>
      <p:sp>
        <p:nvSpPr>
          <p:cNvPr id="7053" name="Google Shape;7053;p18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888888"/>
              </a:buClr>
              <a:buSzPts val="2000"/>
              <a:buNone/>
            </a:pPr>
            <a:r>
              <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7" name="Shape 7057"/>
        <p:cNvGrpSpPr/>
        <p:nvPr/>
      </p:nvGrpSpPr>
      <p:grpSpPr>
        <a:xfrm>
          <a:off x="0" y="0"/>
          <a:ext cx="0" cy="0"/>
          <a:chOff x="0" y="0"/>
          <a:chExt cx="0" cy="0"/>
        </a:xfrm>
      </p:grpSpPr>
      <p:sp>
        <p:nvSpPr>
          <p:cNvPr id="7058" name="Google Shape;7058;p184"/>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My9Lenses Portal</a:t>
            </a:r>
            <a:endParaRPr/>
          </a:p>
        </p:txBody>
      </p:sp>
      <p:sp>
        <p:nvSpPr>
          <p:cNvPr id="7059" name="Google Shape;7059;p184"/>
          <p:cNvSpPr txBox="1"/>
          <p:nvPr>
            <p:ph idx="1" type="body"/>
          </p:nvPr>
        </p:nvSpPr>
        <p:spPr>
          <a:xfrm>
            <a:off x="457200" y="1600200"/>
            <a:ext cx="83058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2800"/>
              <a:buChar char="•"/>
            </a:pPr>
            <a:r>
              <a:rPr lang="en-US"/>
              <a:t>My9Lenses portal will be a rich toolset for learning about and applying the 9Lenses in your business</a:t>
            </a:r>
            <a:endParaRPr/>
          </a:p>
          <a:p>
            <a:pPr indent="-342900" lvl="0" marL="342900" rtl="0" algn="l">
              <a:spcBef>
                <a:spcPts val="2560"/>
              </a:spcBef>
              <a:spcAft>
                <a:spcPts val="0"/>
              </a:spcAft>
              <a:buClr>
                <a:srgbClr val="333F1A"/>
              </a:buClr>
              <a:buSzPts val="2800"/>
              <a:buChar char="•"/>
            </a:pPr>
            <a:r>
              <a:rPr lang="en-US"/>
              <a:t>My9Lenses is currently in Beta</a:t>
            </a:r>
            <a:endParaRPr/>
          </a:p>
          <a:p>
            <a:pPr indent="-342900" lvl="0" marL="342900" rtl="0" algn="l">
              <a:spcBef>
                <a:spcPts val="2560"/>
              </a:spcBef>
              <a:spcAft>
                <a:spcPts val="0"/>
              </a:spcAft>
              <a:buClr>
                <a:srgbClr val="333F1A"/>
              </a:buClr>
              <a:buSzPts val="2800"/>
              <a:buChar char="•"/>
            </a:pPr>
            <a:r>
              <a:rPr lang="en-US"/>
              <a:t>Best viewed with Firefox 3.6 or later, IE8, Safari 5, and Chrome 5</a:t>
            </a:r>
            <a:endParaRPr/>
          </a:p>
          <a:p>
            <a:pPr indent="-342900" lvl="0" marL="342900" rtl="0" algn="l">
              <a:spcBef>
                <a:spcPts val="2560"/>
              </a:spcBef>
              <a:spcAft>
                <a:spcPts val="0"/>
              </a:spcAft>
              <a:buClr>
                <a:srgbClr val="333F1A"/>
              </a:buClr>
              <a:buSzPts val="2800"/>
              <a:buChar char="•"/>
            </a:pPr>
            <a:r>
              <a:rPr lang="en-US"/>
              <a:t>For support, questions, or ideas to enhance/improve the product: </a:t>
            </a:r>
            <a:r>
              <a:rPr i="1" lang="en-US">
                <a:solidFill>
                  <a:srgbClr val="17365D"/>
                </a:solidFill>
              </a:rPr>
              <a:t>support@9lenses.com</a:t>
            </a:r>
            <a:endParaRPr/>
          </a:p>
          <a:p>
            <a:pPr indent="-342900" lvl="0" marL="342900" rtl="0" algn="l">
              <a:spcBef>
                <a:spcPts val="2560"/>
              </a:spcBef>
              <a:spcAft>
                <a:spcPts val="0"/>
              </a:spcAft>
              <a:buClr>
                <a:srgbClr val="333F1A"/>
              </a:buClr>
              <a:buSzPts val="2800"/>
              <a:buNone/>
            </a:pPr>
            <a:r>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3" name="Shape 7063"/>
        <p:cNvGrpSpPr/>
        <p:nvPr/>
      </p:nvGrpSpPr>
      <p:grpSpPr>
        <a:xfrm>
          <a:off x="0" y="0"/>
          <a:ext cx="0" cy="0"/>
          <a:chOff x="0" y="0"/>
          <a:chExt cx="0" cy="0"/>
        </a:xfrm>
      </p:grpSpPr>
      <p:sp>
        <p:nvSpPr>
          <p:cNvPr id="7064" name="Google Shape;7064;p185"/>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Create Your Profile</a:t>
            </a:r>
            <a:endParaRPr/>
          </a:p>
        </p:txBody>
      </p:sp>
      <p:sp>
        <p:nvSpPr>
          <p:cNvPr id="7065" name="Google Shape;7065;p18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2800"/>
              <a:buChar char="•"/>
            </a:pPr>
            <a:r>
              <a:rPr lang="en-US" u="sng">
                <a:solidFill>
                  <a:schemeClr val="hlink"/>
                </a:solidFill>
                <a:hlinkClick r:id="rId3"/>
              </a:rPr>
              <a:t>www.9lenses.com</a:t>
            </a:r>
            <a:endParaRPr/>
          </a:p>
          <a:p>
            <a:pPr indent="-342900" lvl="0" marL="342900" rtl="0" algn="l">
              <a:spcBef>
                <a:spcPts val="2560"/>
              </a:spcBef>
              <a:spcAft>
                <a:spcPts val="0"/>
              </a:spcAft>
              <a:buClr>
                <a:srgbClr val="333F1A"/>
              </a:buClr>
              <a:buSzPts val="2800"/>
              <a:buChar char="•"/>
            </a:pPr>
            <a:r>
              <a:rPr lang="en-US"/>
              <a:t>Click the Login button</a:t>
            </a:r>
            <a:endParaRPr/>
          </a:p>
          <a:p>
            <a:pPr indent="-342900" lvl="0" marL="342900" rtl="0" algn="l">
              <a:spcBef>
                <a:spcPts val="2560"/>
              </a:spcBef>
              <a:spcAft>
                <a:spcPts val="0"/>
              </a:spcAft>
              <a:buClr>
                <a:srgbClr val="333F1A"/>
              </a:buClr>
              <a:buSzPts val="2800"/>
              <a:buChar char="•"/>
            </a:pPr>
            <a:r>
              <a:rPr lang="en-US"/>
              <a:t>Enter your one-time login information</a:t>
            </a:r>
            <a:endParaRPr/>
          </a:p>
          <a:p>
            <a:pPr indent="-342900" lvl="0" marL="342900" rtl="0" algn="l">
              <a:spcBef>
                <a:spcPts val="2560"/>
              </a:spcBef>
              <a:spcAft>
                <a:spcPts val="0"/>
              </a:spcAft>
              <a:buClr>
                <a:srgbClr val="333F1A"/>
              </a:buClr>
              <a:buSzPts val="2800"/>
              <a:buNone/>
            </a:pPr>
            <a:r>
              <a:t/>
            </a:r>
            <a:endParaRPr/>
          </a:p>
        </p:txBody>
      </p:sp>
      <p:pic>
        <p:nvPicPr>
          <p:cNvPr id="7066" name="Google Shape;7066;p185"/>
          <p:cNvPicPr preferRelativeResize="0"/>
          <p:nvPr/>
        </p:nvPicPr>
        <p:blipFill rotWithShape="1">
          <a:blip r:embed="rId4">
            <a:alphaModFix/>
          </a:blip>
          <a:srcRect b="0" l="0" r="0" t="0"/>
          <a:stretch/>
        </p:blipFill>
        <p:spPr>
          <a:xfrm>
            <a:off x="4623883" y="1447800"/>
            <a:ext cx="4221726" cy="3200400"/>
          </a:xfrm>
          <a:prstGeom prst="rect">
            <a:avLst/>
          </a:prstGeom>
          <a:noFill/>
          <a:ln>
            <a:noFill/>
          </a:ln>
        </p:spPr>
      </p:pic>
      <p:sp>
        <p:nvSpPr>
          <p:cNvPr id="7067" name="Google Shape;7067;p185"/>
          <p:cNvSpPr/>
          <p:nvPr/>
        </p:nvSpPr>
        <p:spPr>
          <a:xfrm>
            <a:off x="8001000" y="1371600"/>
            <a:ext cx="838200" cy="485349"/>
          </a:xfrm>
          <a:custGeom>
            <a:rect b="b" l="l" r="r" t="t"/>
            <a:pathLst>
              <a:path extrusionOk="0" h="1426633" w="2463800">
                <a:moveTo>
                  <a:pt x="1938867" y="24695"/>
                </a:moveTo>
                <a:cubicBezTo>
                  <a:pt x="1883128" y="15875"/>
                  <a:pt x="1827389" y="7056"/>
                  <a:pt x="1773767" y="3528"/>
                </a:cubicBezTo>
                <a:cubicBezTo>
                  <a:pt x="1720145" y="0"/>
                  <a:pt x="1617134" y="3528"/>
                  <a:pt x="1617134" y="3528"/>
                </a:cubicBezTo>
                <a:lnTo>
                  <a:pt x="1418167" y="7761"/>
                </a:lnTo>
                <a:cubicBezTo>
                  <a:pt x="1342673" y="14816"/>
                  <a:pt x="1265061" y="23989"/>
                  <a:pt x="1164167" y="45861"/>
                </a:cubicBezTo>
                <a:cubicBezTo>
                  <a:pt x="1063273" y="67733"/>
                  <a:pt x="931334" y="94545"/>
                  <a:pt x="812801" y="138995"/>
                </a:cubicBezTo>
                <a:cubicBezTo>
                  <a:pt x="694268" y="183445"/>
                  <a:pt x="555273" y="252589"/>
                  <a:pt x="452967" y="312561"/>
                </a:cubicBezTo>
                <a:cubicBezTo>
                  <a:pt x="350661" y="372533"/>
                  <a:pt x="263878" y="440267"/>
                  <a:pt x="198967" y="498828"/>
                </a:cubicBezTo>
                <a:cubicBezTo>
                  <a:pt x="134056" y="557389"/>
                  <a:pt x="95251" y="611011"/>
                  <a:pt x="63501" y="663928"/>
                </a:cubicBezTo>
                <a:cubicBezTo>
                  <a:pt x="31751" y="716845"/>
                  <a:pt x="16934" y="765528"/>
                  <a:pt x="8467" y="816328"/>
                </a:cubicBezTo>
                <a:cubicBezTo>
                  <a:pt x="0" y="867128"/>
                  <a:pt x="1" y="921456"/>
                  <a:pt x="12701" y="968728"/>
                </a:cubicBezTo>
                <a:cubicBezTo>
                  <a:pt x="25401" y="1016000"/>
                  <a:pt x="47978" y="1055511"/>
                  <a:pt x="84667" y="1099961"/>
                </a:cubicBezTo>
                <a:cubicBezTo>
                  <a:pt x="121356" y="1144411"/>
                  <a:pt x="172156" y="1196622"/>
                  <a:pt x="232834" y="1235428"/>
                </a:cubicBezTo>
                <a:cubicBezTo>
                  <a:pt x="293512" y="1274234"/>
                  <a:pt x="361951" y="1304573"/>
                  <a:pt x="448734" y="1332795"/>
                </a:cubicBezTo>
                <a:cubicBezTo>
                  <a:pt x="535517" y="1361017"/>
                  <a:pt x="627240" y="1389239"/>
                  <a:pt x="753534" y="1404761"/>
                </a:cubicBezTo>
                <a:cubicBezTo>
                  <a:pt x="879828" y="1420283"/>
                  <a:pt x="1077384" y="1426633"/>
                  <a:pt x="1206501" y="1425928"/>
                </a:cubicBezTo>
                <a:cubicBezTo>
                  <a:pt x="1335618" y="1425223"/>
                  <a:pt x="1430867" y="1416756"/>
                  <a:pt x="1528234" y="1400528"/>
                </a:cubicBezTo>
                <a:cubicBezTo>
                  <a:pt x="1625601" y="1384300"/>
                  <a:pt x="1697568" y="1365250"/>
                  <a:pt x="1790701" y="1328561"/>
                </a:cubicBezTo>
                <a:cubicBezTo>
                  <a:pt x="1883834" y="1291872"/>
                  <a:pt x="2003779" y="1233312"/>
                  <a:pt x="2087034" y="1180395"/>
                </a:cubicBezTo>
                <a:cubicBezTo>
                  <a:pt x="2170290" y="1127478"/>
                  <a:pt x="2233790" y="1074561"/>
                  <a:pt x="2290234" y="1011061"/>
                </a:cubicBezTo>
                <a:cubicBezTo>
                  <a:pt x="2346679" y="947561"/>
                  <a:pt x="2397479" y="858662"/>
                  <a:pt x="2425701" y="799395"/>
                </a:cubicBezTo>
                <a:cubicBezTo>
                  <a:pt x="2453923" y="740128"/>
                  <a:pt x="2455334" y="693561"/>
                  <a:pt x="2459567" y="655461"/>
                </a:cubicBezTo>
                <a:cubicBezTo>
                  <a:pt x="2463800" y="617361"/>
                  <a:pt x="2460979" y="606073"/>
                  <a:pt x="2451101" y="570795"/>
                </a:cubicBezTo>
                <a:cubicBezTo>
                  <a:pt x="2441223" y="535517"/>
                  <a:pt x="2424290" y="484717"/>
                  <a:pt x="2400301" y="443795"/>
                </a:cubicBezTo>
                <a:cubicBezTo>
                  <a:pt x="2376312" y="402873"/>
                  <a:pt x="2355145" y="362655"/>
                  <a:pt x="2307167" y="325261"/>
                </a:cubicBezTo>
                <a:cubicBezTo>
                  <a:pt x="2259189" y="287867"/>
                  <a:pt x="2194984" y="251178"/>
                  <a:pt x="2112434" y="219428"/>
                </a:cubicBezTo>
                <a:cubicBezTo>
                  <a:pt x="2029884" y="187678"/>
                  <a:pt x="1894417" y="153106"/>
                  <a:pt x="1811867" y="134761"/>
                </a:cubicBezTo>
                <a:cubicBezTo>
                  <a:pt x="1729317" y="116417"/>
                  <a:pt x="1671462" y="112183"/>
                  <a:pt x="1617134" y="109361"/>
                </a:cubicBezTo>
                <a:cubicBezTo>
                  <a:pt x="1562806" y="106539"/>
                  <a:pt x="1530351" y="114300"/>
                  <a:pt x="1485901" y="117828"/>
                </a:cubicBezTo>
                <a:cubicBezTo>
                  <a:pt x="1441451" y="121356"/>
                  <a:pt x="1398412" y="124178"/>
                  <a:pt x="1350434" y="130528"/>
                </a:cubicBezTo>
                <a:cubicBezTo>
                  <a:pt x="1302456" y="136878"/>
                  <a:pt x="1238956" y="146756"/>
                  <a:pt x="1198034" y="155928"/>
                </a:cubicBezTo>
                <a:cubicBezTo>
                  <a:pt x="1157112" y="165100"/>
                  <a:pt x="1104901" y="185561"/>
                  <a:pt x="1104901" y="185561"/>
                </a:cubicBezTo>
              </a:path>
            </a:pathLst>
          </a:custGeom>
          <a:noFill/>
          <a:ln cap="rnd" cmpd="sng" w="57150">
            <a:solidFill>
              <a:srgbClr val="E36C09">
                <a:alpha val="58823"/>
              </a:srgbClr>
            </a:solidFill>
            <a:prstDash val="solid"/>
            <a:bevel/>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1" name="Shape 7071"/>
        <p:cNvGrpSpPr/>
        <p:nvPr/>
      </p:nvGrpSpPr>
      <p:grpSpPr>
        <a:xfrm>
          <a:off x="0" y="0"/>
          <a:ext cx="0" cy="0"/>
          <a:chOff x="0" y="0"/>
          <a:chExt cx="0" cy="0"/>
        </a:xfrm>
      </p:grpSpPr>
      <p:sp>
        <p:nvSpPr>
          <p:cNvPr id="7072" name="Google Shape;7072;p186"/>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Create Your Profile</a:t>
            </a:r>
            <a:endParaRPr/>
          </a:p>
        </p:txBody>
      </p:sp>
      <p:sp>
        <p:nvSpPr>
          <p:cNvPr id="7073" name="Google Shape;7073;p18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2800"/>
              <a:buChar char="•"/>
            </a:pPr>
            <a:r>
              <a:rPr lang="en-US"/>
              <a:t>Choose permanent credentials</a:t>
            </a:r>
            <a:endParaRPr/>
          </a:p>
          <a:p>
            <a:pPr indent="-342900" lvl="0" marL="342900" rtl="0" algn="l">
              <a:spcBef>
                <a:spcPts val="2560"/>
              </a:spcBef>
              <a:spcAft>
                <a:spcPts val="0"/>
              </a:spcAft>
              <a:buClr>
                <a:srgbClr val="333F1A"/>
              </a:buClr>
              <a:buSzPts val="2800"/>
              <a:buChar char="•"/>
            </a:pPr>
            <a:r>
              <a:rPr lang="en-US"/>
              <a:t>Be sure to change your demo username to your actual email address</a:t>
            </a:r>
            <a:endParaRPr/>
          </a:p>
          <a:p>
            <a:pPr indent="-342900" lvl="0" marL="342900" rtl="0" algn="l">
              <a:spcBef>
                <a:spcPts val="2560"/>
              </a:spcBef>
              <a:spcAft>
                <a:spcPts val="0"/>
              </a:spcAft>
              <a:buClr>
                <a:srgbClr val="333F1A"/>
              </a:buClr>
              <a:buSzPts val="2800"/>
              <a:buChar char="•"/>
            </a:pPr>
            <a:r>
              <a:rPr lang="en-US"/>
              <a:t>Setup your other profile information</a:t>
            </a:r>
            <a:endParaRPr/>
          </a:p>
          <a:p>
            <a:pPr indent="-342900" lvl="0" marL="342900" rtl="0" algn="l">
              <a:spcBef>
                <a:spcPts val="2560"/>
              </a:spcBef>
              <a:spcAft>
                <a:spcPts val="0"/>
              </a:spcAft>
              <a:buClr>
                <a:srgbClr val="333F1A"/>
              </a:buClr>
              <a:buSzPts val="2800"/>
              <a:buNone/>
            </a:pPr>
            <a:r>
              <a:t/>
            </a:r>
            <a:endParaRPr/>
          </a:p>
        </p:txBody>
      </p:sp>
      <p:pic>
        <p:nvPicPr>
          <p:cNvPr id="7074" name="Google Shape;7074;p186"/>
          <p:cNvPicPr preferRelativeResize="0"/>
          <p:nvPr/>
        </p:nvPicPr>
        <p:blipFill rotWithShape="1">
          <a:blip r:embed="rId3">
            <a:alphaModFix/>
          </a:blip>
          <a:srcRect b="0" l="0" r="0" t="0"/>
          <a:stretch/>
        </p:blipFill>
        <p:spPr>
          <a:xfrm>
            <a:off x="4463987" y="1371600"/>
            <a:ext cx="4451413" cy="40767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8" name="Shape 7078"/>
        <p:cNvGrpSpPr/>
        <p:nvPr/>
      </p:nvGrpSpPr>
      <p:grpSpPr>
        <a:xfrm>
          <a:off x="0" y="0"/>
          <a:ext cx="0" cy="0"/>
          <a:chOff x="0" y="0"/>
          <a:chExt cx="0" cy="0"/>
        </a:xfrm>
      </p:grpSpPr>
      <p:sp>
        <p:nvSpPr>
          <p:cNvPr id="7079" name="Google Shape;7079;p187"/>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9Lenses™ Assessment</a:t>
            </a:r>
            <a:endParaRPr/>
          </a:p>
        </p:txBody>
      </p:sp>
      <p:sp>
        <p:nvSpPr>
          <p:cNvPr id="7080" name="Google Shape;7080;p187"/>
          <p:cNvSpPr txBox="1"/>
          <p:nvPr>
            <p:ph idx="1" type="body"/>
          </p:nvPr>
        </p:nvSpPr>
        <p:spPr>
          <a:xfrm>
            <a:off x="457200" y="1066800"/>
            <a:ext cx="4038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1800"/>
              <a:buChar char="•"/>
            </a:pPr>
            <a:r>
              <a:rPr lang="en-US" sz="1800"/>
              <a:t>Click on </a:t>
            </a:r>
            <a:r>
              <a:rPr b="1" i="1" lang="en-US" sz="1800"/>
              <a:t>Analyze a Business or Product with the 9Lenses™</a:t>
            </a:r>
            <a:endParaRPr/>
          </a:p>
          <a:p>
            <a:pPr indent="-342900" lvl="0" marL="342900" rtl="0" algn="l">
              <a:spcBef>
                <a:spcPts val="2360"/>
              </a:spcBef>
              <a:spcAft>
                <a:spcPts val="0"/>
              </a:spcAft>
              <a:buClr>
                <a:srgbClr val="333F1A"/>
              </a:buClr>
              <a:buSzPts val="1800"/>
              <a:buChar char="•"/>
            </a:pPr>
            <a:r>
              <a:rPr lang="en-US" sz="1800"/>
              <a:t>Enter Company Info:</a:t>
            </a:r>
            <a:endParaRPr/>
          </a:p>
          <a:p>
            <a:pPr indent="-285750" lvl="1" marL="742950" rtl="0" algn="l">
              <a:spcBef>
                <a:spcPts val="2280"/>
              </a:spcBef>
              <a:spcAft>
                <a:spcPts val="0"/>
              </a:spcAft>
              <a:buClr>
                <a:srgbClr val="333F1A"/>
              </a:buClr>
              <a:buSzPts val="1400"/>
              <a:buChar char="–"/>
            </a:pPr>
            <a:r>
              <a:rPr b="1" i="1" lang="en-US" sz="1400"/>
              <a:t>Acme Corp.</a:t>
            </a:r>
            <a:endParaRPr/>
          </a:p>
          <a:p>
            <a:pPr indent="-285750" lvl="1" marL="742950" rtl="0" algn="l">
              <a:spcBef>
                <a:spcPts val="2280"/>
              </a:spcBef>
              <a:spcAft>
                <a:spcPts val="0"/>
              </a:spcAft>
              <a:buClr>
                <a:srgbClr val="333F1A"/>
              </a:buClr>
              <a:buSzPts val="1400"/>
              <a:buChar char="–"/>
            </a:pPr>
            <a:r>
              <a:rPr lang="en-US" sz="1400"/>
              <a:t>Select </a:t>
            </a:r>
            <a:r>
              <a:rPr i="1" lang="en-US" sz="1400"/>
              <a:t>&gt;</a:t>
            </a:r>
            <a:r>
              <a:rPr b="1" i="1" lang="en-US" sz="1400"/>
              <a:t> Company</a:t>
            </a:r>
            <a:endParaRPr/>
          </a:p>
          <a:p>
            <a:pPr indent="-285750" lvl="1" marL="742950" rtl="0" algn="l">
              <a:spcBef>
                <a:spcPts val="2280"/>
              </a:spcBef>
              <a:spcAft>
                <a:spcPts val="0"/>
              </a:spcAft>
              <a:buClr>
                <a:srgbClr val="333F1A"/>
              </a:buClr>
              <a:buSzPts val="1400"/>
              <a:buChar char="–"/>
            </a:pPr>
            <a:r>
              <a:rPr lang="en-US" sz="1400"/>
              <a:t>Select &gt; </a:t>
            </a:r>
            <a:r>
              <a:rPr b="1" i="1" lang="en-US" sz="1400"/>
              <a:t>Revenue level</a:t>
            </a:r>
            <a:endParaRPr/>
          </a:p>
          <a:p>
            <a:pPr indent="-285750" lvl="1" marL="742950" rtl="0" algn="l">
              <a:spcBef>
                <a:spcPts val="2280"/>
              </a:spcBef>
              <a:spcAft>
                <a:spcPts val="0"/>
              </a:spcAft>
              <a:buClr>
                <a:srgbClr val="333F1A"/>
              </a:buClr>
              <a:buSzPts val="1400"/>
              <a:buChar char="–"/>
            </a:pPr>
            <a:r>
              <a:rPr lang="en-US" sz="1400"/>
              <a:t>Select &gt; </a:t>
            </a:r>
            <a:r>
              <a:rPr b="1" i="1" lang="en-US" sz="1400"/>
              <a:t>Total number of employees</a:t>
            </a:r>
            <a:endParaRPr/>
          </a:p>
          <a:p>
            <a:pPr indent="-285750" lvl="1" marL="742950" rtl="0" algn="l">
              <a:spcBef>
                <a:spcPts val="2280"/>
              </a:spcBef>
              <a:spcAft>
                <a:spcPts val="0"/>
              </a:spcAft>
              <a:buClr>
                <a:srgbClr val="333F1A"/>
              </a:buClr>
              <a:buSzPts val="1400"/>
              <a:buChar char="–"/>
            </a:pPr>
            <a:r>
              <a:rPr lang="en-US" sz="1400"/>
              <a:t>Select &gt; </a:t>
            </a:r>
            <a:r>
              <a:rPr b="1" i="1" lang="en-US" sz="1400"/>
              <a:t>Industry</a:t>
            </a:r>
            <a:endParaRPr/>
          </a:p>
          <a:p>
            <a:pPr indent="-285750" lvl="1" marL="742950" rtl="0" algn="l">
              <a:spcBef>
                <a:spcPts val="2280"/>
              </a:spcBef>
              <a:spcAft>
                <a:spcPts val="0"/>
              </a:spcAft>
              <a:buClr>
                <a:srgbClr val="333F1A"/>
              </a:buClr>
              <a:buSzPts val="1400"/>
              <a:buChar char="–"/>
            </a:pPr>
            <a:r>
              <a:rPr lang="en-US" sz="1400"/>
              <a:t>Description Tag &gt; </a:t>
            </a:r>
            <a:r>
              <a:rPr b="1" i="1" lang="en-US" sz="1400"/>
              <a:t>Descriptive name for this specific assessment</a:t>
            </a:r>
            <a:endParaRPr/>
          </a:p>
          <a:p>
            <a:pPr indent="-342900" lvl="0" marL="342900" rtl="0" algn="l">
              <a:spcBef>
                <a:spcPts val="2360"/>
              </a:spcBef>
              <a:spcAft>
                <a:spcPts val="0"/>
              </a:spcAft>
              <a:buClr>
                <a:srgbClr val="333F1A"/>
              </a:buClr>
              <a:buSzPts val="1800"/>
              <a:buChar char="•"/>
            </a:pPr>
            <a:r>
              <a:rPr lang="en-US" sz="1800"/>
              <a:t>Click </a:t>
            </a:r>
            <a:r>
              <a:rPr b="1" i="1" lang="en-US" sz="1800"/>
              <a:t>Start Test</a:t>
            </a:r>
            <a:endParaRPr/>
          </a:p>
          <a:p>
            <a:pPr indent="-342900" lvl="0" marL="342900" rtl="0" algn="l">
              <a:spcBef>
                <a:spcPts val="2360"/>
              </a:spcBef>
              <a:spcAft>
                <a:spcPts val="0"/>
              </a:spcAft>
              <a:buClr>
                <a:srgbClr val="333F1A"/>
              </a:buClr>
              <a:buSzPts val="1800"/>
              <a:buNone/>
            </a:pPr>
            <a:r>
              <a:t/>
            </a:r>
            <a:endParaRPr sz="1800"/>
          </a:p>
        </p:txBody>
      </p:sp>
      <p:pic>
        <p:nvPicPr>
          <p:cNvPr id="7081" name="Google Shape;7081;p187"/>
          <p:cNvPicPr preferRelativeResize="0"/>
          <p:nvPr/>
        </p:nvPicPr>
        <p:blipFill rotWithShape="1">
          <a:blip r:embed="rId3">
            <a:alphaModFix/>
          </a:blip>
          <a:srcRect b="0" l="0" r="0" t="0"/>
          <a:stretch/>
        </p:blipFill>
        <p:spPr>
          <a:xfrm>
            <a:off x="4495799" y="1066800"/>
            <a:ext cx="4542139" cy="4724400"/>
          </a:xfrm>
          <a:prstGeom prst="rect">
            <a:avLst/>
          </a:prstGeom>
          <a:noFill/>
          <a:ln>
            <a:noFill/>
          </a:ln>
        </p:spPr>
      </p:pic>
      <p:sp>
        <p:nvSpPr>
          <p:cNvPr id="7082" name="Google Shape;7082;p187"/>
          <p:cNvSpPr/>
          <p:nvPr/>
        </p:nvSpPr>
        <p:spPr>
          <a:xfrm>
            <a:off x="5791200" y="1752600"/>
            <a:ext cx="1219200" cy="705962"/>
          </a:xfrm>
          <a:custGeom>
            <a:rect b="b" l="l" r="r" t="t"/>
            <a:pathLst>
              <a:path extrusionOk="0" h="1426633" w="2463800">
                <a:moveTo>
                  <a:pt x="1938867" y="24695"/>
                </a:moveTo>
                <a:cubicBezTo>
                  <a:pt x="1883128" y="15875"/>
                  <a:pt x="1827389" y="7056"/>
                  <a:pt x="1773767" y="3528"/>
                </a:cubicBezTo>
                <a:cubicBezTo>
                  <a:pt x="1720145" y="0"/>
                  <a:pt x="1617134" y="3528"/>
                  <a:pt x="1617134" y="3528"/>
                </a:cubicBezTo>
                <a:lnTo>
                  <a:pt x="1418167" y="7761"/>
                </a:lnTo>
                <a:cubicBezTo>
                  <a:pt x="1342673" y="14816"/>
                  <a:pt x="1265061" y="23989"/>
                  <a:pt x="1164167" y="45861"/>
                </a:cubicBezTo>
                <a:cubicBezTo>
                  <a:pt x="1063273" y="67733"/>
                  <a:pt x="931334" y="94545"/>
                  <a:pt x="812801" y="138995"/>
                </a:cubicBezTo>
                <a:cubicBezTo>
                  <a:pt x="694268" y="183445"/>
                  <a:pt x="555273" y="252589"/>
                  <a:pt x="452967" y="312561"/>
                </a:cubicBezTo>
                <a:cubicBezTo>
                  <a:pt x="350661" y="372533"/>
                  <a:pt x="263878" y="440267"/>
                  <a:pt x="198967" y="498828"/>
                </a:cubicBezTo>
                <a:cubicBezTo>
                  <a:pt x="134056" y="557389"/>
                  <a:pt x="95251" y="611011"/>
                  <a:pt x="63501" y="663928"/>
                </a:cubicBezTo>
                <a:cubicBezTo>
                  <a:pt x="31751" y="716845"/>
                  <a:pt x="16934" y="765528"/>
                  <a:pt x="8467" y="816328"/>
                </a:cubicBezTo>
                <a:cubicBezTo>
                  <a:pt x="0" y="867128"/>
                  <a:pt x="1" y="921456"/>
                  <a:pt x="12701" y="968728"/>
                </a:cubicBezTo>
                <a:cubicBezTo>
                  <a:pt x="25401" y="1016000"/>
                  <a:pt x="47978" y="1055511"/>
                  <a:pt x="84667" y="1099961"/>
                </a:cubicBezTo>
                <a:cubicBezTo>
                  <a:pt x="121356" y="1144411"/>
                  <a:pt x="172156" y="1196622"/>
                  <a:pt x="232834" y="1235428"/>
                </a:cubicBezTo>
                <a:cubicBezTo>
                  <a:pt x="293512" y="1274234"/>
                  <a:pt x="361951" y="1304573"/>
                  <a:pt x="448734" y="1332795"/>
                </a:cubicBezTo>
                <a:cubicBezTo>
                  <a:pt x="535517" y="1361017"/>
                  <a:pt x="627240" y="1389239"/>
                  <a:pt x="753534" y="1404761"/>
                </a:cubicBezTo>
                <a:cubicBezTo>
                  <a:pt x="879828" y="1420283"/>
                  <a:pt x="1077384" y="1426633"/>
                  <a:pt x="1206501" y="1425928"/>
                </a:cubicBezTo>
                <a:cubicBezTo>
                  <a:pt x="1335618" y="1425223"/>
                  <a:pt x="1430867" y="1416756"/>
                  <a:pt x="1528234" y="1400528"/>
                </a:cubicBezTo>
                <a:cubicBezTo>
                  <a:pt x="1625601" y="1384300"/>
                  <a:pt x="1697568" y="1365250"/>
                  <a:pt x="1790701" y="1328561"/>
                </a:cubicBezTo>
                <a:cubicBezTo>
                  <a:pt x="1883834" y="1291872"/>
                  <a:pt x="2003779" y="1233312"/>
                  <a:pt x="2087034" y="1180395"/>
                </a:cubicBezTo>
                <a:cubicBezTo>
                  <a:pt x="2170290" y="1127478"/>
                  <a:pt x="2233790" y="1074561"/>
                  <a:pt x="2290234" y="1011061"/>
                </a:cubicBezTo>
                <a:cubicBezTo>
                  <a:pt x="2346679" y="947561"/>
                  <a:pt x="2397479" y="858662"/>
                  <a:pt x="2425701" y="799395"/>
                </a:cubicBezTo>
                <a:cubicBezTo>
                  <a:pt x="2453923" y="740128"/>
                  <a:pt x="2455334" y="693561"/>
                  <a:pt x="2459567" y="655461"/>
                </a:cubicBezTo>
                <a:cubicBezTo>
                  <a:pt x="2463800" y="617361"/>
                  <a:pt x="2460979" y="606073"/>
                  <a:pt x="2451101" y="570795"/>
                </a:cubicBezTo>
                <a:cubicBezTo>
                  <a:pt x="2441223" y="535517"/>
                  <a:pt x="2424290" y="484717"/>
                  <a:pt x="2400301" y="443795"/>
                </a:cubicBezTo>
                <a:cubicBezTo>
                  <a:pt x="2376312" y="402873"/>
                  <a:pt x="2355145" y="362655"/>
                  <a:pt x="2307167" y="325261"/>
                </a:cubicBezTo>
                <a:cubicBezTo>
                  <a:pt x="2259189" y="287867"/>
                  <a:pt x="2194984" y="251178"/>
                  <a:pt x="2112434" y="219428"/>
                </a:cubicBezTo>
                <a:cubicBezTo>
                  <a:pt x="2029884" y="187678"/>
                  <a:pt x="1894417" y="153106"/>
                  <a:pt x="1811867" y="134761"/>
                </a:cubicBezTo>
                <a:cubicBezTo>
                  <a:pt x="1729317" y="116417"/>
                  <a:pt x="1671462" y="112183"/>
                  <a:pt x="1617134" y="109361"/>
                </a:cubicBezTo>
                <a:cubicBezTo>
                  <a:pt x="1562806" y="106539"/>
                  <a:pt x="1530351" y="114300"/>
                  <a:pt x="1485901" y="117828"/>
                </a:cubicBezTo>
                <a:cubicBezTo>
                  <a:pt x="1441451" y="121356"/>
                  <a:pt x="1398412" y="124178"/>
                  <a:pt x="1350434" y="130528"/>
                </a:cubicBezTo>
                <a:cubicBezTo>
                  <a:pt x="1302456" y="136878"/>
                  <a:pt x="1238956" y="146756"/>
                  <a:pt x="1198034" y="155928"/>
                </a:cubicBezTo>
                <a:cubicBezTo>
                  <a:pt x="1157112" y="165100"/>
                  <a:pt x="1104901" y="185561"/>
                  <a:pt x="1104901" y="185561"/>
                </a:cubicBezTo>
              </a:path>
            </a:pathLst>
          </a:custGeom>
          <a:noFill/>
          <a:ln cap="rnd" cmpd="sng" w="57150">
            <a:solidFill>
              <a:srgbClr val="E36C09">
                <a:alpha val="58823"/>
              </a:srgbClr>
            </a:solidFill>
            <a:prstDash val="solid"/>
            <a:bevel/>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6" name="Shape 7086"/>
        <p:cNvGrpSpPr/>
        <p:nvPr/>
      </p:nvGrpSpPr>
      <p:grpSpPr>
        <a:xfrm>
          <a:off x="0" y="0"/>
          <a:ext cx="0" cy="0"/>
          <a:chOff x="0" y="0"/>
          <a:chExt cx="0" cy="0"/>
        </a:xfrm>
      </p:grpSpPr>
      <p:sp>
        <p:nvSpPr>
          <p:cNvPr id="7087" name="Google Shape;7087;p188"/>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9Lenses™ Assessment</a:t>
            </a:r>
            <a:endParaRPr/>
          </a:p>
        </p:txBody>
      </p:sp>
      <p:sp>
        <p:nvSpPr>
          <p:cNvPr id="7088" name="Google Shape;7088;p188"/>
          <p:cNvSpPr txBox="1"/>
          <p:nvPr>
            <p:ph idx="1" type="body"/>
          </p:nvPr>
        </p:nvSpPr>
        <p:spPr>
          <a:xfrm>
            <a:off x="457200" y="1066800"/>
            <a:ext cx="4038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2400"/>
              <a:buChar char="•"/>
            </a:pPr>
            <a:r>
              <a:rPr lang="en-US" sz="2400"/>
              <a:t>Please review the assessment instructions before beginning</a:t>
            </a:r>
            <a:endParaRPr/>
          </a:p>
          <a:p>
            <a:pPr indent="-342900" lvl="0" marL="342900" rtl="0" algn="l">
              <a:spcBef>
                <a:spcPts val="2480"/>
              </a:spcBef>
              <a:spcAft>
                <a:spcPts val="0"/>
              </a:spcAft>
              <a:buClr>
                <a:srgbClr val="333F1A"/>
              </a:buClr>
              <a:buSzPts val="2400"/>
              <a:buNone/>
            </a:pPr>
            <a:r>
              <a:t/>
            </a:r>
            <a:endParaRPr sz="2400"/>
          </a:p>
        </p:txBody>
      </p:sp>
      <p:pic>
        <p:nvPicPr>
          <p:cNvPr id="7089" name="Google Shape;7089;p188"/>
          <p:cNvPicPr preferRelativeResize="0"/>
          <p:nvPr/>
        </p:nvPicPr>
        <p:blipFill rotWithShape="1">
          <a:blip r:embed="rId3">
            <a:alphaModFix/>
          </a:blip>
          <a:srcRect b="0" l="0" r="0" t="0"/>
          <a:stretch/>
        </p:blipFill>
        <p:spPr>
          <a:xfrm>
            <a:off x="4343400" y="1143000"/>
            <a:ext cx="4524570" cy="3427307"/>
          </a:xfrm>
          <a:prstGeom prst="rect">
            <a:avLst/>
          </a:prstGeom>
          <a:noFill/>
          <a:ln>
            <a:noFill/>
          </a:ln>
        </p:spPr>
      </p:pic>
      <p:sp>
        <p:nvSpPr>
          <p:cNvPr id="7090" name="Google Shape;7090;p188"/>
          <p:cNvSpPr/>
          <p:nvPr/>
        </p:nvSpPr>
        <p:spPr>
          <a:xfrm>
            <a:off x="6477000" y="2286000"/>
            <a:ext cx="2008787" cy="1163162"/>
          </a:xfrm>
          <a:custGeom>
            <a:rect b="b" l="l" r="r" t="t"/>
            <a:pathLst>
              <a:path extrusionOk="0" h="1426633" w="2463800">
                <a:moveTo>
                  <a:pt x="1938867" y="24695"/>
                </a:moveTo>
                <a:cubicBezTo>
                  <a:pt x="1883128" y="15875"/>
                  <a:pt x="1827389" y="7056"/>
                  <a:pt x="1773767" y="3528"/>
                </a:cubicBezTo>
                <a:cubicBezTo>
                  <a:pt x="1720145" y="0"/>
                  <a:pt x="1617134" y="3528"/>
                  <a:pt x="1617134" y="3528"/>
                </a:cubicBezTo>
                <a:lnTo>
                  <a:pt x="1418167" y="7761"/>
                </a:lnTo>
                <a:cubicBezTo>
                  <a:pt x="1342673" y="14816"/>
                  <a:pt x="1265061" y="23989"/>
                  <a:pt x="1164167" y="45861"/>
                </a:cubicBezTo>
                <a:cubicBezTo>
                  <a:pt x="1063273" y="67733"/>
                  <a:pt x="931334" y="94545"/>
                  <a:pt x="812801" y="138995"/>
                </a:cubicBezTo>
                <a:cubicBezTo>
                  <a:pt x="694268" y="183445"/>
                  <a:pt x="555273" y="252589"/>
                  <a:pt x="452967" y="312561"/>
                </a:cubicBezTo>
                <a:cubicBezTo>
                  <a:pt x="350661" y="372533"/>
                  <a:pt x="263878" y="440267"/>
                  <a:pt x="198967" y="498828"/>
                </a:cubicBezTo>
                <a:cubicBezTo>
                  <a:pt x="134056" y="557389"/>
                  <a:pt x="95251" y="611011"/>
                  <a:pt x="63501" y="663928"/>
                </a:cubicBezTo>
                <a:cubicBezTo>
                  <a:pt x="31751" y="716845"/>
                  <a:pt x="16934" y="765528"/>
                  <a:pt x="8467" y="816328"/>
                </a:cubicBezTo>
                <a:cubicBezTo>
                  <a:pt x="0" y="867128"/>
                  <a:pt x="1" y="921456"/>
                  <a:pt x="12701" y="968728"/>
                </a:cubicBezTo>
                <a:cubicBezTo>
                  <a:pt x="25401" y="1016000"/>
                  <a:pt x="47978" y="1055511"/>
                  <a:pt x="84667" y="1099961"/>
                </a:cubicBezTo>
                <a:cubicBezTo>
                  <a:pt x="121356" y="1144411"/>
                  <a:pt x="172156" y="1196622"/>
                  <a:pt x="232834" y="1235428"/>
                </a:cubicBezTo>
                <a:cubicBezTo>
                  <a:pt x="293512" y="1274234"/>
                  <a:pt x="361951" y="1304573"/>
                  <a:pt x="448734" y="1332795"/>
                </a:cubicBezTo>
                <a:cubicBezTo>
                  <a:pt x="535517" y="1361017"/>
                  <a:pt x="627240" y="1389239"/>
                  <a:pt x="753534" y="1404761"/>
                </a:cubicBezTo>
                <a:cubicBezTo>
                  <a:pt x="879828" y="1420283"/>
                  <a:pt x="1077384" y="1426633"/>
                  <a:pt x="1206501" y="1425928"/>
                </a:cubicBezTo>
                <a:cubicBezTo>
                  <a:pt x="1335618" y="1425223"/>
                  <a:pt x="1430867" y="1416756"/>
                  <a:pt x="1528234" y="1400528"/>
                </a:cubicBezTo>
                <a:cubicBezTo>
                  <a:pt x="1625601" y="1384300"/>
                  <a:pt x="1697568" y="1365250"/>
                  <a:pt x="1790701" y="1328561"/>
                </a:cubicBezTo>
                <a:cubicBezTo>
                  <a:pt x="1883834" y="1291872"/>
                  <a:pt x="2003779" y="1233312"/>
                  <a:pt x="2087034" y="1180395"/>
                </a:cubicBezTo>
                <a:cubicBezTo>
                  <a:pt x="2170290" y="1127478"/>
                  <a:pt x="2233790" y="1074561"/>
                  <a:pt x="2290234" y="1011061"/>
                </a:cubicBezTo>
                <a:cubicBezTo>
                  <a:pt x="2346679" y="947561"/>
                  <a:pt x="2397479" y="858662"/>
                  <a:pt x="2425701" y="799395"/>
                </a:cubicBezTo>
                <a:cubicBezTo>
                  <a:pt x="2453923" y="740128"/>
                  <a:pt x="2455334" y="693561"/>
                  <a:pt x="2459567" y="655461"/>
                </a:cubicBezTo>
                <a:cubicBezTo>
                  <a:pt x="2463800" y="617361"/>
                  <a:pt x="2460979" y="606073"/>
                  <a:pt x="2451101" y="570795"/>
                </a:cubicBezTo>
                <a:cubicBezTo>
                  <a:pt x="2441223" y="535517"/>
                  <a:pt x="2424290" y="484717"/>
                  <a:pt x="2400301" y="443795"/>
                </a:cubicBezTo>
                <a:cubicBezTo>
                  <a:pt x="2376312" y="402873"/>
                  <a:pt x="2355145" y="362655"/>
                  <a:pt x="2307167" y="325261"/>
                </a:cubicBezTo>
                <a:cubicBezTo>
                  <a:pt x="2259189" y="287867"/>
                  <a:pt x="2194984" y="251178"/>
                  <a:pt x="2112434" y="219428"/>
                </a:cubicBezTo>
                <a:cubicBezTo>
                  <a:pt x="2029884" y="187678"/>
                  <a:pt x="1894417" y="153106"/>
                  <a:pt x="1811867" y="134761"/>
                </a:cubicBezTo>
                <a:cubicBezTo>
                  <a:pt x="1729317" y="116417"/>
                  <a:pt x="1671462" y="112183"/>
                  <a:pt x="1617134" y="109361"/>
                </a:cubicBezTo>
                <a:cubicBezTo>
                  <a:pt x="1562806" y="106539"/>
                  <a:pt x="1530351" y="114300"/>
                  <a:pt x="1485901" y="117828"/>
                </a:cubicBezTo>
                <a:cubicBezTo>
                  <a:pt x="1441451" y="121356"/>
                  <a:pt x="1398412" y="124178"/>
                  <a:pt x="1350434" y="130528"/>
                </a:cubicBezTo>
                <a:cubicBezTo>
                  <a:pt x="1302456" y="136878"/>
                  <a:pt x="1238956" y="146756"/>
                  <a:pt x="1198034" y="155928"/>
                </a:cubicBezTo>
                <a:cubicBezTo>
                  <a:pt x="1157112" y="165100"/>
                  <a:pt x="1104901" y="185561"/>
                  <a:pt x="1104901" y="185561"/>
                </a:cubicBezTo>
              </a:path>
            </a:pathLst>
          </a:custGeom>
          <a:noFill/>
          <a:ln cap="rnd" cmpd="sng" w="57150">
            <a:solidFill>
              <a:srgbClr val="E36C09">
                <a:alpha val="58823"/>
              </a:srgbClr>
            </a:solidFill>
            <a:prstDash val="solid"/>
            <a:bevel/>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4" name="Shape 7094"/>
        <p:cNvGrpSpPr/>
        <p:nvPr/>
      </p:nvGrpSpPr>
      <p:grpSpPr>
        <a:xfrm>
          <a:off x="0" y="0"/>
          <a:ext cx="0" cy="0"/>
          <a:chOff x="0" y="0"/>
          <a:chExt cx="0" cy="0"/>
        </a:xfrm>
      </p:grpSpPr>
      <p:sp>
        <p:nvSpPr>
          <p:cNvPr id="7095" name="Google Shape;7095;p189"/>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9Lenses™ Assessment</a:t>
            </a:r>
            <a:endParaRPr/>
          </a:p>
        </p:txBody>
      </p:sp>
      <p:sp>
        <p:nvSpPr>
          <p:cNvPr id="7096" name="Google Shape;7096;p189"/>
          <p:cNvSpPr txBox="1"/>
          <p:nvPr>
            <p:ph idx="1" type="body"/>
          </p:nvPr>
        </p:nvSpPr>
        <p:spPr>
          <a:xfrm>
            <a:off x="457200" y="1066800"/>
            <a:ext cx="4038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2400"/>
              <a:buChar char="•"/>
            </a:pPr>
            <a:r>
              <a:rPr lang="en-US" sz="2400"/>
              <a:t>Multiple Uses</a:t>
            </a:r>
            <a:endParaRPr/>
          </a:p>
          <a:p>
            <a:pPr indent="-342900" lvl="0" marL="342900" rtl="0" algn="l">
              <a:spcBef>
                <a:spcPts val="2480"/>
              </a:spcBef>
              <a:spcAft>
                <a:spcPts val="0"/>
              </a:spcAft>
              <a:buClr>
                <a:srgbClr val="333F1A"/>
              </a:buClr>
              <a:buSzPts val="2400"/>
              <a:buChar char="•"/>
            </a:pPr>
            <a:r>
              <a:rPr lang="en-US" sz="2400"/>
              <a:t>Rank each characteristic from High to Low</a:t>
            </a:r>
            <a:endParaRPr/>
          </a:p>
          <a:p>
            <a:pPr indent="-342900" lvl="0" marL="342900" rtl="0" algn="l">
              <a:spcBef>
                <a:spcPts val="2480"/>
              </a:spcBef>
              <a:spcAft>
                <a:spcPts val="0"/>
              </a:spcAft>
              <a:buClr>
                <a:srgbClr val="333F1A"/>
              </a:buClr>
              <a:buSzPts val="2400"/>
              <a:buChar char="•"/>
            </a:pPr>
            <a:r>
              <a:rPr lang="en-US" sz="2400"/>
              <a:t>Enter Supporting information or note for further discussion</a:t>
            </a:r>
            <a:endParaRPr/>
          </a:p>
          <a:p>
            <a:pPr indent="-342900" lvl="0" marL="342900" rtl="0" algn="l">
              <a:spcBef>
                <a:spcPts val="2480"/>
              </a:spcBef>
              <a:spcAft>
                <a:spcPts val="0"/>
              </a:spcAft>
              <a:buClr>
                <a:srgbClr val="333F1A"/>
              </a:buClr>
              <a:buSzPts val="2400"/>
              <a:buChar char="•"/>
            </a:pPr>
            <a:r>
              <a:rPr lang="en-US" sz="2400"/>
              <a:t>Contextual Help is provided</a:t>
            </a:r>
            <a:endParaRPr/>
          </a:p>
          <a:p>
            <a:pPr indent="-342900" lvl="0" marL="342900" rtl="0" algn="l">
              <a:spcBef>
                <a:spcPts val="2480"/>
              </a:spcBef>
              <a:spcAft>
                <a:spcPts val="0"/>
              </a:spcAft>
              <a:buClr>
                <a:srgbClr val="333F1A"/>
              </a:buClr>
              <a:buSzPts val="2400"/>
              <a:buNone/>
            </a:pPr>
            <a:r>
              <a:t/>
            </a:r>
            <a:endParaRPr sz="2400"/>
          </a:p>
        </p:txBody>
      </p:sp>
      <p:pic>
        <p:nvPicPr>
          <p:cNvPr id="7097" name="Google Shape;7097;p189"/>
          <p:cNvPicPr preferRelativeResize="0"/>
          <p:nvPr/>
        </p:nvPicPr>
        <p:blipFill rotWithShape="1">
          <a:blip r:embed="rId3">
            <a:alphaModFix/>
          </a:blip>
          <a:srcRect b="0" l="0" r="0" t="0"/>
          <a:stretch/>
        </p:blipFill>
        <p:spPr>
          <a:xfrm>
            <a:off x="4648200" y="1143000"/>
            <a:ext cx="4295493" cy="304800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1" name="Shape 7101"/>
        <p:cNvGrpSpPr/>
        <p:nvPr/>
      </p:nvGrpSpPr>
      <p:grpSpPr>
        <a:xfrm>
          <a:off x="0" y="0"/>
          <a:ext cx="0" cy="0"/>
          <a:chOff x="0" y="0"/>
          <a:chExt cx="0" cy="0"/>
        </a:xfrm>
      </p:grpSpPr>
      <p:sp>
        <p:nvSpPr>
          <p:cNvPr id="7102" name="Google Shape;7102;p190"/>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9Lenses™ Assessment</a:t>
            </a:r>
            <a:endParaRPr/>
          </a:p>
        </p:txBody>
      </p:sp>
      <p:sp>
        <p:nvSpPr>
          <p:cNvPr id="7103" name="Google Shape;7103;p190"/>
          <p:cNvSpPr txBox="1"/>
          <p:nvPr>
            <p:ph idx="1" type="body"/>
          </p:nvPr>
        </p:nvSpPr>
        <p:spPr>
          <a:xfrm>
            <a:off x="457200" y="1066800"/>
            <a:ext cx="4038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2400"/>
              <a:buChar char="•"/>
            </a:pPr>
            <a:r>
              <a:rPr lang="en-US" sz="2400"/>
              <a:t>Your results are presented at the end of the assessment</a:t>
            </a:r>
            <a:endParaRPr/>
          </a:p>
        </p:txBody>
      </p:sp>
      <p:pic>
        <p:nvPicPr>
          <p:cNvPr id="7104" name="Google Shape;7104;p190"/>
          <p:cNvPicPr preferRelativeResize="0"/>
          <p:nvPr/>
        </p:nvPicPr>
        <p:blipFill rotWithShape="1">
          <a:blip r:embed="rId3">
            <a:alphaModFix/>
          </a:blip>
          <a:srcRect b="0" l="0" r="0" t="0"/>
          <a:stretch/>
        </p:blipFill>
        <p:spPr>
          <a:xfrm>
            <a:off x="4800600" y="1143000"/>
            <a:ext cx="4079016" cy="2971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0"/>
          <p:cNvSpPr txBox="1"/>
          <p:nvPr>
            <p:ph idx="1" type="body"/>
          </p:nvPr>
        </p:nvSpPr>
        <p:spPr>
          <a:xfrm>
            <a:off x="625777" y="1528684"/>
            <a:ext cx="7713265" cy="4872116"/>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rgbClr val="333F1A"/>
              </a:buClr>
              <a:buSzPts val="2775"/>
              <a:buNone/>
            </a:pPr>
            <a:r>
              <a:t/>
            </a:r>
            <a:endParaRPr sz="2220"/>
          </a:p>
          <a:p>
            <a:pPr indent="-342900" lvl="0" marL="342900" rtl="0" algn="l">
              <a:lnSpc>
                <a:spcPct val="90000"/>
              </a:lnSpc>
              <a:spcBef>
                <a:spcPts val="444"/>
              </a:spcBef>
              <a:spcAft>
                <a:spcPts val="0"/>
              </a:spcAft>
              <a:buClr>
                <a:srgbClr val="333F1A"/>
              </a:buClr>
              <a:buSzPts val="2220"/>
              <a:buChar char="•"/>
            </a:pPr>
            <a:r>
              <a:rPr lang="en-US" sz="2220"/>
              <a:t>Not know what we don’t know</a:t>
            </a:r>
            <a:endParaRPr/>
          </a:p>
          <a:p>
            <a:pPr indent="-342900" lvl="0" marL="342900" rtl="0" algn="l">
              <a:lnSpc>
                <a:spcPct val="90000"/>
              </a:lnSpc>
              <a:spcBef>
                <a:spcPts val="444"/>
              </a:spcBef>
              <a:spcAft>
                <a:spcPts val="0"/>
              </a:spcAft>
              <a:buClr>
                <a:srgbClr val="333F1A"/>
              </a:buClr>
              <a:buSzPts val="2220"/>
              <a:buChar char="•"/>
            </a:pPr>
            <a:r>
              <a:rPr lang="en-US" sz="2220"/>
              <a:t>Work in our areas of comfort</a:t>
            </a:r>
            <a:endParaRPr/>
          </a:p>
          <a:p>
            <a:pPr indent="-342900" lvl="0" marL="342900" rtl="0" algn="l">
              <a:lnSpc>
                <a:spcPct val="90000"/>
              </a:lnSpc>
              <a:spcBef>
                <a:spcPts val="444"/>
              </a:spcBef>
              <a:spcAft>
                <a:spcPts val="0"/>
              </a:spcAft>
              <a:buClr>
                <a:srgbClr val="333F1A"/>
              </a:buClr>
              <a:buSzPts val="2220"/>
              <a:buChar char="•"/>
            </a:pPr>
            <a:r>
              <a:rPr lang="en-US" sz="2220"/>
              <a:t>Focus on, correct, align what we see</a:t>
            </a:r>
            <a:endParaRPr/>
          </a:p>
          <a:p>
            <a:pPr indent="-342900" lvl="0" marL="342900" rtl="0" algn="l">
              <a:lnSpc>
                <a:spcPct val="90000"/>
              </a:lnSpc>
              <a:spcBef>
                <a:spcPts val="444"/>
              </a:spcBef>
              <a:spcAft>
                <a:spcPts val="0"/>
              </a:spcAft>
              <a:buClr>
                <a:srgbClr val="333F1A"/>
              </a:buClr>
              <a:buSzPts val="2220"/>
              <a:buChar char="•"/>
            </a:pPr>
            <a:r>
              <a:rPr lang="en-US" sz="2220"/>
              <a:t>Appreciate what we do – but not what others are or are not doing…</a:t>
            </a:r>
            <a:endParaRPr/>
          </a:p>
          <a:p>
            <a:pPr indent="-342900" lvl="0" marL="342900" rtl="0" algn="l">
              <a:lnSpc>
                <a:spcPct val="90000"/>
              </a:lnSpc>
              <a:spcBef>
                <a:spcPts val="444"/>
              </a:spcBef>
              <a:spcAft>
                <a:spcPts val="0"/>
              </a:spcAft>
              <a:buClr>
                <a:srgbClr val="333F1A"/>
              </a:buClr>
              <a:buSzPts val="2220"/>
              <a:buChar char="•"/>
            </a:pPr>
            <a:r>
              <a:rPr lang="en-US" sz="2220"/>
              <a:t>Many of us nod up and down – ESPECIALLY when we don't understand</a:t>
            </a:r>
            <a:endParaRPr/>
          </a:p>
          <a:p>
            <a:pPr indent="-342900" lvl="0" marL="342900" rtl="0" algn="l">
              <a:lnSpc>
                <a:spcPct val="90000"/>
              </a:lnSpc>
              <a:spcBef>
                <a:spcPts val="444"/>
              </a:spcBef>
              <a:spcAft>
                <a:spcPts val="0"/>
              </a:spcAft>
              <a:buClr>
                <a:srgbClr val="333F1A"/>
              </a:buClr>
              <a:buSzPts val="2220"/>
              <a:buChar char="•"/>
            </a:pPr>
            <a:r>
              <a:rPr lang="en-US" sz="2220"/>
              <a:t>Most people follow the conversation versus creating intelligent conversations</a:t>
            </a:r>
            <a:endParaRPr/>
          </a:p>
          <a:p>
            <a:pPr indent="-342900" lvl="0" marL="342900" rtl="0" algn="l">
              <a:lnSpc>
                <a:spcPct val="90000"/>
              </a:lnSpc>
              <a:spcBef>
                <a:spcPts val="444"/>
              </a:spcBef>
              <a:spcAft>
                <a:spcPts val="0"/>
              </a:spcAft>
              <a:buClr>
                <a:srgbClr val="333F1A"/>
              </a:buClr>
              <a:buSzPts val="2220"/>
              <a:buChar char="•"/>
            </a:pPr>
            <a:r>
              <a:rPr lang="en-US" sz="2220"/>
              <a:t>Fail to probe and unearth the real business problems we face (symptoms driven)</a:t>
            </a:r>
            <a:endParaRPr/>
          </a:p>
          <a:p>
            <a:pPr indent="-342900" lvl="0" marL="342900" rtl="0" algn="l">
              <a:lnSpc>
                <a:spcPct val="90000"/>
              </a:lnSpc>
              <a:spcBef>
                <a:spcPts val="444"/>
              </a:spcBef>
              <a:spcAft>
                <a:spcPts val="0"/>
              </a:spcAft>
              <a:buClr>
                <a:srgbClr val="333F1A"/>
              </a:buClr>
              <a:buSzPts val="2220"/>
              <a:buChar char="•"/>
            </a:pPr>
            <a:r>
              <a:rPr lang="en-US" sz="2220"/>
              <a:t>The speed and growth of content</a:t>
            </a:r>
            <a:endParaRPr/>
          </a:p>
          <a:p>
            <a:pPr indent="-225425" lvl="0" marL="342900" rtl="0" algn="l">
              <a:lnSpc>
                <a:spcPct val="90000"/>
              </a:lnSpc>
              <a:spcBef>
                <a:spcPts val="296"/>
              </a:spcBef>
              <a:spcAft>
                <a:spcPts val="0"/>
              </a:spcAft>
              <a:buClr>
                <a:srgbClr val="333F1A"/>
              </a:buClr>
              <a:buSzPts val="1850"/>
              <a:buNone/>
            </a:pPr>
            <a:r>
              <a:t/>
            </a:r>
            <a:endParaRPr sz="1480"/>
          </a:p>
          <a:p>
            <a:pPr indent="-285750" lvl="1" marL="742950" rtl="0" algn="l">
              <a:lnSpc>
                <a:spcPct val="90000"/>
              </a:lnSpc>
              <a:spcBef>
                <a:spcPts val="259"/>
              </a:spcBef>
              <a:spcAft>
                <a:spcPts val="0"/>
              </a:spcAft>
              <a:buClr>
                <a:srgbClr val="333F1A"/>
              </a:buClr>
              <a:buSzPts val="1619"/>
              <a:buNone/>
            </a:pPr>
            <a:r>
              <a:t/>
            </a:r>
            <a:endParaRPr sz="1295"/>
          </a:p>
          <a:p>
            <a:pPr indent="-225425" lvl="0" marL="342900" rtl="0" algn="l">
              <a:lnSpc>
                <a:spcPct val="90000"/>
              </a:lnSpc>
              <a:spcBef>
                <a:spcPts val="296"/>
              </a:spcBef>
              <a:spcAft>
                <a:spcPts val="0"/>
              </a:spcAft>
              <a:buClr>
                <a:srgbClr val="333F1A"/>
              </a:buClr>
              <a:buSzPts val="1850"/>
              <a:buNone/>
            </a:pPr>
            <a:r>
              <a:t/>
            </a:r>
            <a:endParaRPr sz="1480"/>
          </a:p>
        </p:txBody>
      </p:sp>
      <p:grpSp>
        <p:nvGrpSpPr>
          <p:cNvPr id="199" name="Google Shape;199;p20"/>
          <p:cNvGrpSpPr/>
          <p:nvPr/>
        </p:nvGrpSpPr>
        <p:grpSpPr>
          <a:xfrm>
            <a:off x="625777" y="854089"/>
            <a:ext cx="7713264" cy="5394311"/>
            <a:chOff x="457200" y="1417637"/>
            <a:chExt cx="3928631" cy="5394311"/>
          </a:xfrm>
        </p:grpSpPr>
        <p:sp>
          <p:nvSpPr>
            <p:cNvPr id="200" name="Google Shape;200;p20"/>
            <p:cNvSpPr/>
            <p:nvPr/>
          </p:nvSpPr>
          <p:spPr>
            <a:xfrm>
              <a:off x="457200" y="1417638"/>
              <a:ext cx="3928631" cy="5394310"/>
            </a:xfrm>
            <a:prstGeom prst="rect">
              <a:avLst/>
            </a:prstGeom>
            <a:noFill/>
            <a:ln cap="flat" cmpd="sng" w="412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lt1"/>
                </a:solidFill>
                <a:latin typeface="Times New Roman"/>
                <a:ea typeface="Times New Roman"/>
                <a:cs typeface="Times New Roman"/>
                <a:sym typeface="Times New Roman"/>
              </a:endParaRPr>
            </a:p>
          </p:txBody>
        </p:sp>
        <p:sp>
          <p:nvSpPr>
            <p:cNvPr id="201" name="Google Shape;201;p20"/>
            <p:cNvSpPr/>
            <p:nvPr/>
          </p:nvSpPr>
          <p:spPr>
            <a:xfrm>
              <a:off x="457200" y="1417637"/>
              <a:ext cx="3928631" cy="863679"/>
            </a:xfrm>
            <a:prstGeom prst="rect">
              <a:avLst/>
            </a:prstGeom>
            <a:solidFill>
              <a:srgbClr val="4F612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chemeClr val="lt1"/>
                  </a:solidFill>
                  <a:latin typeface="Times New Roman"/>
                  <a:ea typeface="Times New Roman"/>
                  <a:cs typeface="Times New Roman"/>
                  <a:sym typeface="Times New Roman"/>
                </a:rPr>
                <a:t>Barriers for the FOCUSED Leader!</a:t>
              </a:r>
              <a:endParaRPr b="1" i="0" sz="2800" u="none" cap="none" strike="noStrike">
                <a:solidFill>
                  <a:schemeClr val="lt1"/>
                </a:solidFill>
                <a:latin typeface="Times New Roman"/>
                <a:ea typeface="Times New Roman"/>
                <a:cs typeface="Times New Roman"/>
                <a:sym typeface="Times New Roman"/>
              </a:endParaRPr>
            </a:p>
          </p:txBody>
        </p:sp>
      </p:gr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8" name="Shape 7108"/>
        <p:cNvGrpSpPr/>
        <p:nvPr/>
      </p:nvGrpSpPr>
      <p:grpSpPr>
        <a:xfrm>
          <a:off x="0" y="0"/>
          <a:ext cx="0" cy="0"/>
          <a:chOff x="0" y="0"/>
          <a:chExt cx="0" cy="0"/>
        </a:xfrm>
      </p:grpSpPr>
      <p:sp>
        <p:nvSpPr>
          <p:cNvPr id="7109" name="Google Shape;7109;p191"/>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Baseline 9Lenses</a:t>
            </a:r>
            <a:endParaRPr/>
          </a:p>
        </p:txBody>
      </p:sp>
      <p:sp>
        <p:nvSpPr>
          <p:cNvPr id="7110" name="Google Shape;7110;p19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3200"/>
              <a:buChar char="•"/>
            </a:pPr>
            <a:r>
              <a:rPr lang="en-US"/>
              <a:t>Take a large sample of employees</a:t>
            </a:r>
            <a:endParaRPr/>
          </a:p>
          <a:p>
            <a:pPr indent="-342900" lvl="0" marL="342900" rtl="0" algn="l">
              <a:spcBef>
                <a:spcPts val="640"/>
              </a:spcBef>
              <a:spcAft>
                <a:spcPts val="0"/>
              </a:spcAft>
              <a:buClr>
                <a:srgbClr val="333F1A"/>
              </a:buClr>
              <a:buSzPts val="3200"/>
              <a:buChar char="•"/>
            </a:pPr>
            <a:r>
              <a:rPr lang="en-US"/>
              <a:t>Include all levels of employees, especially those closest to the customers</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4" name="Shape 7114"/>
        <p:cNvGrpSpPr/>
        <p:nvPr/>
      </p:nvGrpSpPr>
      <p:grpSpPr>
        <a:xfrm>
          <a:off x="0" y="0"/>
          <a:ext cx="0" cy="0"/>
          <a:chOff x="0" y="0"/>
          <a:chExt cx="0" cy="0"/>
        </a:xfrm>
      </p:grpSpPr>
      <p:sp>
        <p:nvSpPr>
          <p:cNvPr id="7115" name="Google Shape;7115;p192"/>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Baseline 9Lenses Extension</a:t>
            </a:r>
            <a:endParaRPr/>
          </a:p>
        </p:txBody>
      </p:sp>
      <p:sp>
        <p:nvSpPr>
          <p:cNvPr id="7116" name="Google Shape;7116;p19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3200"/>
              <a:buChar char="•"/>
            </a:pPr>
            <a:r>
              <a:rPr lang="en-US"/>
              <a:t>Include customers and partners in the assessment</a:t>
            </a:r>
            <a:endParaRPr/>
          </a:p>
          <a:p>
            <a:pPr indent="-139700" lvl="0" marL="342900" rtl="0" algn="l">
              <a:spcBef>
                <a:spcPts val="640"/>
              </a:spcBef>
              <a:spcAft>
                <a:spcPts val="0"/>
              </a:spcAft>
              <a:buClr>
                <a:srgbClr val="333F1A"/>
              </a:buClr>
              <a:buSzPts val="3200"/>
              <a:buNone/>
            </a:pPr>
            <a:r>
              <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0" name="Shape 7120"/>
        <p:cNvGrpSpPr/>
        <p:nvPr/>
      </p:nvGrpSpPr>
      <p:grpSpPr>
        <a:xfrm>
          <a:off x="0" y="0"/>
          <a:ext cx="0" cy="0"/>
          <a:chOff x="0" y="0"/>
          <a:chExt cx="0" cy="0"/>
        </a:xfrm>
      </p:grpSpPr>
      <p:sp>
        <p:nvSpPr>
          <p:cNvPr id="7121" name="Google Shape;7121;p193"/>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9Lenses Outcomes</a:t>
            </a:r>
            <a:endParaRPr/>
          </a:p>
        </p:txBody>
      </p:sp>
      <p:sp>
        <p:nvSpPr>
          <p:cNvPr id="7122" name="Google Shape;7122;p19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2800"/>
              <a:buChar char="•"/>
            </a:pPr>
            <a:r>
              <a:rPr lang="en-US" sz="2800"/>
              <a:t>Internal baseline</a:t>
            </a:r>
            <a:endParaRPr/>
          </a:p>
          <a:p>
            <a:pPr indent="-285750" lvl="1" marL="742950" rtl="0" algn="l">
              <a:spcBef>
                <a:spcPts val="480"/>
              </a:spcBef>
              <a:spcAft>
                <a:spcPts val="0"/>
              </a:spcAft>
              <a:buClr>
                <a:srgbClr val="333F1A"/>
              </a:buClr>
              <a:buSzPts val="2400"/>
              <a:buChar char="–"/>
            </a:pPr>
            <a:r>
              <a:rPr lang="en-US" sz="2400"/>
              <a:t>The analysis provides a clear understanding of what levels of business knowledge and acumen the organization leaders possess, and where gaps or areas for improvement may exist</a:t>
            </a:r>
            <a:endParaRPr/>
          </a:p>
          <a:p>
            <a:pPr indent="-285750" lvl="1" marL="742950" rtl="0" algn="l">
              <a:spcBef>
                <a:spcPts val="480"/>
              </a:spcBef>
              <a:spcAft>
                <a:spcPts val="0"/>
              </a:spcAft>
              <a:buClr>
                <a:srgbClr val="333F1A"/>
              </a:buClr>
              <a:buSzPts val="2400"/>
              <a:buChar char="–"/>
            </a:pPr>
            <a:r>
              <a:rPr lang="en-US" sz="2400"/>
              <a:t>This baseline is extremely valuable and could be combined in the future with a customer baseline, and an external analyst baseline to provide a complete 360 degree view of the organization</a:t>
            </a:r>
            <a:endParaRPr/>
          </a:p>
          <a:p>
            <a:pPr indent="-285750" lvl="1" marL="742950" rtl="0" algn="l">
              <a:spcBef>
                <a:spcPts val="480"/>
              </a:spcBef>
              <a:spcAft>
                <a:spcPts val="0"/>
              </a:spcAft>
              <a:buClr>
                <a:srgbClr val="333F1A"/>
              </a:buClr>
              <a:buSzPts val="2400"/>
              <a:buChar char="–"/>
            </a:pPr>
            <a:r>
              <a:rPr lang="en-US" sz="2400"/>
              <a:t>This augments visibility and understanding for the company’s internal vs. external gaps.</a:t>
            </a:r>
            <a:endParaRPr sz="2400"/>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6" name="Shape 7126"/>
        <p:cNvGrpSpPr/>
        <p:nvPr/>
      </p:nvGrpSpPr>
      <p:grpSpPr>
        <a:xfrm>
          <a:off x="0" y="0"/>
          <a:ext cx="0" cy="0"/>
          <a:chOff x="0" y="0"/>
          <a:chExt cx="0" cy="0"/>
        </a:xfrm>
      </p:grpSpPr>
      <p:sp>
        <p:nvSpPr>
          <p:cNvPr id="7127" name="Google Shape;7127;p194"/>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9Lenses Outcomes</a:t>
            </a:r>
            <a:endParaRPr/>
          </a:p>
        </p:txBody>
      </p:sp>
      <p:sp>
        <p:nvSpPr>
          <p:cNvPr id="7128" name="Google Shape;7128;p19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2800"/>
              <a:buChar char="•"/>
            </a:pPr>
            <a:r>
              <a:rPr lang="en-US" sz="2800"/>
              <a:t>Drive Strategic and Organizational Alignment</a:t>
            </a:r>
            <a:endParaRPr/>
          </a:p>
          <a:p>
            <a:pPr indent="-285750" lvl="1" marL="742950" rtl="0" algn="l">
              <a:spcBef>
                <a:spcPts val="480"/>
              </a:spcBef>
              <a:spcAft>
                <a:spcPts val="0"/>
              </a:spcAft>
              <a:buClr>
                <a:srgbClr val="333F1A"/>
              </a:buClr>
              <a:buSzPts val="2400"/>
              <a:buChar char="–"/>
            </a:pPr>
            <a:r>
              <a:rPr lang="en-US" sz="2400"/>
              <a:t>The output of the assessment provides a clear picture of how well the organization is aligned in perception and perspective amongst the participants surveyed.</a:t>
            </a:r>
            <a:endParaRPr/>
          </a:p>
          <a:p>
            <a:pPr indent="-285750" lvl="1" marL="742950" rtl="0" algn="l">
              <a:spcBef>
                <a:spcPts val="480"/>
              </a:spcBef>
              <a:spcAft>
                <a:spcPts val="0"/>
              </a:spcAft>
              <a:buClr>
                <a:srgbClr val="333F1A"/>
              </a:buClr>
              <a:buSzPts val="2400"/>
              <a:buChar char="–"/>
            </a:pPr>
            <a:r>
              <a:rPr lang="en-US" sz="2400"/>
              <a:t>The analysis identifies trends: misperceptions; opportunities for communication, discussion, and learning; and enclaves of similar thinking within the organization.</a:t>
            </a:r>
            <a:endParaRPr/>
          </a:p>
          <a:p>
            <a:pPr indent="-285750" lvl="1" marL="742950" rtl="0" algn="l">
              <a:spcBef>
                <a:spcPts val="480"/>
              </a:spcBef>
              <a:spcAft>
                <a:spcPts val="0"/>
              </a:spcAft>
              <a:buClr>
                <a:srgbClr val="333F1A"/>
              </a:buClr>
              <a:buSzPts val="2400"/>
              <a:buChar char="–"/>
            </a:pPr>
            <a:r>
              <a:rPr lang="en-US" sz="2400"/>
              <a:t>Armed with these tools the executive team will be able to address organization alignment both tactically and strategically.</a:t>
            </a:r>
            <a:endParaRPr sz="2400"/>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2" name="Shape 7132"/>
        <p:cNvGrpSpPr/>
        <p:nvPr/>
      </p:nvGrpSpPr>
      <p:grpSpPr>
        <a:xfrm>
          <a:off x="0" y="0"/>
          <a:ext cx="0" cy="0"/>
          <a:chOff x="0" y="0"/>
          <a:chExt cx="0" cy="0"/>
        </a:xfrm>
      </p:grpSpPr>
      <p:sp>
        <p:nvSpPr>
          <p:cNvPr id="7133" name="Google Shape;7133;p195"/>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9Lenses Outcomes</a:t>
            </a:r>
            <a:endParaRPr/>
          </a:p>
        </p:txBody>
      </p:sp>
      <p:sp>
        <p:nvSpPr>
          <p:cNvPr id="7134" name="Google Shape;7134;p19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2400"/>
              <a:buChar char="•"/>
            </a:pPr>
            <a:r>
              <a:rPr lang="en-US" sz="2400"/>
              <a:t>Provide a Roadmap for Planning &amp; Execution</a:t>
            </a:r>
            <a:endParaRPr/>
          </a:p>
          <a:p>
            <a:pPr indent="-285750" lvl="1" marL="742950" rtl="0" algn="l">
              <a:spcBef>
                <a:spcPts val="400"/>
              </a:spcBef>
              <a:spcAft>
                <a:spcPts val="0"/>
              </a:spcAft>
              <a:buClr>
                <a:srgbClr val="333F1A"/>
              </a:buClr>
              <a:buSzPts val="2000"/>
              <a:buChar char="–"/>
            </a:pPr>
            <a:r>
              <a:rPr lang="en-US" sz="2000"/>
              <a:t>Many companies have tried to turn the Balanced Scorecard into measurable tactics executed by leaders at lower levels of the organization.</a:t>
            </a:r>
            <a:endParaRPr/>
          </a:p>
          <a:p>
            <a:pPr indent="-285750" lvl="1" marL="742950" rtl="0" algn="l">
              <a:spcBef>
                <a:spcPts val="400"/>
              </a:spcBef>
              <a:spcAft>
                <a:spcPts val="0"/>
              </a:spcAft>
              <a:buClr>
                <a:srgbClr val="333F1A"/>
              </a:buClr>
              <a:buSzPts val="2000"/>
              <a:buChar char="–"/>
            </a:pPr>
            <a:r>
              <a:rPr lang="en-US" sz="2000"/>
              <a:t>The 9Lenses can work in concert with the Balanced Scorecard and the body of already produced strategic work to provide a more practical path to implementation.</a:t>
            </a:r>
            <a:endParaRPr/>
          </a:p>
          <a:p>
            <a:pPr indent="-285750" lvl="1" marL="742950" rtl="0" algn="l">
              <a:spcBef>
                <a:spcPts val="400"/>
              </a:spcBef>
              <a:spcAft>
                <a:spcPts val="0"/>
              </a:spcAft>
              <a:buClr>
                <a:srgbClr val="333F1A"/>
              </a:buClr>
              <a:buSzPts val="2000"/>
              <a:buChar char="–"/>
            </a:pPr>
            <a:r>
              <a:rPr lang="en-US" sz="2000"/>
              <a:t>The 9Lenses analysis identifies a series of opportunities on which the company can choose to act.  As part of the analysis certain suggestions and recommendation for action are proposed to outline possible tactics for action. </a:t>
            </a:r>
            <a:endParaRPr sz="2000"/>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8" name="Shape 7138"/>
        <p:cNvGrpSpPr/>
        <p:nvPr/>
      </p:nvGrpSpPr>
      <p:grpSpPr>
        <a:xfrm>
          <a:off x="0" y="0"/>
          <a:ext cx="0" cy="0"/>
          <a:chOff x="0" y="0"/>
          <a:chExt cx="0" cy="0"/>
        </a:xfrm>
      </p:grpSpPr>
      <p:sp>
        <p:nvSpPr>
          <p:cNvPr id="7139" name="Google Shape;7139;p196"/>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9Lenses Outcomes</a:t>
            </a:r>
            <a:endParaRPr/>
          </a:p>
        </p:txBody>
      </p:sp>
      <p:sp>
        <p:nvSpPr>
          <p:cNvPr id="7140" name="Google Shape;7140;p19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3200"/>
              <a:buChar char="•"/>
            </a:pPr>
            <a:r>
              <a:rPr lang="en-US"/>
              <a:t>Bolster Strategic Planning</a:t>
            </a:r>
            <a:endParaRPr/>
          </a:p>
          <a:p>
            <a:pPr indent="-285750" lvl="1" marL="742950" rtl="0" algn="l">
              <a:spcBef>
                <a:spcPts val="560"/>
              </a:spcBef>
              <a:spcAft>
                <a:spcPts val="0"/>
              </a:spcAft>
              <a:buClr>
                <a:srgbClr val="333F1A"/>
              </a:buClr>
              <a:buSzPts val="2800"/>
              <a:buChar char="–"/>
            </a:pPr>
            <a:r>
              <a:rPr lang="en-US"/>
              <a:t>The internal baseline provides insight into key areas of focus, and activities that will better prepare the organization for this process, in turn, helping to form strategic considerations.</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4" name="Shape 7144"/>
        <p:cNvGrpSpPr/>
        <p:nvPr/>
      </p:nvGrpSpPr>
      <p:grpSpPr>
        <a:xfrm>
          <a:off x="0" y="0"/>
          <a:ext cx="0" cy="0"/>
          <a:chOff x="0" y="0"/>
          <a:chExt cx="0" cy="0"/>
        </a:xfrm>
      </p:grpSpPr>
      <p:sp>
        <p:nvSpPr>
          <p:cNvPr id="7145" name="Google Shape;7145;p197"/>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9Lenses Outcomes</a:t>
            </a:r>
            <a:endParaRPr/>
          </a:p>
        </p:txBody>
      </p:sp>
      <p:sp>
        <p:nvSpPr>
          <p:cNvPr id="7146" name="Google Shape;7146;p19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3200"/>
              <a:buChar char="•"/>
            </a:pPr>
            <a:r>
              <a:rPr lang="en-US"/>
              <a:t>Measure Progress &amp; Improvement</a:t>
            </a:r>
            <a:endParaRPr/>
          </a:p>
          <a:p>
            <a:pPr indent="-285750" lvl="1" marL="742950" rtl="0" algn="l">
              <a:spcBef>
                <a:spcPts val="560"/>
              </a:spcBef>
              <a:spcAft>
                <a:spcPts val="0"/>
              </a:spcAft>
              <a:buClr>
                <a:srgbClr val="333F1A"/>
              </a:buClr>
              <a:buSzPts val="2800"/>
              <a:buChar char="–"/>
            </a:pPr>
            <a:r>
              <a:rPr lang="en-US"/>
              <a:t>A company has the ability to periodically re-assess its internal baseline or add customer or external analyst baselines to the mix.</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0" name="Shape 7150"/>
        <p:cNvGrpSpPr/>
        <p:nvPr/>
      </p:nvGrpSpPr>
      <p:grpSpPr>
        <a:xfrm>
          <a:off x="0" y="0"/>
          <a:ext cx="0" cy="0"/>
          <a:chOff x="0" y="0"/>
          <a:chExt cx="0" cy="0"/>
        </a:xfrm>
      </p:grpSpPr>
      <p:sp>
        <p:nvSpPr>
          <p:cNvPr id="7151" name="Google Shape;7151;p198"/>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9Lenses &amp; Timing</a:t>
            </a:r>
            <a:endParaRPr/>
          </a:p>
        </p:txBody>
      </p:sp>
      <p:sp>
        <p:nvSpPr>
          <p:cNvPr id="7152" name="Google Shape;7152;p19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2800"/>
              <a:buChar char="•"/>
            </a:pPr>
            <a:r>
              <a:rPr lang="en-US" sz="2800"/>
              <a:t>The view of the lenses will change based on the timing of a business</a:t>
            </a:r>
            <a:endParaRPr/>
          </a:p>
          <a:p>
            <a:pPr indent="-285750" lvl="1" marL="742950" rtl="0" algn="l">
              <a:spcBef>
                <a:spcPts val="480"/>
              </a:spcBef>
              <a:spcAft>
                <a:spcPts val="0"/>
              </a:spcAft>
              <a:buClr>
                <a:srgbClr val="333F1A"/>
              </a:buClr>
              <a:buSzPts val="2400"/>
              <a:buChar char="–"/>
            </a:pPr>
            <a:r>
              <a:rPr lang="en-US" sz="2400"/>
              <a:t>Learning and forming phase</a:t>
            </a:r>
            <a:endParaRPr/>
          </a:p>
          <a:p>
            <a:pPr indent="-285750" lvl="1" marL="742950" rtl="0" algn="l">
              <a:spcBef>
                <a:spcPts val="480"/>
              </a:spcBef>
              <a:spcAft>
                <a:spcPts val="0"/>
              </a:spcAft>
              <a:buClr>
                <a:srgbClr val="333F1A"/>
              </a:buClr>
              <a:buSzPts val="2400"/>
              <a:buChar char="–"/>
            </a:pPr>
            <a:r>
              <a:rPr lang="en-US" sz="2400"/>
              <a:t>Scale and repeatability phase</a:t>
            </a:r>
            <a:endParaRPr/>
          </a:p>
          <a:p>
            <a:pPr indent="-285750" lvl="1" marL="742950" rtl="0" algn="l">
              <a:spcBef>
                <a:spcPts val="480"/>
              </a:spcBef>
              <a:spcAft>
                <a:spcPts val="0"/>
              </a:spcAft>
              <a:buClr>
                <a:srgbClr val="333F1A"/>
              </a:buClr>
              <a:buSzPts val="2400"/>
              <a:buChar char="–"/>
            </a:pPr>
            <a:r>
              <a:rPr lang="en-US" sz="2400"/>
              <a:t>Focus phase</a:t>
            </a:r>
            <a:endParaRPr/>
          </a:p>
          <a:p>
            <a:pPr indent="-285750" lvl="1" marL="742950" rtl="0" algn="l">
              <a:spcBef>
                <a:spcPts val="480"/>
              </a:spcBef>
              <a:spcAft>
                <a:spcPts val="0"/>
              </a:spcAft>
              <a:buClr>
                <a:srgbClr val="333F1A"/>
              </a:buClr>
              <a:buSzPts val="2400"/>
              <a:buChar char="–"/>
            </a:pPr>
            <a:r>
              <a:rPr lang="en-US" sz="2400"/>
              <a:t>Reinvent phase</a:t>
            </a:r>
            <a:endParaRPr/>
          </a:p>
          <a:p>
            <a:pPr indent="-342900" lvl="0" marL="342900" rtl="0" algn="l">
              <a:spcBef>
                <a:spcPts val="560"/>
              </a:spcBef>
              <a:spcAft>
                <a:spcPts val="0"/>
              </a:spcAft>
              <a:buClr>
                <a:srgbClr val="333F1A"/>
              </a:buClr>
              <a:buSzPts val="2800"/>
              <a:buChar char="•"/>
            </a:pPr>
            <a:r>
              <a:rPr lang="en-US" sz="2800"/>
              <a:t>How the lenses are used for each phase will be the same and different</a:t>
            </a:r>
            <a:endParaRPr/>
          </a:p>
          <a:p>
            <a:pPr indent="-342900" lvl="0" marL="342900" rtl="0" algn="l">
              <a:spcBef>
                <a:spcPts val="560"/>
              </a:spcBef>
              <a:spcAft>
                <a:spcPts val="0"/>
              </a:spcAft>
              <a:buClr>
                <a:srgbClr val="333F1A"/>
              </a:buClr>
              <a:buSzPts val="2800"/>
              <a:buChar char="•"/>
            </a:pPr>
            <a:r>
              <a:rPr lang="en-US" sz="2800"/>
              <a:t>Understanding the lenses in each phase will require similar and different diagnostics</a:t>
            </a:r>
            <a:endParaRPr/>
          </a:p>
          <a:p>
            <a:pPr indent="-165100" lvl="0" marL="342900" rtl="0" algn="l">
              <a:spcBef>
                <a:spcPts val="560"/>
              </a:spcBef>
              <a:spcAft>
                <a:spcPts val="0"/>
              </a:spcAft>
              <a:buClr>
                <a:srgbClr val="333F1A"/>
              </a:buClr>
              <a:buSzPts val="2800"/>
              <a:buNone/>
            </a:pPr>
            <a:r>
              <a:t/>
            </a:r>
            <a:endParaRPr sz="2800"/>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6" name="Shape 7156"/>
        <p:cNvGrpSpPr/>
        <p:nvPr/>
      </p:nvGrpSpPr>
      <p:grpSpPr>
        <a:xfrm>
          <a:off x="0" y="0"/>
          <a:ext cx="0" cy="0"/>
          <a:chOff x="0" y="0"/>
          <a:chExt cx="0" cy="0"/>
        </a:xfrm>
      </p:grpSpPr>
      <p:sp>
        <p:nvSpPr>
          <p:cNvPr id="7157" name="Google Shape;7157;p199"/>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Hypothetical Blog</a:t>
            </a:r>
            <a:endParaRPr/>
          </a:p>
        </p:txBody>
      </p:sp>
      <p:sp>
        <p:nvSpPr>
          <p:cNvPr id="7158" name="Google Shape;7158;p19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2400"/>
              <a:buChar char="•"/>
            </a:pPr>
            <a:r>
              <a:rPr lang="en-US" sz="2400"/>
              <a:t>What keeps you up at night?  What about in the future?</a:t>
            </a:r>
            <a:endParaRPr/>
          </a:p>
          <a:p>
            <a:pPr indent="-342900" lvl="0" marL="342900" rtl="0" algn="l">
              <a:spcBef>
                <a:spcPts val="480"/>
              </a:spcBef>
              <a:spcAft>
                <a:spcPts val="0"/>
              </a:spcAft>
              <a:buClr>
                <a:srgbClr val="333F1A"/>
              </a:buClr>
              <a:buSzPts val="2400"/>
              <a:buChar char="•"/>
            </a:pPr>
            <a:r>
              <a:rPr lang="en-US" sz="2400"/>
              <a:t>Design this for the positive and negative</a:t>
            </a:r>
            <a:endParaRPr/>
          </a:p>
          <a:p>
            <a:pPr indent="-342900" lvl="0" marL="342900" rtl="0" algn="l">
              <a:spcBef>
                <a:spcPts val="480"/>
              </a:spcBef>
              <a:spcAft>
                <a:spcPts val="0"/>
              </a:spcAft>
              <a:buClr>
                <a:srgbClr val="333F1A"/>
              </a:buClr>
              <a:buSzPts val="2400"/>
              <a:buChar char="•"/>
            </a:pPr>
            <a:r>
              <a:rPr lang="en-US" sz="2400"/>
              <a:t>How do you shape each scenario by lens?</a:t>
            </a:r>
            <a:endParaRPr/>
          </a:p>
          <a:p>
            <a:pPr indent="-342900" lvl="0" marL="342900" rtl="0" algn="l">
              <a:spcBef>
                <a:spcPts val="480"/>
              </a:spcBef>
              <a:spcAft>
                <a:spcPts val="0"/>
              </a:spcAft>
              <a:buClr>
                <a:srgbClr val="333F1A"/>
              </a:buClr>
              <a:buSzPts val="2400"/>
              <a:buChar char="•"/>
            </a:pPr>
            <a:r>
              <a:rPr lang="en-US" sz="2400"/>
              <a:t>What happens if the negative occurs?</a:t>
            </a:r>
            <a:endParaRPr/>
          </a:p>
          <a:p>
            <a:pPr indent="-342900" lvl="0" marL="342900" rtl="0" algn="l">
              <a:spcBef>
                <a:spcPts val="480"/>
              </a:spcBef>
              <a:spcAft>
                <a:spcPts val="0"/>
              </a:spcAft>
              <a:buClr>
                <a:srgbClr val="333F1A"/>
              </a:buClr>
              <a:buSzPts val="2400"/>
              <a:buChar char="•"/>
            </a:pPr>
            <a:r>
              <a:rPr lang="en-US" sz="2400"/>
              <a:t>Take 10 minutes and write down what 2011, 2013, 2015, and 2020 conversations on a blog could look like by lens…</a:t>
            </a:r>
            <a:endParaRPr/>
          </a:p>
          <a:p>
            <a:pPr indent="-342900" lvl="0" marL="342900" rtl="0" algn="l">
              <a:spcBef>
                <a:spcPts val="480"/>
              </a:spcBef>
              <a:spcAft>
                <a:spcPts val="0"/>
              </a:spcAft>
              <a:buClr>
                <a:srgbClr val="333F1A"/>
              </a:buClr>
              <a:buSzPts val="2400"/>
              <a:buChar char="•"/>
            </a:pPr>
            <a:r>
              <a:rPr lang="en-US" sz="2400"/>
              <a:t>You can pick the four years / time periods…</a:t>
            </a:r>
            <a:endParaRPr/>
          </a:p>
          <a:p>
            <a:pPr indent="-342900" lvl="0" marL="342900" rtl="0" algn="l">
              <a:spcBef>
                <a:spcPts val="480"/>
              </a:spcBef>
              <a:spcAft>
                <a:spcPts val="0"/>
              </a:spcAft>
              <a:buClr>
                <a:srgbClr val="333F1A"/>
              </a:buClr>
              <a:buSzPts val="2400"/>
              <a:buChar char="•"/>
            </a:pPr>
            <a:r>
              <a:rPr lang="en-US" sz="2400"/>
              <a:t>What would be the topics?</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2" name="Shape 7162"/>
        <p:cNvGrpSpPr/>
        <p:nvPr/>
      </p:nvGrpSpPr>
      <p:grpSpPr>
        <a:xfrm>
          <a:off x="0" y="0"/>
          <a:ext cx="0" cy="0"/>
          <a:chOff x="0" y="0"/>
          <a:chExt cx="0" cy="0"/>
        </a:xfrm>
      </p:grpSpPr>
      <p:sp>
        <p:nvSpPr>
          <p:cNvPr id="7163" name="Google Shape;7163;p200"/>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Offsite Breakout Sessions</a:t>
            </a:r>
            <a:endParaRPr/>
          </a:p>
        </p:txBody>
      </p:sp>
      <p:sp>
        <p:nvSpPr>
          <p:cNvPr id="7164" name="Google Shape;7164;p200"/>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3200"/>
              <a:buNone/>
            </a:pPr>
            <a:r>
              <a:rPr lang="en-US"/>
              <a:t>Presentation Template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3"/>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9Lenses</a:t>
            </a:r>
            <a:r>
              <a:rPr b="0" lang="en-US"/>
              <a:t>™</a:t>
            </a:r>
            <a:endParaRPr/>
          </a:p>
        </p:txBody>
      </p:sp>
      <p:sp>
        <p:nvSpPr>
          <p:cNvPr id="69" name="Google Shape;69;p3"/>
          <p:cNvSpPr txBox="1"/>
          <p:nvPr>
            <p:ph idx="2" type="body"/>
          </p:nvPr>
        </p:nvSpPr>
        <p:spPr>
          <a:xfrm>
            <a:off x="5049838" y="1828800"/>
            <a:ext cx="3713162" cy="2133600"/>
          </a:xfrm>
          <a:prstGeom prst="rect">
            <a:avLst/>
          </a:prstGeom>
          <a:noFill/>
          <a:ln>
            <a:noFill/>
          </a:ln>
        </p:spPr>
        <p:txBody>
          <a:bodyPr anchorCtr="0" anchor="t" bIns="45700" lIns="91425" spcFirstLastPara="1" rIns="91425" wrap="square" tIns="45700">
            <a:noAutofit/>
          </a:bodyPr>
          <a:lstStyle/>
          <a:p>
            <a:pPr indent="-228600" lvl="1" marL="228600" rtl="0" algn="l">
              <a:spcBef>
                <a:spcPts val="0"/>
              </a:spcBef>
              <a:spcAft>
                <a:spcPts val="0"/>
              </a:spcAft>
              <a:buClr>
                <a:srgbClr val="333F1A"/>
              </a:buClr>
              <a:buSzPts val="2500"/>
              <a:buFont typeface="Arial"/>
              <a:buChar char="•"/>
            </a:pPr>
            <a:r>
              <a:rPr lang="en-US" sz="2000"/>
              <a:t>Why the 9Lenses?</a:t>
            </a:r>
            <a:endParaRPr/>
          </a:p>
          <a:p>
            <a:pPr indent="-228600" lvl="1" marL="228600" rtl="0" algn="l">
              <a:spcBef>
                <a:spcPts val="1200"/>
              </a:spcBef>
              <a:spcAft>
                <a:spcPts val="0"/>
              </a:spcAft>
              <a:buClr>
                <a:srgbClr val="333F1A"/>
              </a:buClr>
              <a:buSzPts val="2500"/>
              <a:buFont typeface="Arial"/>
              <a:buChar char="•"/>
            </a:pPr>
            <a:r>
              <a:rPr lang="en-US" sz="2000"/>
              <a:t>What are the 9Lenses?</a:t>
            </a:r>
            <a:endParaRPr/>
          </a:p>
          <a:p>
            <a:pPr indent="-228600" lvl="1" marL="228600" rtl="0" algn="l">
              <a:spcBef>
                <a:spcPts val="1200"/>
              </a:spcBef>
              <a:spcAft>
                <a:spcPts val="0"/>
              </a:spcAft>
              <a:buClr>
                <a:srgbClr val="333F1A"/>
              </a:buClr>
              <a:buSzPts val="2500"/>
              <a:buFont typeface="Arial"/>
              <a:buChar char="•"/>
            </a:pPr>
            <a:r>
              <a:rPr lang="en-US" sz="2000"/>
              <a:t>Why a lens and why 9?</a:t>
            </a:r>
            <a:endParaRPr/>
          </a:p>
          <a:p>
            <a:pPr indent="-228600" lvl="1" marL="228600" rtl="0" algn="l">
              <a:spcBef>
                <a:spcPts val="1200"/>
              </a:spcBef>
              <a:spcAft>
                <a:spcPts val="0"/>
              </a:spcAft>
              <a:buClr>
                <a:srgbClr val="333F1A"/>
              </a:buClr>
              <a:buSzPts val="2500"/>
              <a:buFont typeface="Arial"/>
              <a:buChar char="•"/>
            </a:pPr>
            <a:r>
              <a:rPr lang="en-US" sz="2000"/>
              <a:t>How are they used?</a:t>
            </a:r>
            <a:endParaRPr sz="2000"/>
          </a:p>
        </p:txBody>
      </p:sp>
      <p:sp>
        <p:nvSpPr>
          <p:cNvPr id="70" name="Google Shape;70;p3"/>
          <p:cNvSpPr/>
          <p:nvPr/>
        </p:nvSpPr>
        <p:spPr>
          <a:xfrm>
            <a:off x="642628" y="4572000"/>
            <a:ext cx="4843772" cy="1752600"/>
          </a:xfrm>
          <a:prstGeom prst="roundRect">
            <a:avLst>
              <a:gd fmla="val 16667" name="adj"/>
            </a:avLst>
          </a:prstGeom>
          <a:gradFill>
            <a:gsLst>
              <a:gs pos="0">
                <a:srgbClr val="D6E3BC"/>
              </a:gs>
              <a:gs pos="34000">
                <a:srgbClr val="D6E3BC"/>
              </a:gs>
              <a:gs pos="100000">
                <a:srgbClr val="FFFFFF"/>
              </a:gs>
            </a:gsLst>
            <a:lin ang="5400000" scaled="0"/>
          </a:gradFill>
          <a:ln>
            <a:noFill/>
          </a:ln>
          <a:effectLst>
            <a:outerShdw blurRad="50800" algn="br" dir="2700000" dist="38100">
              <a:srgbClr val="000000">
                <a:alpha val="4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Clr>
                <a:schemeClr val="lt1"/>
              </a:buClr>
              <a:buSzPts val="3600"/>
              <a:buFont typeface="Arial"/>
              <a:buNone/>
            </a:pPr>
            <a:r>
              <a:t/>
            </a:r>
            <a:endParaRPr b="0" i="0" sz="3600" u="none" cap="none" strike="noStrike">
              <a:solidFill>
                <a:schemeClr val="lt1"/>
              </a:solidFill>
              <a:latin typeface="Times New Roman"/>
              <a:ea typeface="Times New Roman"/>
              <a:cs typeface="Times New Roman"/>
              <a:sym typeface="Times New Roman"/>
            </a:endParaRPr>
          </a:p>
        </p:txBody>
      </p:sp>
      <p:sp>
        <p:nvSpPr>
          <p:cNvPr id="71" name="Google Shape;71;p3"/>
          <p:cNvSpPr txBox="1"/>
          <p:nvPr>
            <p:ph idx="1" type="body"/>
          </p:nvPr>
        </p:nvSpPr>
        <p:spPr>
          <a:xfrm>
            <a:off x="706127" y="4648200"/>
            <a:ext cx="4660900" cy="1828961"/>
          </a:xfrm>
          <a:prstGeom prst="rect">
            <a:avLst/>
          </a:prstGeom>
          <a:noFill/>
          <a:ln>
            <a:noFill/>
          </a:ln>
        </p:spPr>
        <p:txBody>
          <a:bodyPr anchorCtr="0" anchor="t" bIns="45700" lIns="91425" spcFirstLastPara="1" rIns="91425" wrap="square" tIns="45700">
            <a:noAutofit/>
          </a:bodyPr>
          <a:lstStyle/>
          <a:p>
            <a:pPr indent="-228600" lvl="0" marL="347472" rtl="0" algn="l">
              <a:lnSpc>
                <a:spcPct val="120000"/>
              </a:lnSpc>
              <a:spcBef>
                <a:spcPts val="0"/>
              </a:spcBef>
              <a:spcAft>
                <a:spcPts val="0"/>
              </a:spcAft>
              <a:buClr>
                <a:srgbClr val="333F1A"/>
              </a:buClr>
              <a:buSzPts val="1400"/>
              <a:buFont typeface="Noto Sans Symbols"/>
              <a:buChar char="✔"/>
            </a:pPr>
            <a:r>
              <a:rPr lang="en-US" sz="1400"/>
              <a:t>Database of Diagnostic Scenarios</a:t>
            </a:r>
            <a:endParaRPr/>
          </a:p>
          <a:p>
            <a:pPr indent="-228600" lvl="0" marL="347472" rtl="0" algn="l">
              <a:lnSpc>
                <a:spcPct val="120000"/>
              </a:lnSpc>
              <a:spcBef>
                <a:spcPts val="280"/>
              </a:spcBef>
              <a:spcAft>
                <a:spcPts val="0"/>
              </a:spcAft>
              <a:buClr>
                <a:srgbClr val="333F1A"/>
              </a:buClr>
              <a:buSzPts val="1400"/>
              <a:buFont typeface="Noto Sans Symbols"/>
              <a:buChar char="✔"/>
            </a:pPr>
            <a:r>
              <a:rPr lang="en-US" sz="1400"/>
              <a:t>Business models, content and templates</a:t>
            </a:r>
            <a:endParaRPr/>
          </a:p>
          <a:p>
            <a:pPr indent="-228600" lvl="1" marL="347472" rtl="0" algn="l">
              <a:lnSpc>
                <a:spcPct val="120000"/>
              </a:lnSpc>
              <a:spcBef>
                <a:spcPts val="280"/>
              </a:spcBef>
              <a:spcAft>
                <a:spcPts val="0"/>
              </a:spcAft>
              <a:buClr>
                <a:srgbClr val="333F1A"/>
              </a:buClr>
              <a:buSzPts val="1400"/>
              <a:buFont typeface="Noto Sans Symbols"/>
              <a:buChar char="✔"/>
            </a:pPr>
            <a:r>
              <a:rPr lang="en-US" sz="1400"/>
              <a:t>Recommendations to best of breed business models, relevant content, and templates</a:t>
            </a:r>
            <a:endParaRPr/>
          </a:p>
          <a:p>
            <a:pPr indent="-228600" lvl="1" marL="347472" rtl="0" algn="l">
              <a:lnSpc>
                <a:spcPct val="120000"/>
              </a:lnSpc>
              <a:spcBef>
                <a:spcPts val="280"/>
              </a:spcBef>
              <a:spcAft>
                <a:spcPts val="0"/>
              </a:spcAft>
              <a:buClr>
                <a:srgbClr val="333F1A"/>
              </a:buClr>
              <a:buSzPts val="1400"/>
              <a:buFont typeface="Noto Sans Symbols"/>
              <a:buChar char="✔"/>
            </a:pPr>
            <a:r>
              <a:rPr lang="en-US" sz="1400"/>
              <a:t>Web Applications</a:t>
            </a:r>
            <a:endParaRPr/>
          </a:p>
        </p:txBody>
      </p:sp>
      <p:pic>
        <p:nvPicPr>
          <p:cNvPr descr="Wheel_For_White_bg02.png" id="72" name="Google Shape;72;p3"/>
          <p:cNvPicPr preferRelativeResize="0"/>
          <p:nvPr/>
        </p:nvPicPr>
        <p:blipFill rotWithShape="1">
          <a:blip r:embed="rId3">
            <a:alphaModFix/>
          </a:blip>
          <a:srcRect b="0" l="0" r="0" t="0"/>
          <a:stretch/>
        </p:blipFill>
        <p:spPr>
          <a:xfrm>
            <a:off x="762000" y="1066800"/>
            <a:ext cx="3276600" cy="3276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21"/>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ULTIMATELY…</a:t>
            </a:r>
            <a:endParaRPr/>
          </a:p>
        </p:txBody>
      </p:sp>
      <p:sp>
        <p:nvSpPr>
          <p:cNvPr id="207" name="Google Shape;207;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333F1A"/>
              </a:buClr>
              <a:buSzPts val="3200"/>
              <a:buChar char="•"/>
            </a:pPr>
            <a:r>
              <a:rPr lang="en-US"/>
              <a:t>People are rowing and they don't understand the water, boat, etc.</a:t>
            </a:r>
            <a:endParaRPr/>
          </a:p>
          <a:p>
            <a:pPr indent="-342900" lvl="0" marL="342900" rtl="0" algn="l">
              <a:spcBef>
                <a:spcPts val="640"/>
              </a:spcBef>
              <a:spcAft>
                <a:spcPts val="0"/>
              </a:spcAft>
              <a:buClr>
                <a:srgbClr val="333F1A"/>
              </a:buClr>
              <a:buSzPts val="3200"/>
              <a:buChar char="•"/>
            </a:pPr>
            <a:r>
              <a:rPr lang="en-US"/>
              <a:t>A SAILING SCENARIO…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animEffect filter="fade" transition="in">
                                      <p:cBhvr>
                                        <p:cTn dur="1000"/>
                                        <p:tgtEl>
                                          <p:spTgt spid="2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1" st="1"/>
                                            </p:txEl>
                                          </p:spTgt>
                                        </p:tgtEl>
                                        <p:attrNameLst>
                                          <p:attrName>style.visibility</p:attrName>
                                        </p:attrNameLst>
                                      </p:cBhvr>
                                      <p:to>
                                        <p:strVal val="visible"/>
                                      </p:to>
                                    </p:set>
                                    <p:animEffect filter="fade" transition="in">
                                      <p:cBhvr>
                                        <p:cTn dur="1000"/>
                                        <p:tgtEl>
                                          <p:spTgt spid="207">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8" name="Shape 7168"/>
        <p:cNvGrpSpPr/>
        <p:nvPr/>
      </p:nvGrpSpPr>
      <p:grpSpPr>
        <a:xfrm>
          <a:off x="0" y="0"/>
          <a:ext cx="0" cy="0"/>
          <a:chOff x="0" y="0"/>
          <a:chExt cx="0" cy="0"/>
        </a:xfrm>
      </p:grpSpPr>
      <p:sp>
        <p:nvSpPr>
          <p:cNvPr id="7169" name="Google Shape;7169;p201"/>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Group Members</a:t>
            </a:r>
            <a:endParaRPr/>
          </a:p>
        </p:txBody>
      </p:sp>
      <p:sp>
        <p:nvSpPr>
          <p:cNvPr id="7170" name="Google Shape;7170;p201"/>
          <p:cNvSpPr txBox="1"/>
          <p:nvPr>
            <p:ph idx="1" type="body"/>
          </p:nvPr>
        </p:nvSpPr>
        <p:spPr>
          <a:xfrm>
            <a:off x="457200" y="208798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333F1A"/>
              </a:buClr>
              <a:buSzPts val="3200"/>
              <a:buChar char="•"/>
            </a:pPr>
            <a:r>
              <a:rPr lang="en-US"/>
              <a:t>Name		Company Affiliation</a:t>
            </a:r>
            <a:endParaRPr/>
          </a:p>
          <a:p>
            <a:pPr indent="-342900" lvl="0" marL="342900" rtl="0" algn="l">
              <a:spcBef>
                <a:spcPts val="640"/>
              </a:spcBef>
              <a:spcAft>
                <a:spcPts val="0"/>
              </a:spcAft>
              <a:buClr>
                <a:srgbClr val="333F1A"/>
              </a:buClr>
              <a:buSzPts val="3200"/>
              <a:buChar char="•"/>
            </a:pPr>
            <a:r>
              <a:rPr lang="en-US"/>
              <a:t>Name		Company Affiliation</a:t>
            </a:r>
            <a:endParaRPr/>
          </a:p>
          <a:p>
            <a:pPr indent="-342900" lvl="0" marL="342900" rtl="0" algn="l">
              <a:spcBef>
                <a:spcPts val="640"/>
              </a:spcBef>
              <a:spcAft>
                <a:spcPts val="0"/>
              </a:spcAft>
              <a:buClr>
                <a:srgbClr val="333F1A"/>
              </a:buClr>
              <a:buSzPts val="3200"/>
              <a:buChar char="•"/>
            </a:pPr>
            <a:r>
              <a:rPr lang="en-US"/>
              <a:t>Name		Company Affiliation</a:t>
            </a:r>
            <a:endParaRPr/>
          </a:p>
          <a:p>
            <a:pPr indent="-342900" lvl="0" marL="342900" rtl="0" algn="l">
              <a:spcBef>
                <a:spcPts val="640"/>
              </a:spcBef>
              <a:spcAft>
                <a:spcPts val="0"/>
              </a:spcAft>
              <a:buClr>
                <a:srgbClr val="333F1A"/>
              </a:buClr>
              <a:buSzPts val="3200"/>
              <a:buChar char="•"/>
            </a:pPr>
            <a:r>
              <a:rPr lang="en-US"/>
              <a:t>Name		Company Affiliation</a:t>
            </a:r>
            <a:endParaRPr/>
          </a:p>
          <a:p>
            <a:pPr indent="-342900" lvl="0" marL="342900" rtl="0" algn="l">
              <a:spcBef>
                <a:spcPts val="640"/>
              </a:spcBef>
              <a:spcAft>
                <a:spcPts val="0"/>
              </a:spcAft>
              <a:buClr>
                <a:srgbClr val="333F1A"/>
              </a:buClr>
              <a:buSzPts val="3200"/>
              <a:buChar char="•"/>
            </a:pPr>
            <a:r>
              <a:rPr lang="en-US"/>
              <a:t>Name		Company Affiliation</a:t>
            </a:r>
            <a:endParaRPr/>
          </a:p>
          <a:p>
            <a:pPr indent="-342900" lvl="0" marL="342900" rtl="0" algn="l">
              <a:spcBef>
                <a:spcPts val="640"/>
              </a:spcBef>
              <a:spcAft>
                <a:spcPts val="0"/>
              </a:spcAft>
              <a:buClr>
                <a:srgbClr val="333F1A"/>
              </a:buClr>
              <a:buSzPts val="3200"/>
              <a:buChar char="•"/>
            </a:pPr>
            <a:r>
              <a:rPr lang="en-US"/>
              <a:t>Name		Company Affiliation</a:t>
            </a:r>
            <a:endParaRPr/>
          </a:p>
          <a:p>
            <a:pPr indent="-342900" lvl="0" marL="342900" rtl="0" algn="l">
              <a:spcBef>
                <a:spcPts val="640"/>
              </a:spcBef>
              <a:spcAft>
                <a:spcPts val="0"/>
              </a:spcAft>
              <a:buClr>
                <a:srgbClr val="333F1A"/>
              </a:buClr>
              <a:buSzPts val="3200"/>
              <a:buChar char="•"/>
            </a:pPr>
            <a:r>
              <a:rPr lang="en-US"/>
              <a:t>Name		Company Affiliation</a:t>
            </a:r>
            <a:endParaRPr/>
          </a:p>
          <a:p>
            <a:pPr indent="-139700" lvl="0" marL="342900" rtl="0" algn="l">
              <a:spcBef>
                <a:spcPts val="640"/>
              </a:spcBef>
              <a:spcAft>
                <a:spcPts val="0"/>
              </a:spcAft>
              <a:buClr>
                <a:srgbClr val="333F1A"/>
              </a:buClr>
              <a:buSzPts val="3200"/>
              <a:buNone/>
            </a:pPr>
            <a:r>
              <a:t/>
            </a:r>
            <a:endParaRPr/>
          </a:p>
          <a:p>
            <a:pPr indent="-139700" lvl="0" marL="342900" rtl="0" algn="l">
              <a:spcBef>
                <a:spcPts val="640"/>
              </a:spcBef>
              <a:spcAft>
                <a:spcPts val="0"/>
              </a:spcAft>
              <a:buClr>
                <a:srgbClr val="333F1A"/>
              </a:buClr>
              <a:buSzPts val="3200"/>
              <a:buNone/>
            </a:pPr>
            <a:r>
              <a:t/>
            </a:r>
            <a:endParaRPr/>
          </a:p>
        </p:txBody>
      </p:sp>
      <p:sp>
        <p:nvSpPr>
          <p:cNvPr id="7171" name="Google Shape;7171;p201"/>
          <p:cNvSpPr/>
          <p:nvPr/>
        </p:nvSpPr>
        <p:spPr>
          <a:xfrm>
            <a:off x="793747" y="1417638"/>
            <a:ext cx="7429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Times New Roman"/>
                <a:ea typeface="Times New Roman"/>
                <a:cs typeface="Times New Roman"/>
                <a:sym typeface="Times New Roman"/>
              </a:rPr>
              <a:t>Complete the list of group participants</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5" name="Shape 7175"/>
        <p:cNvGrpSpPr/>
        <p:nvPr/>
      </p:nvGrpSpPr>
      <p:grpSpPr>
        <a:xfrm>
          <a:off x="0" y="0"/>
          <a:ext cx="0" cy="0"/>
          <a:chOff x="0" y="0"/>
          <a:chExt cx="0" cy="0"/>
        </a:xfrm>
      </p:grpSpPr>
      <p:sp>
        <p:nvSpPr>
          <p:cNvPr id="7176" name="Google Shape;7176;p202"/>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Selected Topic 1</a:t>
            </a:r>
            <a:endParaRPr/>
          </a:p>
        </p:txBody>
      </p:sp>
      <p:sp>
        <p:nvSpPr>
          <p:cNvPr id="7177" name="Google Shape;7177;p20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rgbClr val="333F1A"/>
              </a:buClr>
              <a:buSzPts val="1520"/>
              <a:buNone/>
            </a:pPr>
            <a:r>
              <a:rPr lang="en-US" sz="1520"/>
              <a:t>Our group selected this topic for our first area of focus: (delete others)</a:t>
            </a:r>
            <a:endParaRPr/>
          </a:p>
          <a:p>
            <a:pPr indent="-246380" lvl="0" marL="342900" rtl="0" algn="l">
              <a:lnSpc>
                <a:spcPct val="80000"/>
              </a:lnSpc>
              <a:spcBef>
                <a:spcPts val="304"/>
              </a:spcBef>
              <a:spcAft>
                <a:spcPts val="0"/>
              </a:spcAft>
              <a:buClr>
                <a:srgbClr val="333F1A"/>
              </a:buClr>
              <a:buSzPts val="1520"/>
              <a:buFont typeface="Noto Sans Symbols"/>
              <a:buNone/>
            </a:pPr>
            <a:r>
              <a:t/>
            </a:r>
            <a:endParaRPr sz="1520"/>
          </a:p>
          <a:p>
            <a:pPr indent="-342900" lvl="0" marL="342900" rtl="0" algn="l">
              <a:lnSpc>
                <a:spcPct val="80000"/>
              </a:lnSpc>
              <a:spcBef>
                <a:spcPts val="304"/>
              </a:spcBef>
              <a:spcAft>
                <a:spcPts val="0"/>
              </a:spcAft>
              <a:buClr>
                <a:srgbClr val="333F1A"/>
              </a:buClr>
              <a:buSzPts val="1520"/>
              <a:buFont typeface="Noto Sans Symbols"/>
              <a:buChar char="❑"/>
            </a:pPr>
            <a:r>
              <a:rPr lang="en-US" sz="1520"/>
              <a:t>The Qivliq family lacks a unified brand identity with clarity of how the entities relate.  The web/online identity is also inconsistent and not well leveraged for both external and internal opportunities: to better differentiate to prospects, and equally important, to engage customers and further their experience.</a:t>
            </a:r>
            <a:br>
              <a:rPr lang="en-US" sz="1520"/>
            </a:br>
            <a:endParaRPr sz="2090"/>
          </a:p>
          <a:p>
            <a:pPr indent="-342900" lvl="0" marL="342900" rtl="0" algn="l">
              <a:lnSpc>
                <a:spcPct val="80000"/>
              </a:lnSpc>
              <a:spcBef>
                <a:spcPts val="304"/>
              </a:spcBef>
              <a:spcAft>
                <a:spcPts val="0"/>
              </a:spcAft>
              <a:buClr>
                <a:srgbClr val="333F1A"/>
              </a:buClr>
              <a:buSzPts val="1520"/>
              <a:buFont typeface="Noto Sans Symbols"/>
              <a:buChar char="❑"/>
            </a:pPr>
            <a:r>
              <a:rPr lang="en-US" sz="1520"/>
              <a:t>Concerns over shared back-office Key Functions based on:</a:t>
            </a:r>
            <a:endParaRPr sz="2090"/>
          </a:p>
          <a:p>
            <a:pPr indent="-285750" lvl="1" marL="742950" rtl="0" algn="l">
              <a:lnSpc>
                <a:spcPct val="80000"/>
              </a:lnSpc>
              <a:spcBef>
                <a:spcPts val="266"/>
              </a:spcBef>
              <a:spcAft>
                <a:spcPts val="0"/>
              </a:spcAft>
              <a:buClr>
                <a:srgbClr val="333F1A"/>
              </a:buClr>
              <a:buSzPts val="1330"/>
              <a:buChar char="–"/>
            </a:pPr>
            <a:r>
              <a:rPr lang="en-US" sz="1330"/>
              <a:t>Duplication of effort</a:t>
            </a:r>
            <a:endParaRPr sz="1900"/>
          </a:p>
          <a:p>
            <a:pPr indent="-285750" lvl="1" marL="742950" rtl="0" algn="l">
              <a:lnSpc>
                <a:spcPct val="80000"/>
              </a:lnSpc>
              <a:spcBef>
                <a:spcPts val="266"/>
              </a:spcBef>
              <a:spcAft>
                <a:spcPts val="0"/>
              </a:spcAft>
              <a:buClr>
                <a:srgbClr val="333F1A"/>
              </a:buClr>
              <a:buSzPts val="1330"/>
              <a:buChar char="–"/>
            </a:pPr>
            <a:r>
              <a:rPr lang="en-US" sz="1330"/>
              <a:t>Efficiency, responsiveness, and service expectations</a:t>
            </a:r>
            <a:endParaRPr sz="1900"/>
          </a:p>
          <a:p>
            <a:pPr indent="-285750" lvl="1" marL="742950" rtl="0" algn="l">
              <a:lnSpc>
                <a:spcPct val="80000"/>
              </a:lnSpc>
              <a:spcBef>
                <a:spcPts val="266"/>
              </a:spcBef>
              <a:spcAft>
                <a:spcPts val="0"/>
              </a:spcAft>
              <a:buClr>
                <a:srgbClr val="333F1A"/>
              </a:buClr>
              <a:buSzPts val="1330"/>
              <a:buChar char="–"/>
            </a:pPr>
            <a:r>
              <a:rPr lang="en-US" sz="1330"/>
              <a:t>Systems and Reporting, for instance financial reporting has been a struggle for the subsidiary organizations</a:t>
            </a:r>
            <a:endParaRPr/>
          </a:p>
          <a:p>
            <a:pPr indent="-285750" lvl="1" marL="742950" rtl="0" algn="l">
              <a:lnSpc>
                <a:spcPct val="80000"/>
              </a:lnSpc>
              <a:spcBef>
                <a:spcPts val="380"/>
              </a:spcBef>
              <a:spcAft>
                <a:spcPts val="0"/>
              </a:spcAft>
              <a:buClr>
                <a:srgbClr val="333F1A"/>
              </a:buClr>
              <a:buSzPts val="1900"/>
              <a:buNone/>
            </a:pPr>
            <a:r>
              <a:t/>
            </a:r>
            <a:endParaRPr sz="1900"/>
          </a:p>
          <a:p>
            <a:pPr indent="-342900" lvl="0" marL="342900" rtl="0" algn="l">
              <a:lnSpc>
                <a:spcPct val="80000"/>
              </a:lnSpc>
              <a:spcBef>
                <a:spcPts val="304"/>
              </a:spcBef>
              <a:spcAft>
                <a:spcPts val="0"/>
              </a:spcAft>
              <a:buClr>
                <a:srgbClr val="333F1A"/>
              </a:buClr>
              <a:buSzPts val="1520"/>
              <a:buFont typeface="Noto Sans Symbols"/>
              <a:buChar char="❑"/>
            </a:pPr>
            <a:r>
              <a:rPr lang="en-US" sz="1520"/>
              <a:t>True differentiation of offerings leveraging intrinsic value not just ANC status and people.</a:t>
            </a:r>
            <a:endParaRPr/>
          </a:p>
          <a:p>
            <a:pPr indent="-342900" lvl="0" marL="342900" rtl="0" algn="l">
              <a:lnSpc>
                <a:spcPct val="80000"/>
              </a:lnSpc>
              <a:spcBef>
                <a:spcPts val="418"/>
              </a:spcBef>
              <a:spcAft>
                <a:spcPts val="0"/>
              </a:spcAft>
              <a:buClr>
                <a:srgbClr val="333F1A"/>
              </a:buClr>
              <a:buSzPts val="2090"/>
              <a:buNone/>
            </a:pPr>
            <a:r>
              <a:t/>
            </a:r>
            <a:endParaRPr sz="2090"/>
          </a:p>
          <a:p>
            <a:pPr indent="-342900" lvl="0" marL="342900" rtl="0" algn="l">
              <a:lnSpc>
                <a:spcPct val="80000"/>
              </a:lnSpc>
              <a:spcBef>
                <a:spcPts val="304"/>
              </a:spcBef>
              <a:spcAft>
                <a:spcPts val="0"/>
              </a:spcAft>
              <a:buClr>
                <a:srgbClr val="333F1A"/>
              </a:buClr>
              <a:buSzPts val="1520"/>
              <a:buFont typeface="Noto Sans Symbols"/>
              <a:buChar char="❑"/>
            </a:pPr>
            <a:r>
              <a:rPr lang="en-US" sz="1520"/>
              <a:t>Consistent sales/BD capture process—understand current processes across subsidiaries, identify best practices, streamline customer interaction and cross-sales opportunities.</a:t>
            </a:r>
            <a:endParaRPr/>
          </a:p>
          <a:p>
            <a:pPr indent="-342900" lvl="0" marL="342900" rtl="0" algn="l">
              <a:lnSpc>
                <a:spcPct val="80000"/>
              </a:lnSpc>
              <a:spcBef>
                <a:spcPts val="418"/>
              </a:spcBef>
              <a:spcAft>
                <a:spcPts val="0"/>
              </a:spcAft>
              <a:buClr>
                <a:srgbClr val="333F1A"/>
              </a:buClr>
              <a:buSzPts val="2090"/>
              <a:buNone/>
            </a:pPr>
            <a:r>
              <a:t/>
            </a:r>
            <a:endParaRPr sz="2090"/>
          </a:p>
          <a:p>
            <a:pPr indent="-342900" lvl="0" marL="342900" rtl="0" algn="l">
              <a:lnSpc>
                <a:spcPct val="80000"/>
              </a:lnSpc>
              <a:spcBef>
                <a:spcPts val="304"/>
              </a:spcBef>
              <a:spcAft>
                <a:spcPts val="0"/>
              </a:spcAft>
              <a:buClr>
                <a:srgbClr val="333F1A"/>
              </a:buClr>
              <a:buSzPts val="1520"/>
              <a:buFont typeface="Noto Sans Symbols"/>
              <a:buChar char="❑"/>
            </a:pPr>
            <a:r>
              <a:rPr lang="en-US" sz="1520"/>
              <a:t>Bridging the cultural gaps between the holding company and the subsidiaries. </a:t>
            </a:r>
            <a:endParaRPr sz="1520"/>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1" name="Shape 7181"/>
        <p:cNvGrpSpPr/>
        <p:nvPr/>
      </p:nvGrpSpPr>
      <p:grpSpPr>
        <a:xfrm>
          <a:off x="0" y="0"/>
          <a:ext cx="0" cy="0"/>
          <a:chOff x="0" y="0"/>
          <a:chExt cx="0" cy="0"/>
        </a:xfrm>
      </p:grpSpPr>
      <p:sp>
        <p:nvSpPr>
          <p:cNvPr id="7182" name="Google Shape;7182;p203"/>
          <p:cNvSpPr txBox="1"/>
          <p:nvPr>
            <p:ph type="title"/>
          </p:nvPr>
        </p:nvSpPr>
        <p:spPr>
          <a:xfrm>
            <a:off x="457200" y="274638"/>
            <a:ext cx="8229600" cy="58236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400"/>
              <a:t>Workflow Activity 2: </a:t>
            </a:r>
            <a:r>
              <a:rPr lang="en-US" sz="2400"/>
              <a:t>Develop Problem Definition</a:t>
            </a:r>
            <a:endParaRPr sz="2400"/>
          </a:p>
        </p:txBody>
      </p:sp>
      <p:sp>
        <p:nvSpPr>
          <p:cNvPr id="7183" name="Google Shape;7183;p203"/>
          <p:cNvSpPr txBox="1"/>
          <p:nvPr>
            <p:ph idx="1" type="body"/>
          </p:nvPr>
        </p:nvSpPr>
        <p:spPr>
          <a:xfrm>
            <a:off x="793747" y="2025652"/>
            <a:ext cx="7620798" cy="44716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333F1A"/>
              </a:buClr>
              <a:buSzPts val="2000"/>
              <a:buChar char="•"/>
            </a:pPr>
            <a:r>
              <a:rPr lang="en-US" sz="2000"/>
              <a:t>One</a:t>
            </a:r>
            <a:endParaRPr/>
          </a:p>
          <a:p>
            <a:pPr indent="-342900" lvl="0" marL="342900" rtl="0" algn="l">
              <a:spcBef>
                <a:spcPts val="400"/>
              </a:spcBef>
              <a:spcAft>
                <a:spcPts val="0"/>
              </a:spcAft>
              <a:buClr>
                <a:srgbClr val="333F1A"/>
              </a:buClr>
              <a:buSzPts val="2000"/>
              <a:buChar char="•"/>
            </a:pPr>
            <a:r>
              <a:rPr lang="en-US" sz="2000"/>
              <a:t>Two</a:t>
            </a:r>
            <a:endParaRPr/>
          </a:p>
          <a:p>
            <a:pPr indent="-342900" lvl="0" marL="342900" rtl="0" algn="l">
              <a:spcBef>
                <a:spcPts val="400"/>
              </a:spcBef>
              <a:spcAft>
                <a:spcPts val="0"/>
              </a:spcAft>
              <a:buClr>
                <a:srgbClr val="333F1A"/>
              </a:buClr>
              <a:buSzPts val="2000"/>
              <a:buChar char="•"/>
            </a:pPr>
            <a:r>
              <a:rPr lang="en-US" sz="2000"/>
              <a:t>Three</a:t>
            </a:r>
            <a:endParaRPr sz="2000"/>
          </a:p>
        </p:txBody>
      </p:sp>
      <p:sp>
        <p:nvSpPr>
          <p:cNvPr id="7184" name="Google Shape;7184;p203"/>
          <p:cNvSpPr/>
          <p:nvPr/>
        </p:nvSpPr>
        <p:spPr>
          <a:xfrm>
            <a:off x="793747" y="968375"/>
            <a:ext cx="742950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Drawing from the comments around the topic and the collective thoughts in your group, delineate a set of issues for this topic that define the problem being solved.  For instance, for the Topic: Bridging the cultural gaps between the holding company and the subsidiaries,  an example would be: “Communication is very one-sided in the Holding Company-Subsidiary culture.” </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8" name="Shape 7188"/>
        <p:cNvGrpSpPr/>
        <p:nvPr/>
      </p:nvGrpSpPr>
      <p:grpSpPr>
        <a:xfrm>
          <a:off x="0" y="0"/>
          <a:ext cx="0" cy="0"/>
          <a:chOff x="0" y="0"/>
          <a:chExt cx="0" cy="0"/>
        </a:xfrm>
      </p:grpSpPr>
      <p:sp>
        <p:nvSpPr>
          <p:cNvPr id="7189" name="Google Shape;7189;p204"/>
          <p:cNvSpPr txBox="1"/>
          <p:nvPr>
            <p:ph type="title"/>
          </p:nvPr>
        </p:nvSpPr>
        <p:spPr>
          <a:xfrm>
            <a:off x="457200" y="274638"/>
            <a:ext cx="8229600" cy="58236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400"/>
              <a:t>Workflow Activity 2: </a:t>
            </a:r>
            <a:r>
              <a:rPr lang="en-US" sz="2400"/>
              <a:t>Develop Solution Goals and Objectives</a:t>
            </a:r>
            <a:endParaRPr sz="2400"/>
          </a:p>
        </p:txBody>
      </p:sp>
      <p:sp>
        <p:nvSpPr>
          <p:cNvPr id="7190" name="Google Shape;7190;p204"/>
          <p:cNvSpPr txBox="1"/>
          <p:nvPr>
            <p:ph idx="1" type="body"/>
          </p:nvPr>
        </p:nvSpPr>
        <p:spPr>
          <a:xfrm>
            <a:off x="457200" y="2268980"/>
            <a:ext cx="8229600" cy="434022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333F1A"/>
              </a:buClr>
              <a:buSzPts val="2000"/>
              <a:buChar char="•"/>
            </a:pPr>
            <a:r>
              <a:rPr lang="en-US" sz="2000"/>
              <a:t>One</a:t>
            </a:r>
            <a:endParaRPr/>
          </a:p>
          <a:p>
            <a:pPr indent="-342900" lvl="0" marL="342900" rtl="0" algn="l">
              <a:spcBef>
                <a:spcPts val="400"/>
              </a:spcBef>
              <a:spcAft>
                <a:spcPts val="0"/>
              </a:spcAft>
              <a:buClr>
                <a:srgbClr val="333F1A"/>
              </a:buClr>
              <a:buSzPts val="2000"/>
              <a:buChar char="•"/>
            </a:pPr>
            <a:r>
              <a:rPr lang="en-US" sz="2000"/>
              <a:t>Two</a:t>
            </a:r>
            <a:endParaRPr/>
          </a:p>
          <a:p>
            <a:pPr indent="-342900" lvl="0" marL="342900" rtl="0" algn="l">
              <a:spcBef>
                <a:spcPts val="400"/>
              </a:spcBef>
              <a:spcAft>
                <a:spcPts val="0"/>
              </a:spcAft>
              <a:buClr>
                <a:srgbClr val="333F1A"/>
              </a:buClr>
              <a:buSzPts val="2000"/>
              <a:buChar char="•"/>
            </a:pPr>
            <a:r>
              <a:rPr lang="en-US" sz="2000"/>
              <a:t>Three</a:t>
            </a:r>
            <a:endParaRPr sz="2000"/>
          </a:p>
        </p:txBody>
      </p:sp>
      <p:sp>
        <p:nvSpPr>
          <p:cNvPr id="7191" name="Google Shape;7191;p204"/>
          <p:cNvSpPr/>
          <p:nvPr/>
        </p:nvSpPr>
        <p:spPr>
          <a:xfrm>
            <a:off x="793747" y="968375"/>
            <a:ext cx="7429500"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Now create a set of goals and objectives that would be the perfect outcomes of the changes your group is going to recommend.  In other words, what criteria would you use to measure your proposal at addressing the issues.  What outcomes do you really want to see occur? For instance, for the Topic: Bridging the cultural gaps between the holding company and the subsidiaries, an example would be: “ Bi-weekly, transparent, cross-corporate communication.”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5" name="Shape 7195"/>
        <p:cNvGrpSpPr/>
        <p:nvPr/>
      </p:nvGrpSpPr>
      <p:grpSpPr>
        <a:xfrm>
          <a:off x="0" y="0"/>
          <a:ext cx="0" cy="0"/>
          <a:chOff x="0" y="0"/>
          <a:chExt cx="0" cy="0"/>
        </a:xfrm>
      </p:grpSpPr>
      <p:sp>
        <p:nvSpPr>
          <p:cNvPr id="7196" name="Google Shape;7196;p205"/>
          <p:cNvSpPr txBox="1"/>
          <p:nvPr>
            <p:ph type="title"/>
          </p:nvPr>
        </p:nvSpPr>
        <p:spPr>
          <a:xfrm>
            <a:off x="457200" y="274638"/>
            <a:ext cx="8229600" cy="47329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400"/>
              <a:t>Workflow Activity 3: </a:t>
            </a:r>
            <a:r>
              <a:rPr lang="en-US" sz="2400"/>
              <a:t>Determine Drivers for Change </a:t>
            </a:r>
            <a:endParaRPr sz="2400"/>
          </a:p>
        </p:txBody>
      </p:sp>
      <p:graphicFrame>
        <p:nvGraphicFramePr>
          <p:cNvPr id="7197" name="Google Shape;7197;p205"/>
          <p:cNvGraphicFramePr/>
          <p:nvPr/>
        </p:nvGraphicFramePr>
        <p:xfrm>
          <a:off x="494846" y="1600200"/>
          <a:ext cx="3000000" cy="3000000"/>
        </p:xfrm>
        <a:graphic>
          <a:graphicData uri="http://schemas.openxmlformats.org/drawingml/2006/table">
            <a:tbl>
              <a:tblPr bandRow="1" firstRow="1">
                <a:noFill/>
                <a:tableStyleId>{FBB656A8-B8EC-42C7-A02C-BD94231E0D51}</a:tableStyleId>
              </a:tblPr>
              <a:tblGrid>
                <a:gridCol w="4077150"/>
                <a:gridCol w="4077150"/>
              </a:tblGrid>
              <a:tr h="2324100">
                <a:tc>
                  <a:txBody>
                    <a:bodyPr/>
                    <a:lstStyle/>
                    <a:p>
                      <a:pPr indent="0" lvl="0" marL="0" marR="0" rtl="0" algn="l">
                        <a:spcBef>
                          <a:spcPts val="0"/>
                        </a:spcBef>
                        <a:spcAft>
                          <a:spcPts val="0"/>
                        </a:spcAft>
                        <a:buNone/>
                      </a:pPr>
                      <a:r>
                        <a:rPr lang="en-US" sz="1800"/>
                        <a:t>Add/Create:</a:t>
                      </a:r>
                      <a:endParaRPr sz="1800"/>
                    </a:p>
                  </a:txBody>
                  <a:tcPr marT="45725" marB="45725" marR="91450" marL="91450"/>
                </a:tc>
                <a:tc>
                  <a:txBody>
                    <a:bodyPr/>
                    <a:lstStyle/>
                    <a:p>
                      <a:pPr indent="0" lvl="0" marL="0" marR="0" rtl="0" algn="l">
                        <a:spcBef>
                          <a:spcPts val="0"/>
                        </a:spcBef>
                        <a:spcAft>
                          <a:spcPts val="0"/>
                        </a:spcAft>
                        <a:buNone/>
                      </a:pPr>
                      <a:r>
                        <a:rPr lang="en-US" sz="1800"/>
                        <a:t>Remove/Consolidate:</a:t>
                      </a:r>
                      <a:endParaRPr sz="1800"/>
                    </a:p>
                  </a:txBody>
                  <a:tcPr marT="45725" marB="45725" marR="91450" marL="91450"/>
                </a:tc>
              </a:tr>
              <a:tr h="2324100">
                <a:tc>
                  <a:txBody>
                    <a:bodyPr/>
                    <a:lstStyle/>
                    <a:p>
                      <a:pPr indent="0" lvl="0" marL="0" marR="0" rtl="0" algn="l">
                        <a:spcBef>
                          <a:spcPts val="0"/>
                        </a:spcBef>
                        <a:spcAft>
                          <a:spcPts val="0"/>
                        </a:spcAft>
                        <a:buNone/>
                      </a:pPr>
                      <a:r>
                        <a:rPr b="1" lang="en-US" sz="1800"/>
                        <a:t>Improve</a:t>
                      </a:r>
                      <a:r>
                        <a:rPr b="1" lang="en-US" sz="1800"/>
                        <a:t>/Automate</a:t>
                      </a:r>
                      <a:r>
                        <a:rPr b="1" lang="en-US" sz="1800"/>
                        <a:t>:</a:t>
                      </a:r>
                      <a:endParaRPr b="1" sz="1800"/>
                    </a:p>
                  </a:txBody>
                  <a:tcPr marT="45725" marB="45725" marR="91450" marL="91450"/>
                </a:tc>
                <a:tc>
                  <a:txBody>
                    <a:bodyPr/>
                    <a:lstStyle/>
                    <a:p>
                      <a:pPr indent="0" lvl="0" marL="0" marR="0" rtl="0" algn="l">
                        <a:spcBef>
                          <a:spcPts val="0"/>
                        </a:spcBef>
                        <a:spcAft>
                          <a:spcPts val="0"/>
                        </a:spcAft>
                        <a:buNone/>
                      </a:pPr>
                      <a:r>
                        <a:rPr b="1" lang="en-US" sz="1800"/>
                        <a:t>Reduce/Streamline:</a:t>
                      </a:r>
                      <a:endParaRPr b="1" sz="1800"/>
                    </a:p>
                  </a:txBody>
                  <a:tcPr marT="45725" marB="45725" marR="91450" marL="91450"/>
                </a:tc>
              </a:tr>
            </a:tbl>
          </a:graphicData>
        </a:graphic>
      </p:graphicFrame>
      <p:sp>
        <p:nvSpPr>
          <p:cNvPr id="7198" name="Google Shape;7198;p205"/>
          <p:cNvSpPr/>
          <p:nvPr/>
        </p:nvSpPr>
        <p:spPr>
          <a:xfrm>
            <a:off x="494846" y="747933"/>
            <a:ext cx="8191954"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Be specific in each quadrant about the items that are currently processes, systems, or jobs that either need to be created, removed, improved, or streamlined – think big and out of the box – think across the Qivliq family.  No proposed solution is a bad one if the idea can be supported with sound logic and then measured.</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2" name="Shape 7202"/>
        <p:cNvGrpSpPr/>
        <p:nvPr/>
      </p:nvGrpSpPr>
      <p:grpSpPr>
        <a:xfrm>
          <a:off x="0" y="0"/>
          <a:ext cx="0" cy="0"/>
          <a:chOff x="0" y="0"/>
          <a:chExt cx="0" cy="0"/>
        </a:xfrm>
      </p:grpSpPr>
      <p:sp>
        <p:nvSpPr>
          <p:cNvPr id="7203" name="Google Shape;7203;p206"/>
          <p:cNvSpPr txBox="1"/>
          <p:nvPr>
            <p:ph type="title"/>
          </p:nvPr>
        </p:nvSpPr>
        <p:spPr>
          <a:xfrm>
            <a:off x="457200" y="274638"/>
            <a:ext cx="8229600" cy="44213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400"/>
              <a:t>Workflow Activity 4: </a:t>
            </a:r>
            <a:r>
              <a:rPr lang="en-US" sz="2400"/>
              <a:t>Determine Impact by each Lens </a:t>
            </a:r>
            <a:endParaRPr sz="2400"/>
          </a:p>
        </p:txBody>
      </p:sp>
      <p:graphicFrame>
        <p:nvGraphicFramePr>
          <p:cNvPr id="7204" name="Google Shape;7204;p206"/>
          <p:cNvGraphicFramePr/>
          <p:nvPr/>
        </p:nvGraphicFramePr>
        <p:xfrm>
          <a:off x="457200" y="1285393"/>
          <a:ext cx="3000000" cy="3000000"/>
        </p:xfrm>
        <a:graphic>
          <a:graphicData uri="http://schemas.openxmlformats.org/drawingml/2006/table">
            <a:tbl>
              <a:tblPr bandRow="1" firstRow="1">
                <a:noFill/>
                <a:tableStyleId>{FBB656A8-B8EC-42C7-A02C-BD94231E0D51}</a:tableStyleId>
              </a:tblPr>
              <a:tblGrid>
                <a:gridCol w="1105275"/>
                <a:gridCol w="7124325"/>
              </a:tblGrid>
              <a:tr h="571975">
                <a:tc>
                  <a:txBody>
                    <a:bodyPr/>
                    <a:lstStyle/>
                    <a:p>
                      <a:pPr indent="0" lvl="0" marL="0" marR="0" rtl="0" algn="l">
                        <a:spcBef>
                          <a:spcPts val="0"/>
                        </a:spcBef>
                        <a:spcAft>
                          <a:spcPts val="0"/>
                        </a:spcAft>
                        <a:buNone/>
                      </a:pPr>
                      <a:r>
                        <a:rPr b="1" lang="en-US" sz="1200"/>
                        <a:t>MARKET</a:t>
                      </a:r>
                      <a:endParaRPr b="1" sz="1200"/>
                    </a:p>
                  </a:txBody>
                  <a:tcPr marT="45725" marB="45725" marR="91450" marL="91450"/>
                </a:tc>
                <a:tc>
                  <a:txBody>
                    <a:bodyPr/>
                    <a:lstStyle/>
                    <a:p>
                      <a:pPr indent="0" lvl="0" marL="0" marR="0" rtl="0" algn="l">
                        <a:spcBef>
                          <a:spcPts val="0"/>
                        </a:spcBef>
                        <a:spcAft>
                          <a:spcPts val="0"/>
                        </a:spcAft>
                        <a:buNone/>
                      </a:pPr>
                      <a:r>
                        <a:rPr b="0" lang="en-US" sz="800"/>
                        <a:t>(Market</a:t>
                      </a:r>
                      <a:r>
                        <a:rPr b="0" lang="en-US" sz="800"/>
                        <a:t> Characteristics | Competition | Customer | Positioning | Timing)</a:t>
                      </a:r>
                      <a:endParaRPr b="0" sz="800"/>
                    </a:p>
                  </a:txBody>
                  <a:tcPr marT="45725" marB="45725" marR="91450" marL="91450"/>
                </a:tc>
              </a:tr>
              <a:tr h="586600">
                <a:tc>
                  <a:txBody>
                    <a:bodyPr/>
                    <a:lstStyle/>
                    <a:p>
                      <a:pPr indent="0" lvl="0" marL="0" marR="0" rtl="0" algn="l">
                        <a:spcBef>
                          <a:spcPts val="0"/>
                        </a:spcBef>
                        <a:spcAft>
                          <a:spcPts val="0"/>
                        </a:spcAft>
                        <a:buNone/>
                      </a:pPr>
                      <a:r>
                        <a:rPr b="1" lang="en-US" sz="1200"/>
                        <a:t>PEOPLE</a:t>
                      </a:r>
                      <a:endParaRPr b="1" sz="1200"/>
                    </a:p>
                  </a:txBody>
                  <a:tcPr marT="45725" marB="45725" marR="91450" marL="91450"/>
                </a:tc>
                <a:tc>
                  <a:txBody>
                    <a:bodyPr/>
                    <a:lstStyle/>
                    <a:p>
                      <a:pPr indent="0" lvl="0" marL="0" marR="0" rtl="0" algn="l">
                        <a:spcBef>
                          <a:spcPts val="0"/>
                        </a:spcBef>
                        <a:spcAft>
                          <a:spcPts val="0"/>
                        </a:spcAft>
                        <a:buNone/>
                      </a:pPr>
                      <a:r>
                        <a:rPr b="0" lang="en-US" sz="800"/>
                        <a:t>(Employee Characteristics | Culture | Leadership | Organizational Design)</a:t>
                      </a:r>
                      <a:endParaRPr b="0" sz="800"/>
                    </a:p>
                  </a:txBody>
                  <a:tcPr marT="45725" marB="45725" marR="91450" marL="91450"/>
                </a:tc>
              </a:tr>
              <a:tr h="586600">
                <a:tc>
                  <a:txBody>
                    <a:bodyPr/>
                    <a:lstStyle/>
                    <a:p>
                      <a:pPr indent="0" lvl="0" marL="0" marR="0" rtl="0" algn="l">
                        <a:spcBef>
                          <a:spcPts val="0"/>
                        </a:spcBef>
                        <a:spcAft>
                          <a:spcPts val="0"/>
                        </a:spcAft>
                        <a:buNone/>
                      </a:pPr>
                      <a:r>
                        <a:rPr b="1" lang="en-US" sz="1200"/>
                        <a:t>FINANCIAL</a:t>
                      </a:r>
                      <a:endParaRPr b="1" sz="1200"/>
                    </a:p>
                  </a:txBody>
                  <a:tcPr marT="45725" marB="45725" marR="91450" marL="91450"/>
                </a:tc>
                <a:tc>
                  <a:txBody>
                    <a:bodyPr/>
                    <a:lstStyle/>
                    <a:p>
                      <a:pPr indent="0" lvl="0" marL="0" marR="0" rtl="0" algn="l">
                        <a:spcBef>
                          <a:spcPts val="0"/>
                        </a:spcBef>
                        <a:spcAft>
                          <a:spcPts val="0"/>
                        </a:spcAft>
                        <a:buNone/>
                      </a:pPr>
                      <a:r>
                        <a:rPr b="0" lang="en-US" sz="800"/>
                        <a:t>(Accounting | Capital Structure | Financial Model | Forecasting</a:t>
                      </a:r>
                      <a:r>
                        <a:rPr b="0" lang="en-US" sz="800"/>
                        <a:t> | Historical Performance)</a:t>
                      </a:r>
                      <a:endParaRPr b="0" sz="800"/>
                    </a:p>
                  </a:txBody>
                  <a:tcPr marT="45725" marB="45725" marR="91450" marL="91450"/>
                </a:tc>
              </a:tr>
              <a:tr h="586600">
                <a:tc>
                  <a:txBody>
                    <a:bodyPr/>
                    <a:lstStyle/>
                    <a:p>
                      <a:pPr indent="0" lvl="0" marL="0" marR="0" rtl="0" algn="l">
                        <a:spcBef>
                          <a:spcPts val="0"/>
                        </a:spcBef>
                        <a:spcAft>
                          <a:spcPts val="0"/>
                        </a:spcAft>
                        <a:buNone/>
                      </a:pPr>
                      <a:r>
                        <a:rPr b="1" lang="en-US" sz="1200"/>
                        <a:t>STRATEGY</a:t>
                      </a:r>
                      <a:endParaRPr b="1" sz="1200"/>
                    </a:p>
                  </a:txBody>
                  <a:tcPr marT="45725" marB="45725" marR="91450" marL="91450"/>
                </a:tc>
                <a:tc>
                  <a:txBody>
                    <a:bodyPr/>
                    <a:lstStyle/>
                    <a:p>
                      <a:pPr indent="0" lvl="0" marL="0" marR="0" rtl="0" algn="l">
                        <a:spcBef>
                          <a:spcPts val="0"/>
                        </a:spcBef>
                        <a:spcAft>
                          <a:spcPts val="0"/>
                        </a:spcAft>
                        <a:buNone/>
                      </a:pPr>
                      <a:r>
                        <a:rPr b="0" lang="en-US" sz="800"/>
                        <a:t>(General Strategy | Offerings | Pricing Strategy | Promotion | Delivery Outlets) </a:t>
                      </a:r>
                      <a:endParaRPr b="0" sz="800"/>
                    </a:p>
                  </a:txBody>
                  <a:tcPr marT="45725" marB="45725" marR="91450" marL="91450"/>
                </a:tc>
              </a:tr>
              <a:tr h="586600">
                <a:tc>
                  <a:txBody>
                    <a:bodyPr/>
                    <a:lstStyle/>
                    <a:p>
                      <a:pPr indent="0" lvl="0" marL="0" marR="0" rtl="0" algn="l">
                        <a:spcBef>
                          <a:spcPts val="0"/>
                        </a:spcBef>
                        <a:spcAft>
                          <a:spcPts val="0"/>
                        </a:spcAft>
                        <a:buNone/>
                      </a:pPr>
                      <a:r>
                        <a:rPr b="1" lang="en-US" sz="1200"/>
                        <a:t>OPERATIONS</a:t>
                      </a:r>
                      <a:endParaRPr b="1" sz="1200"/>
                    </a:p>
                  </a:txBody>
                  <a:tcPr marT="45725" marB="45725" marR="91450" marL="91450"/>
                </a:tc>
                <a:tc>
                  <a:txBody>
                    <a:bodyPr/>
                    <a:lstStyle/>
                    <a:p>
                      <a:pPr indent="0" lvl="0" marL="0" marR="0" rtl="0" algn="l">
                        <a:spcBef>
                          <a:spcPts val="0"/>
                        </a:spcBef>
                        <a:spcAft>
                          <a:spcPts val="0"/>
                        </a:spcAft>
                        <a:buNone/>
                      </a:pPr>
                      <a:r>
                        <a:rPr b="0" lang="en-US" sz="800"/>
                        <a:t>(General</a:t>
                      </a:r>
                      <a:r>
                        <a:rPr b="0" lang="en-US" sz="800"/>
                        <a:t> Operations | Infrastructure | Processes | Systems)</a:t>
                      </a:r>
                      <a:endParaRPr b="0" sz="800"/>
                    </a:p>
                  </a:txBody>
                  <a:tcPr marT="45725" marB="45725" marR="91450" marL="91450"/>
                </a:tc>
              </a:tr>
              <a:tr h="586600">
                <a:tc>
                  <a:txBody>
                    <a:bodyPr/>
                    <a:lstStyle/>
                    <a:p>
                      <a:pPr indent="0" lvl="0" marL="0" marR="0" rtl="0" algn="l">
                        <a:spcBef>
                          <a:spcPts val="0"/>
                        </a:spcBef>
                        <a:spcAft>
                          <a:spcPts val="0"/>
                        </a:spcAft>
                        <a:buNone/>
                      </a:pPr>
                      <a:r>
                        <a:rPr b="1" lang="en-US" sz="1200"/>
                        <a:t>EXECUTION</a:t>
                      </a:r>
                      <a:endParaRPr b="1" sz="1200"/>
                    </a:p>
                  </a:txBody>
                  <a:tcPr marT="45725" marB="45725" marR="91450" marL="91450"/>
                </a:tc>
                <a:tc>
                  <a:txBody>
                    <a:bodyPr/>
                    <a:lstStyle/>
                    <a:p>
                      <a:pPr indent="0" lvl="0" marL="0" marR="0" rtl="0" algn="l">
                        <a:spcBef>
                          <a:spcPts val="0"/>
                        </a:spcBef>
                        <a:spcAft>
                          <a:spcPts val="0"/>
                        </a:spcAft>
                        <a:buNone/>
                      </a:pPr>
                      <a:r>
                        <a:rPr b="0" lang="en-US" sz="800"/>
                        <a:t>(Measurement</a:t>
                      </a:r>
                      <a:r>
                        <a:rPr b="0" lang="en-US" sz="800"/>
                        <a:t> | Performance)</a:t>
                      </a:r>
                      <a:endParaRPr b="0" sz="800"/>
                    </a:p>
                  </a:txBody>
                  <a:tcPr marT="45725" marB="45725" marR="91450" marL="91450"/>
                </a:tc>
              </a:tr>
              <a:tr h="586600">
                <a:tc>
                  <a:txBody>
                    <a:bodyPr/>
                    <a:lstStyle/>
                    <a:p>
                      <a:pPr indent="0" lvl="0" marL="0" marR="0" rtl="0" algn="l">
                        <a:spcBef>
                          <a:spcPts val="0"/>
                        </a:spcBef>
                        <a:spcAft>
                          <a:spcPts val="0"/>
                        </a:spcAft>
                        <a:buNone/>
                      </a:pPr>
                      <a:r>
                        <a:rPr b="1" lang="en-US" sz="1200"/>
                        <a:t>EXPECTATIONS</a:t>
                      </a:r>
                      <a:endParaRPr b="1" sz="1200"/>
                    </a:p>
                  </a:txBody>
                  <a:tcPr marT="45725" marB="45725" marR="91450" marL="91450"/>
                </a:tc>
                <a:tc>
                  <a:txBody>
                    <a:bodyPr/>
                    <a:lstStyle/>
                    <a:p>
                      <a:pPr indent="0" lvl="0" marL="0" marR="0" rtl="0" algn="l">
                        <a:spcBef>
                          <a:spcPts val="0"/>
                        </a:spcBef>
                        <a:spcAft>
                          <a:spcPts val="0"/>
                        </a:spcAft>
                        <a:buNone/>
                      </a:pPr>
                      <a:r>
                        <a:rPr b="0" lang="en-US" sz="800"/>
                        <a:t>(All</a:t>
                      </a:r>
                      <a:r>
                        <a:rPr b="0" lang="en-US" sz="800"/>
                        <a:t> Stakeholders | Board &amp; Shareholders | Customers | Employees | Partners)</a:t>
                      </a:r>
                      <a:endParaRPr b="0" sz="800"/>
                    </a:p>
                  </a:txBody>
                  <a:tcPr marT="45725" marB="45725" marR="91450" marL="91450"/>
                </a:tc>
              </a:tr>
              <a:tr h="586600">
                <a:tc>
                  <a:txBody>
                    <a:bodyPr/>
                    <a:lstStyle/>
                    <a:p>
                      <a:pPr indent="0" lvl="0" marL="0" marR="0" rtl="0" algn="l">
                        <a:spcBef>
                          <a:spcPts val="0"/>
                        </a:spcBef>
                        <a:spcAft>
                          <a:spcPts val="0"/>
                        </a:spcAft>
                        <a:buNone/>
                      </a:pPr>
                      <a:r>
                        <a:rPr b="1" lang="en-US" sz="1200"/>
                        <a:t>GOVERNANCE</a:t>
                      </a:r>
                      <a:endParaRPr b="1" sz="1200"/>
                    </a:p>
                  </a:txBody>
                  <a:tcPr marT="45725" marB="45725" marR="91450" marL="91450"/>
                </a:tc>
                <a:tc>
                  <a:txBody>
                    <a:bodyPr/>
                    <a:lstStyle/>
                    <a:p>
                      <a:pPr indent="0" lvl="0" marL="0" marR="0" rtl="0" algn="l">
                        <a:spcBef>
                          <a:spcPts val="0"/>
                        </a:spcBef>
                        <a:spcAft>
                          <a:spcPts val="0"/>
                        </a:spcAft>
                        <a:buNone/>
                      </a:pPr>
                      <a:r>
                        <a:rPr b="0" lang="en-US" sz="800"/>
                        <a:t>(Practices</a:t>
                      </a:r>
                      <a:r>
                        <a:rPr b="0" lang="en-US" sz="800"/>
                        <a:t> | Principles | Structure)</a:t>
                      </a:r>
                      <a:endParaRPr b="0" sz="800"/>
                    </a:p>
                  </a:txBody>
                  <a:tcPr marT="45725" marB="45725" marR="91450" marL="91450"/>
                </a:tc>
              </a:tr>
              <a:tr h="586600">
                <a:tc>
                  <a:txBody>
                    <a:bodyPr/>
                    <a:lstStyle/>
                    <a:p>
                      <a:pPr indent="0" lvl="0" marL="0" marR="0" rtl="0" algn="l">
                        <a:spcBef>
                          <a:spcPts val="0"/>
                        </a:spcBef>
                        <a:spcAft>
                          <a:spcPts val="0"/>
                        </a:spcAft>
                        <a:buNone/>
                      </a:pPr>
                      <a:r>
                        <a:rPr b="1" lang="en-US" sz="1200"/>
                        <a:t>ENTITY</a:t>
                      </a:r>
                      <a:endParaRPr b="1" sz="1200"/>
                    </a:p>
                  </a:txBody>
                  <a:tcPr marT="45725" marB="45725" marR="91450" marL="91450"/>
                </a:tc>
                <a:tc>
                  <a:txBody>
                    <a:bodyPr/>
                    <a:lstStyle/>
                    <a:p>
                      <a:pPr indent="0" lvl="0" marL="0" marR="0" rtl="0" algn="l">
                        <a:spcBef>
                          <a:spcPts val="0"/>
                        </a:spcBef>
                        <a:spcAft>
                          <a:spcPts val="0"/>
                        </a:spcAft>
                        <a:buNone/>
                      </a:pPr>
                      <a:r>
                        <a:rPr b="0" lang="en-US" sz="800"/>
                        <a:t>(Entity</a:t>
                      </a:r>
                      <a:r>
                        <a:rPr b="0" lang="en-US" sz="800"/>
                        <a:t> Characteristics | Contracts | Intellectual Property | Liability &amp; Risk)</a:t>
                      </a:r>
                      <a:endParaRPr b="0" sz="800"/>
                    </a:p>
                  </a:txBody>
                  <a:tcPr marT="45725" marB="45725" marR="91450" marL="91450"/>
                </a:tc>
              </a:tr>
            </a:tbl>
          </a:graphicData>
        </a:graphic>
      </p:graphicFrame>
      <p:sp>
        <p:nvSpPr>
          <p:cNvPr id="7205" name="Google Shape;7205;p206"/>
          <p:cNvSpPr/>
          <p:nvPr/>
        </p:nvSpPr>
        <p:spPr>
          <a:xfrm>
            <a:off x="457200" y="716769"/>
            <a:ext cx="82296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Times New Roman"/>
                <a:ea typeface="Times New Roman"/>
                <a:cs typeface="Times New Roman"/>
                <a:sym typeface="Times New Roman"/>
              </a:rPr>
              <a:t>Leveraging the handout think through what would need to happen by Lens and (Sub-lens) for these new proposed changes to really occur.  It could be: new jobs created, a new budget formed, more people focused on a new or streamlined process, a better understanding of the customers of each company, etc.  For instance, in the People Lens and example would be: new positions to hire, managing cultural changes, etc.                                                                                                                                                                                                                                                                                                                                                                                                                                                                                                                                                                                                                                                                                                                                                                                                                                         </a:t>
            </a:r>
            <a:endParaRPr sz="1000">
              <a:solidFill>
                <a:schemeClr val="dk1"/>
              </a:solidFill>
              <a:latin typeface="Times New Roman"/>
              <a:ea typeface="Times New Roman"/>
              <a:cs typeface="Times New Roman"/>
              <a:sym typeface="Times New Roman"/>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9" name="Shape 7209"/>
        <p:cNvGrpSpPr/>
        <p:nvPr/>
      </p:nvGrpSpPr>
      <p:grpSpPr>
        <a:xfrm>
          <a:off x="0" y="0"/>
          <a:ext cx="0" cy="0"/>
          <a:chOff x="0" y="0"/>
          <a:chExt cx="0" cy="0"/>
        </a:xfrm>
      </p:grpSpPr>
      <p:sp>
        <p:nvSpPr>
          <p:cNvPr id="7210" name="Google Shape;7210;p207"/>
          <p:cNvSpPr txBox="1"/>
          <p:nvPr>
            <p:ph type="title"/>
          </p:nvPr>
        </p:nvSpPr>
        <p:spPr>
          <a:xfrm>
            <a:off x="457200" y="274638"/>
            <a:ext cx="8229600" cy="37201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400"/>
              <a:t>Workflow Activity 5: </a:t>
            </a:r>
            <a:r>
              <a:rPr lang="en-US" sz="2400"/>
              <a:t>Summarize High Impact Moves</a:t>
            </a:r>
            <a:endParaRPr sz="2400"/>
          </a:p>
        </p:txBody>
      </p:sp>
      <p:graphicFrame>
        <p:nvGraphicFramePr>
          <p:cNvPr id="7211" name="Google Shape;7211;p207"/>
          <p:cNvGraphicFramePr/>
          <p:nvPr/>
        </p:nvGraphicFramePr>
        <p:xfrm>
          <a:off x="909582" y="1600200"/>
          <a:ext cx="3000000" cy="3000000"/>
        </p:xfrm>
        <a:graphic>
          <a:graphicData uri="http://schemas.openxmlformats.org/drawingml/2006/table">
            <a:tbl>
              <a:tblPr bandRow="1" firstRow="1">
                <a:noFill/>
                <a:tableStyleId>{FBB656A8-B8EC-42C7-A02C-BD94231E0D51}</a:tableStyleId>
              </a:tblPr>
              <a:tblGrid>
                <a:gridCol w="7324825"/>
              </a:tblGrid>
              <a:tr h="590825">
                <a:tc>
                  <a:txBody>
                    <a:bodyPr/>
                    <a:lstStyle/>
                    <a:p>
                      <a:pPr indent="0" lvl="0" marL="0" marR="0" rtl="0" algn="l">
                        <a:spcBef>
                          <a:spcPts val="0"/>
                        </a:spcBef>
                        <a:spcAft>
                          <a:spcPts val="0"/>
                        </a:spcAft>
                        <a:buNone/>
                      </a:pPr>
                      <a:r>
                        <a:t/>
                      </a:r>
                      <a:endParaRPr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9BBB59"/>
                      </a:solidFill>
                      <a:prstDash val="solid"/>
                      <a:round/>
                      <a:headEnd len="sm" w="sm" type="none"/>
                      <a:tailEnd len="sm" w="sm" type="none"/>
                    </a:lnB>
                    <a:solidFill>
                      <a:srgbClr val="FFFFFF"/>
                    </a:solidFill>
                  </a:tcPr>
                </a:tc>
              </a:tr>
              <a:tr h="760000">
                <a:tc>
                  <a:txBody>
                    <a:bodyPr/>
                    <a:lstStyle/>
                    <a:p>
                      <a:pPr indent="0" lvl="0" marL="0" marR="0" rtl="0" algn="l">
                        <a:spcBef>
                          <a:spcPts val="0"/>
                        </a:spcBef>
                        <a:spcAft>
                          <a:spcPts val="0"/>
                        </a:spcAft>
                        <a:buNone/>
                      </a:pPr>
                      <a:r>
                        <a:rPr lang="en-US" sz="1800">
                          <a:solidFill>
                            <a:schemeClr val="dk1"/>
                          </a:solidFill>
                        </a:rPr>
                        <a:t>1.</a:t>
                      </a:r>
                      <a:endParaRPr sz="1800">
                        <a:solidFill>
                          <a:schemeClr val="dk1"/>
                        </a:solidFill>
                      </a:endParaRPr>
                    </a:p>
                  </a:txBody>
                  <a:tcPr marT="45725" marB="45725" marR="91450" marL="91450">
                    <a:lnL cap="flat" cmpd="sng" w="38100">
                      <a:solidFill>
                        <a:srgbClr val="9BBB59"/>
                      </a:solidFill>
                      <a:prstDash val="solid"/>
                      <a:round/>
                      <a:headEnd len="sm" w="sm" type="none"/>
                      <a:tailEnd len="sm" w="sm" type="none"/>
                    </a:lnL>
                    <a:lnR cap="flat" cmpd="sng" w="38100">
                      <a:solidFill>
                        <a:srgbClr val="9BBB59"/>
                      </a:solidFill>
                      <a:prstDash val="solid"/>
                      <a:round/>
                      <a:headEnd len="sm" w="sm" type="none"/>
                      <a:tailEnd len="sm" w="sm" type="none"/>
                    </a:lnR>
                    <a:lnT cap="flat" cmpd="sng" w="38100">
                      <a:solidFill>
                        <a:srgbClr val="9BBB59"/>
                      </a:solidFill>
                      <a:prstDash val="solid"/>
                      <a:round/>
                      <a:headEnd len="sm" w="sm" type="none"/>
                      <a:tailEnd len="sm" w="sm" type="none"/>
                    </a:lnT>
                    <a:lnB cap="flat" cmpd="sng" w="38100">
                      <a:solidFill>
                        <a:srgbClr val="9BBB59"/>
                      </a:solidFill>
                      <a:prstDash val="solid"/>
                      <a:round/>
                      <a:headEnd len="sm" w="sm" type="none"/>
                      <a:tailEnd len="sm" w="sm" type="none"/>
                    </a:lnB>
                    <a:solidFill>
                      <a:srgbClr val="FFFFFF"/>
                    </a:solidFill>
                  </a:tcPr>
                </a:tc>
              </a:tr>
              <a:tr h="760000">
                <a:tc>
                  <a:txBody>
                    <a:bodyPr/>
                    <a:lstStyle/>
                    <a:p>
                      <a:pPr indent="0" lvl="0" marL="0" marR="0" rtl="0" algn="l">
                        <a:spcBef>
                          <a:spcPts val="0"/>
                        </a:spcBef>
                        <a:spcAft>
                          <a:spcPts val="0"/>
                        </a:spcAft>
                        <a:buNone/>
                      </a:pPr>
                      <a:r>
                        <a:rPr lang="en-US" sz="1800">
                          <a:solidFill>
                            <a:schemeClr val="dk1"/>
                          </a:solidFill>
                        </a:rPr>
                        <a:t>2.</a:t>
                      </a:r>
                      <a:endParaRPr sz="1800">
                        <a:solidFill>
                          <a:schemeClr val="dk1"/>
                        </a:solidFill>
                      </a:endParaRPr>
                    </a:p>
                  </a:txBody>
                  <a:tcPr marT="45725" marB="45725" marR="91450" marL="91450">
                    <a:lnL cap="flat" cmpd="sng" w="38100">
                      <a:solidFill>
                        <a:srgbClr val="9BBB59"/>
                      </a:solidFill>
                      <a:prstDash val="solid"/>
                      <a:round/>
                      <a:headEnd len="sm" w="sm" type="none"/>
                      <a:tailEnd len="sm" w="sm" type="none"/>
                    </a:lnL>
                    <a:lnR cap="flat" cmpd="sng" w="38100">
                      <a:solidFill>
                        <a:srgbClr val="9BBB59"/>
                      </a:solidFill>
                      <a:prstDash val="solid"/>
                      <a:round/>
                      <a:headEnd len="sm" w="sm" type="none"/>
                      <a:tailEnd len="sm" w="sm" type="none"/>
                    </a:lnR>
                    <a:lnT cap="flat" cmpd="sng" w="38100">
                      <a:solidFill>
                        <a:srgbClr val="9BBB59"/>
                      </a:solidFill>
                      <a:prstDash val="solid"/>
                      <a:round/>
                      <a:headEnd len="sm" w="sm" type="none"/>
                      <a:tailEnd len="sm" w="sm" type="none"/>
                    </a:lnT>
                    <a:lnB cap="flat" cmpd="sng" w="38100">
                      <a:solidFill>
                        <a:srgbClr val="9BBB59"/>
                      </a:solidFill>
                      <a:prstDash val="solid"/>
                      <a:round/>
                      <a:headEnd len="sm" w="sm" type="none"/>
                      <a:tailEnd len="sm" w="sm" type="none"/>
                    </a:lnB>
                    <a:solidFill>
                      <a:srgbClr val="FFFFFF"/>
                    </a:solidFill>
                  </a:tcPr>
                </a:tc>
              </a:tr>
              <a:tr h="760000">
                <a:tc>
                  <a:txBody>
                    <a:bodyPr/>
                    <a:lstStyle/>
                    <a:p>
                      <a:pPr indent="0" lvl="0" marL="0" marR="0" rtl="0" algn="l">
                        <a:spcBef>
                          <a:spcPts val="0"/>
                        </a:spcBef>
                        <a:spcAft>
                          <a:spcPts val="0"/>
                        </a:spcAft>
                        <a:buNone/>
                      </a:pPr>
                      <a:r>
                        <a:rPr lang="en-US" sz="1800">
                          <a:solidFill>
                            <a:schemeClr val="dk1"/>
                          </a:solidFill>
                        </a:rPr>
                        <a:t>3.</a:t>
                      </a:r>
                      <a:endParaRPr sz="1800">
                        <a:solidFill>
                          <a:schemeClr val="dk1"/>
                        </a:solidFill>
                      </a:endParaRPr>
                    </a:p>
                  </a:txBody>
                  <a:tcPr marT="45725" marB="45725" marR="91450" marL="91450">
                    <a:lnL cap="flat" cmpd="sng" w="38100">
                      <a:solidFill>
                        <a:srgbClr val="9BBB59"/>
                      </a:solidFill>
                      <a:prstDash val="solid"/>
                      <a:round/>
                      <a:headEnd len="sm" w="sm" type="none"/>
                      <a:tailEnd len="sm" w="sm" type="none"/>
                    </a:lnL>
                    <a:lnR cap="flat" cmpd="sng" w="38100">
                      <a:solidFill>
                        <a:srgbClr val="9BBB59"/>
                      </a:solidFill>
                      <a:prstDash val="solid"/>
                      <a:round/>
                      <a:headEnd len="sm" w="sm" type="none"/>
                      <a:tailEnd len="sm" w="sm" type="none"/>
                    </a:lnR>
                    <a:lnT cap="flat" cmpd="sng" w="38100">
                      <a:solidFill>
                        <a:srgbClr val="9BBB59"/>
                      </a:solidFill>
                      <a:prstDash val="solid"/>
                      <a:round/>
                      <a:headEnd len="sm" w="sm" type="none"/>
                      <a:tailEnd len="sm" w="sm" type="none"/>
                    </a:lnT>
                    <a:lnB cap="flat" cmpd="sng" w="38100">
                      <a:solidFill>
                        <a:srgbClr val="9BBB59"/>
                      </a:solidFill>
                      <a:prstDash val="solid"/>
                      <a:round/>
                      <a:headEnd len="sm" w="sm" type="none"/>
                      <a:tailEnd len="sm" w="sm" type="none"/>
                    </a:lnB>
                    <a:solidFill>
                      <a:srgbClr val="FFFFFF"/>
                    </a:solidFill>
                  </a:tcPr>
                </a:tc>
              </a:tr>
              <a:tr h="760000">
                <a:tc>
                  <a:txBody>
                    <a:bodyPr/>
                    <a:lstStyle/>
                    <a:p>
                      <a:pPr indent="0" lvl="0" marL="0" marR="0" rtl="0" algn="l">
                        <a:spcBef>
                          <a:spcPts val="0"/>
                        </a:spcBef>
                        <a:spcAft>
                          <a:spcPts val="0"/>
                        </a:spcAft>
                        <a:buNone/>
                      </a:pPr>
                      <a:r>
                        <a:rPr lang="en-US" sz="1800">
                          <a:solidFill>
                            <a:schemeClr val="dk1"/>
                          </a:solidFill>
                        </a:rPr>
                        <a:t>4.</a:t>
                      </a:r>
                      <a:endParaRPr sz="1800">
                        <a:solidFill>
                          <a:schemeClr val="dk1"/>
                        </a:solidFill>
                      </a:endParaRPr>
                    </a:p>
                  </a:txBody>
                  <a:tcPr marT="45725" marB="45725" marR="91450" marL="91450">
                    <a:lnL cap="flat" cmpd="sng" w="38100">
                      <a:solidFill>
                        <a:srgbClr val="9BBB59"/>
                      </a:solidFill>
                      <a:prstDash val="solid"/>
                      <a:round/>
                      <a:headEnd len="sm" w="sm" type="none"/>
                      <a:tailEnd len="sm" w="sm" type="none"/>
                    </a:lnL>
                    <a:lnR cap="flat" cmpd="sng" w="38100">
                      <a:solidFill>
                        <a:srgbClr val="9BBB59"/>
                      </a:solidFill>
                      <a:prstDash val="solid"/>
                      <a:round/>
                      <a:headEnd len="sm" w="sm" type="none"/>
                      <a:tailEnd len="sm" w="sm" type="none"/>
                    </a:lnR>
                    <a:lnT cap="flat" cmpd="sng" w="38100">
                      <a:solidFill>
                        <a:srgbClr val="9BBB59"/>
                      </a:solidFill>
                      <a:prstDash val="solid"/>
                      <a:round/>
                      <a:headEnd len="sm" w="sm" type="none"/>
                      <a:tailEnd len="sm" w="sm" type="none"/>
                    </a:lnT>
                    <a:lnB cap="flat" cmpd="sng" w="38100">
                      <a:solidFill>
                        <a:srgbClr val="9BBB59"/>
                      </a:solidFill>
                      <a:prstDash val="solid"/>
                      <a:round/>
                      <a:headEnd len="sm" w="sm" type="none"/>
                      <a:tailEnd len="sm" w="sm" type="none"/>
                    </a:lnB>
                    <a:solidFill>
                      <a:srgbClr val="FFFFFF"/>
                    </a:solidFill>
                  </a:tcPr>
                </a:tc>
              </a:tr>
              <a:tr h="760000">
                <a:tc>
                  <a:txBody>
                    <a:bodyPr/>
                    <a:lstStyle/>
                    <a:p>
                      <a:pPr indent="0" lvl="0" marL="0" marR="0" rtl="0" algn="l">
                        <a:spcBef>
                          <a:spcPts val="0"/>
                        </a:spcBef>
                        <a:spcAft>
                          <a:spcPts val="0"/>
                        </a:spcAft>
                        <a:buNone/>
                      </a:pPr>
                      <a:r>
                        <a:rPr lang="en-US" sz="1800">
                          <a:solidFill>
                            <a:schemeClr val="dk1"/>
                          </a:solidFill>
                        </a:rPr>
                        <a:t>5.</a:t>
                      </a:r>
                      <a:endParaRPr sz="1800">
                        <a:solidFill>
                          <a:schemeClr val="dk1"/>
                        </a:solidFill>
                      </a:endParaRPr>
                    </a:p>
                  </a:txBody>
                  <a:tcPr marT="45725" marB="45725" marR="91450" marL="91450">
                    <a:lnL cap="flat" cmpd="sng" w="38100">
                      <a:solidFill>
                        <a:srgbClr val="9BBB59"/>
                      </a:solidFill>
                      <a:prstDash val="solid"/>
                      <a:round/>
                      <a:headEnd len="sm" w="sm" type="none"/>
                      <a:tailEnd len="sm" w="sm" type="none"/>
                    </a:lnL>
                    <a:lnR cap="flat" cmpd="sng" w="38100">
                      <a:solidFill>
                        <a:srgbClr val="9BBB59"/>
                      </a:solidFill>
                      <a:prstDash val="solid"/>
                      <a:round/>
                      <a:headEnd len="sm" w="sm" type="none"/>
                      <a:tailEnd len="sm" w="sm" type="none"/>
                    </a:lnR>
                    <a:lnT cap="flat" cmpd="sng" w="38100">
                      <a:solidFill>
                        <a:srgbClr val="9BBB59"/>
                      </a:solidFill>
                      <a:prstDash val="solid"/>
                      <a:round/>
                      <a:headEnd len="sm" w="sm" type="none"/>
                      <a:tailEnd len="sm" w="sm" type="none"/>
                    </a:lnT>
                    <a:lnB cap="flat" cmpd="sng" w="38100">
                      <a:solidFill>
                        <a:srgbClr val="9BBB59"/>
                      </a:solidFill>
                      <a:prstDash val="solid"/>
                      <a:round/>
                      <a:headEnd len="sm" w="sm" type="none"/>
                      <a:tailEnd len="sm" w="sm" type="none"/>
                    </a:lnB>
                    <a:solidFill>
                      <a:srgbClr val="FFFFFF"/>
                    </a:solidFill>
                  </a:tcPr>
                </a:tc>
              </a:tr>
            </a:tbl>
          </a:graphicData>
        </a:graphic>
      </p:graphicFrame>
      <p:sp>
        <p:nvSpPr>
          <p:cNvPr id="7212" name="Google Shape;7212;p207"/>
          <p:cNvSpPr/>
          <p:nvPr/>
        </p:nvSpPr>
        <p:spPr>
          <a:xfrm>
            <a:off x="909581" y="863274"/>
            <a:ext cx="7324837"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Identify the High Impact Moves/Activities/Programs to implement change.  These are a succinct set of strategic changes or initiatives that could be led by a task force or developed in to a program for tactical execution throughout the organization.  For instance, an example would be, “Develop a Social Operating Calendar for the Organization and its Subsidiaries.”</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6" name="Shape 7216"/>
        <p:cNvGrpSpPr/>
        <p:nvPr/>
      </p:nvGrpSpPr>
      <p:grpSpPr>
        <a:xfrm>
          <a:off x="0" y="0"/>
          <a:ext cx="0" cy="0"/>
          <a:chOff x="0" y="0"/>
          <a:chExt cx="0" cy="0"/>
        </a:xfrm>
      </p:grpSpPr>
      <p:sp>
        <p:nvSpPr>
          <p:cNvPr id="7217" name="Google Shape;7217;p208"/>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Selected Topic 2</a:t>
            </a:r>
            <a:endParaRPr/>
          </a:p>
        </p:txBody>
      </p:sp>
      <p:sp>
        <p:nvSpPr>
          <p:cNvPr id="7218" name="Google Shape;7218;p20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p>
            <a:pPr indent="-342900" lvl="0" marL="342900" rtl="0" algn="l">
              <a:lnSpc>
                <a:spcPct val="80000"/>
              </a:lnSpc>
              <a:spcBef>
                <a:spcPts val="0"/>
              </a:spcBef>
              <a:spcAft>
                <a:spcPts val="0"/>
              </a:spcAft>
              <a:buClr>
                <a:srgbClr val="333F1A"/>
              </a:buClr>
              <a:buSzPts val="1520"/>
              <a:buNone/>
            </a:pPr>
            <a:r>
              <a:rPr lang="en-US" sz="1520"/>
              <a:t>Our group selected this topic for our first area of focus: (delete others)</a:t>
            </a:r>
            <a:endParaRPr/>
          </a:p>
          <a:p>
            <a:pPr indent="-246380" lvl="0" marL="342900" rtl="0" algn="l">
              <a:lnSpc>
                <a:spcPct val="80000"/>
              </a:lnSpc>
              <a:spcBef>
                <a:spcPts val="304"/>
              </a:spcBef>
              <a:spcAft>
                <a:spcPts val="0"/>
              </a:spcAft>
              <a:buClr>
                <a:srgbClr val="333F1A"/>
              </a:buClr>
              <a:buSzPts val="1520"/>
              <a:buFont typeface="Noto Sans Symbols"/>
              <a:buNone/>
            </a:pPr>
            <a:r>
              <a:t/>
            </a:r>
            <a:endParaRPr sz="1520"/>
          </a:p>
          <a:p>
            <a:pPr indent="-342900" lvl="0" marL="342900" rtl="0" algn="l">
              <a:lnSpc>
                <a:spcPct val="80000"/>
              </a:lnSpc>
              <a:spcBef>
                <a:spcPts val="304"/>
              </a:spcBef>
              <a:spcAft>
                <a:spcPts val="0"/>
              </a:spcAft>
              <a:buClr>
                <a:srgbClr val="333F1A"/>
              </a:buClr>
              <a:buSzPts val="1520"/>
              <a:buFont typeface="Noto Sans Symbols"/>
              <a:buChar char="❑"/>
            </a:pPr>
            <a:r>
              <a:rPr lang="en-US" sz="1520"/>
              <a:t>The Qivliq family lacks a unified brand identity with clarity of how the entities relate.  The web/online identity is also inconsistent and not well leveraged for both external and internal opportunities: to better differentiate to prospects, and equally important, to engage customers and further their experience.</a:t>
            </a:r>
            <a:br>
              <a:rPr lang="en-US" sz="1520"/>
            </a:br>
            <a:endParaRPr sz="2090"/>
          </a:p>
          <a:p>
            <a:pPr indent="-342900" lvl="0" marL="342900" rtl="0" algn="l">
              <a:lnSpc>
                <a:spcPct val="80000"/>
              </a:lnSpc>
              <a:spcBef>
                <a:spcPts val="304"/>
              </a:spcBef>
              <a:spcAft>
                <a:spcPts val="0"/>
              </a:spcAft>
              <a:buClr>
                <a:srgbClr val="333F1A"/>
              </a:buClr>
              <a:buSzPts val="1520"/>
              <a:buFont typeface="Noto Sans Symbols"/>
              <a:buChar char="❑"/>
            </a:pPr>
            <a:r>
              <a:rPr lang="en-US" sz="1520"/>
              <a:t>Concerns over shared back-office Key Functions based on:</a:t>
            </a:r>
            <a:endParaRPr sz="2090"/>
          </a:p>
          <a:p>
            <a:pPr indent="-285750" lvl="1" marL="742950" rtl="0" algn="l">
              <a:lnSpc>
                <a:spcPct val="80000"/>
              </a:lnSpc>
              <a:spcBef>
                <a:spcPts val="266"/>
              </a:spcBef>
              <a:spcAft>
                <a:spcPts val="0"/>
              </a:spcAft>
              <a:buClr>
                <a:srgbClr val="333F1A"/>
              </a:buClr>
              <a:buSzPts val="1330"/>
              <a:buChar char="–"/>
            </a:pPr>
            <a:r>
              <a:rPr lang="en-US" sz="1330"/>
              <a:t>Duplication of effort</a:t>
            </a:r>
            <a:endParaRPr sz="1900"/>
          </a:p>
          <a:p>
            <a:pPr indent="-285750" lvl="1" marL="742950" rtl="0" algn="l">
              <a:lnSpc>
                <a:spcPct val="80000"/>
              </a:lnSpc>
              <a:spcBef>
                <a:spcPts val="266"/>
              </a:spcBef>
              <a:spcAft>
                <a:spcPts val="0"/>
              </a:spcAft>
              <a:buClr>
                <a:srgbClr val="333F1A"/>
              </a:buClr>
              <a:buSzPts val="1330"/>
              <a:buChar char="–"/>
            </a:pPr>
            <a:r>
              <a:rPr lang="en-US" sz="1330"/>
              <a:t>Efficiency, responsiveness, and service expectations</a:t>
            </a:r>
            <a:endParaRPr sz="1900"/>
          </a:p>
          <a:p>
            <a:pPr indent="-285750" lvl="1" marL="742950" rtl="0" algn="l">
              <a:lnSpc>
                <a:spcPct val="80000"/>
              </a:lnSpc>
              <a:spcBef>
                <a:spcPts val="266"/>
              </a:spcBef>
              <a:spcAft>
                <a:spcPts val="0"/>
              </a:spcAft>
              <a:buClr>
                <a:srgbClr val="333F1A"/>
              </a:buClr>
              <a:buSzPts val="1330"/>
              <a:buChar char="–"/>
            </a:pPr>
            <a:r>
              <a:rPr lang="en-US" sz="1330"/>
              <a:t>Systems and Reporting, for instance financial reporting has been a struggle for the subsidiary organizations</a:t>
            </a:r>
            <a:endParaRPr/>
          </a:p>
          <a:p>
            <a:pPr indent="-285750" lvl="1" marL="742950" rtl="0" algn="l">
              <a:lnSpc>
                <a:spcPct val="80000"/>
              </a:lnSpc>
              <a:spcBef>
                <a:spcPts val="380"/>
              </a:spcBef>
              <a:spcAft>
                <a:spcPts val="0"/>
              </a:spcAft>
              <a:buClr>
                <a:srgbClr val="333F1A"/>
              </a:buClr>
              <a:buSzPts val="1900"/>
              <a:buNone/>
            </a:pPr>
            <a:r>
              <a:t/>
            </a:r>
            <a:endParaRPr sz="1900"/>
          </a:p>
          <a:p>
            <a:pPr indent="-342900" lvl="0" marL="342900" rtl="0" algn="l">
              <a:lnSpc>
                <a:spcPct val="80000"/>
              </a:lnSpc>
              <a:spcBef>
                <a:spcPts val="304"/>
              </a:spcBef>
              <a:spcAft>
                <a:spcPts val="0"/>
              </a:spcAft>
              <a:buClr>
                <a:srgbClr val="333F1A"/>
              </a:buClr>
              <a:buSzPts val="1520"/>
              <a:buFont typeface="Noto Sans Symbols"/>
              <a:buChar char="❑"/>
            </a:pPr>
            <a:r>
              <a:rPr lang="en-US" sz="1520"/>
              <a:t>True differentiation of offerings leveraging intrinsic value not just ANC status and people.</a:t>
            </a:r>
            <a:endParaRPr/>
          </a:p>
          <a:p>
            <a:pPr indent="-342900" lvl="0" marL="342900" rtl="0" algn="l">
              <a:lnSpc>
                <a:spcPct val="80000"/>
              </a:lnSpc>
              <a:spcBef>
                <a:spcPts val="418"/>
              </a:spcBef>
              <a:spcAft>
                <a:spcPts val="0"/>
              </a:spcAft>
              <a:buClr>
                <a:srgbClr val="333F1A"/>
              </a:buClr>
              <a:buSzPts val="2090"/>
              <a:buNone/>
            </a:pPr>
            <a:r>
              <a:t/>
            </a:r>
            <a:endParaRPr sz="2090"/>
          </a:p>
          <a:p>
            <a:pPr indent="-342900" lvl="0" marL="342900" rtl="0" algn="l">
              <a:lnSpc>
                <a:spcPct val="80000"/>
              </a:lnSpc>
              <a:spcBef>
                <a:spcPts val="304"/>
              </a:spcBef>
              <a:spcAft>
                <a:spcPts val="0"/>
              </a:spcAft>
              <a:buClr>
                <a:srgbClr val="333F1A"/>
              </a:buClr>
              <a:buSzPts val="1520"/>
              <a:buFont typeface="Noto Sans Symbols"/>
              <a:buChar char="❑"/>
            </a:pPr>
            <a:r>
              <a:rPr lang="en-US" sz="1520"/>
              <a:t>Consistent sales/BD capture process—understand current processes across subsidiaries, identify best practices, streamline customer interaction and cross-sales opportunities.</a:t>
            </a:r>
            <a:endParaRPr/>
          </a:p>
          <a:p>
            <a:pPr indent="-342900" lvl="0" marL="342900" rtl="0" algn="l">
              <a:lnSpc>
                <a:spcPct val="80000"/>
              </a:lnSpc>
              <a:spcBef>
                <a:spcPts val="418"/>
              </a:spcBef>
              <a:spcAft>
                <a:spcPts val="0"/>
              </a:spcAft>
              <a:buClr>
                <a:srgbClr val="333F1A"/>
              </a:buClr>
              <a:buSzPts val="2090"/>
              <a:buNone/>
            </a:pPr>
            <a:r>
              <a:t/>
            </a:r>
            <a:endParaRPr sz="2090"/>
          </a:p>
          <a:p>
            <a:pPr indent="-342900" lvl="0" marL="342900" rtl="0" algn="l">
              <a:lnSpc>
                <a:spcPct val="80000"/>
              </a:lnSpc>
              <a:spcBef>
                <a:spcPts val="304"/>
              </a:spcBef>
              <a:spcAft>
                <a:spcPts val="0"/>
              </a:spcAft>
              <a:buClr>
                <a:srgbClr val="333F1A"/>
              </a:buClr>
              <a:buSzPts val="1520"/>
              <a:buFont typeface="Noto Sans Symbols"/>
              <a:buChar char="❑"/>
            </a:pPr>
            <a:r>
              <a:rPr lang="en-US" sz="1520"/>
              <a:t>Bridging the cultural gaps between the holding company and the subsidiaries. </a:t>
            </a:r>
            <a:endParaRPr sz="1520"/>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2" name="Shape 7222"/>
        <p:cNvGrpSpPr/>
        <p:nvPr/>
      </p:nvGrpSpPr>
      <p:grpSpPr>
        <a:xfrm>
          <a:off x="0" y="0"/>
          <a:ext cx="0" cy="0"/>
          <a:chOff x="0" y="0"/>
          <a:chExt cx="0" cy="0"/>
        </a:xfrm>
      </p:grpSpPr>
      <p:sp>
        <p:nvSpPr>
          <p:cNvPr id="7223" name="Google Shape;7223;p209"/>
          <p:cNvSpPr txBox="1"/>
          <p:nvPr>
            <p:ph type="title"/>
          </p:nvPr>
        </p:nvSpPr>
        <p:spPr>
          <a:xfrm>
            <a:off x="457200" y="274638"/>
            <a:ext cx="8229600" cy="58236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400"/>
              <a:t>Workflow Activity 7: </a:t>
            </a:r>
            <a:r>
              <a:rPr lang="en-US" sz="2400"/>
              <a:t>Develop Problem Definition</a:t>
            </a:r>
            <a:endParaRPr sz="2400"/>
          </a:p>
        </p:txBody>
      </p:sp>
      <p:sp>
        <p:nvSpPr>
          <p:cNvPr id="7224" name="Google Shape;7224;p209"/>
          <p:cNvSpPr txBox="1"/>
          <p:nvPr>
            <p:ph idx="1" type="body"/>
          </p:nvPr>
        </p:nvSpPr>
        <p:spPr>
          <a:xfrm>
            <a:off x="793747" y="2025652"/>
            <a:ext cx="7620798" cy="447166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333F1A"/>
              </a:buClr>
              <a:buSzPts val="2000"/>
              <a:buChar char="•"/>
            </a:pPr>
            <a:r>
              <a:rPr lang="en-US" sz="2000"/>
              <a:t>One</a:t>
            </a:r>
            <a:endParaRPr/>
          </a:p>
          <a:p>
            <a:pPr indent="-342900" lvl="0" marL="342900" rtl="0" algn="l">
              <a:spcBef>
                <a:spcPts val="400"/>
              </a:spcBef>
              <a:spcAft>
                <a:spcPts val="0"/>
              </a:spcAft>
              <a:buClr>
                <a:srgbClr val="333F1A"/>
              </a:buClr>
              <a:buSzPts val="2000"/>
              <a:buChar char="•"/>
            </a:pPr>
            <a:r>
              <a:rPr lang="en-US" sz="2000"/>
              <a:t>Two</a:t>
            </a:r>
            <a:endParaRPr/>
          </a:p>
          <a:p>
            <a:pPr indent="-342900" lvl="0" marL="342900" rtl="0" algn="l">
              <a:spcBef>
                <a:spcPts val="400"/>
              </a:spcBef>
              <a:spcAft>
                <a:spcPts val="0"/>
              </a:spcAft>
              <a:buClr>
                <a:srgbClr val="333F1A"/>
              </a:buClr>
              <a:buSzPts val="2000"/>
              <a:buChar char="•"/>
            </a:pPr>
            <a:r>
              <a:rPr lang="en-US" sz="2000"/>
              <a:t>Three</a:t>
            </a:r>
            <a:endParaRPr sz="2000"/>
          </a:p>
        </p:txBody>
      </p:sp>
      <p:sp>
        <p:nvSpPr>
          <p:cNvPr id="7225" name="Google Shape;7225;p209"/>
          <p:cNvSpPr/>
          <p:nvPr/>
        </p:nvSpPr>
        <p:spPr>
          <a:xfrm>
            <a:off x="793747" y="968375"/>
            <a:ext cx="7429500"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Drawing from the comments around the topic and the collective thoughts in your group, delineate a set of issues for this topic that define the problem being solved.  For instance, for the Topic: Bridging the cultural gaps between the holding company and the subsidiaries,  an example would be: “Communication is very one-sided in the Holding Company-Subsidiary culture.” </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9" name="Shape 7229"/>
        <p:cNvGrpSpPr/>
        <p:nvPr/>
      </p:nvGrpSpPr>
      <p:grpSpPr>
        <a:xfrm>
          <a:off x="0" y="0"/>
          <a:ext cx="0" cy="0"/>
          <a:chOff x="0" y="0"/>
          <a:chExt cx="0" cy="0"/>
        </a:xfrm>
      </p:grpSpPr>
      <p:sp>
        <p:nvSpPr>
          <p:cNvPr id="7230" name="Google Shape;7230;p210"/>
          <p:cNvSpPr txBox="1"/>
          <p:nvPr>
            <p:ph type="title"/>
          </p:nvPr>
        </p:nvSpPr>
        <p:spPr>
          <a:xfrm>
            <a:off x="457200" y="274638"/>
            <a:ext cx="8229600" cy="58236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400"/>
              <a:t>Workflow Activity 7: </a:t>
            </a:r>
            <a:r>
              <a:rPr lang="en-US" sz="2400"/>
              <a:t>Develop Solution Goals and Objectives</a:t>
            </a:r>
            <a:endParaRPr sz="2400"/>
          </a:p>
        </p:txBody>
      </p:sp>
      <p:sp>
        <p:nvSpPr>
          <p:cNvPr id="7231" name="Google Shape;7231;p210"/>
          <p:cNvSpPr txBox="1"/>
          <p:nvPr>
            <p:ph idx="1" type="body"/>
          </p:nvPr>
        </p:nvSpPr>
        <p:spPr>
          <a:xfrm>
            <a:off x="457200" y="2268980"/>
            <a:ext cx="8229600" cy="4340225"/>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333F1A"/>
              </a:buClr>
              <a:buSzPts val="2000"/>
              <a:buChar char="•"/>
            </a:pPr>
            <a:r>
              <a:rPr lang="en-US" sz="2000"/>
              <a:t>One</a:t>
            </a:r>
            <a:endParaRPr/>
          </a:p>
          <a:p>
            <a:pPr indent="-342900" lvl="0" marL="342900" rtl="0" algn="l">
              <a:spcBef>
                <a:spcPts val="400"/>
              </a:spcBef>
              <a:spcAft>
                <a:spcPts val="0"/>
              </a:spcAft>
              <a:buClr>
                <a:srgbClr val="333F1A"/>
              </a:buClr>
              <a:buSzPts val="2000"/>
              <a:buChar char="•"/>
            </a:pPr>
            <a:r>
              <a:rPr lang="en-US" sz="2000"/>
              <a:t>Two</a:t>
            </a:r>
            <a:endParaRPr/>
          </a:p>
          <a:p>
            <a:pPr indent="-342900" lvl="0" marL="342900" rtl="0" algn="l">
              <a:spcBef>
                <a:spcPts val="400"/>
              </a:spcBef>
              <a:spcAft>
                <a:spcPts val="0"/>
              </a:spcAft>
              <a:buClr>
                <a:srgbClr val="333F1A"/>
              </a:buClr>
              <a:buSzPts val="2000"/>
              <a:buChar char="•"/>
            </a:pPr>
            <a:r>
              <a:rPr lang="en-US" sz="2000"/>
              <a:t>Three</a:t>
            </a:r>
            <a:endParaRPr sz="2000"/>
          </a:p>
        </p:txBody>
      </p:sp>
      <p:sp>
        <p:nvSpPr>
          <p:cNvPr id="7232" name="Google Shape;7232;p210"/>
          <p:cNvSpPr/>
          <p:nvPr/>
        </p:nvSpPr>
        <p:spPr>
          <a:xfrm>
            <a:off x="793747" y="968375"/>
            <a:ext cx="7429500" cy="11695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Now create a set of goals and objectives that would be the perfect outcomes of the changes your group is going to recommend.  In other words, what criteria would you use to measure your proposal at addressing the issues.  What outcomes do you really want to see occur? For instance, for the Topic: Bridging the cultural gaps between the holding company and the subsidiaries, an example would be: “ Bi-weekly, transparent, cross-corporate communication.” </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2"/>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Global Governance Concerns</a:t>
            </a:r>
            <a:endParaRPr/>
          </a:p>
        </p:txBody>
      </p:sp>
      <p:sp>
        <p:nvSpPr>
          <p:cNvPr id="213" name="Google Shape;213;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3200"/>
              <a:buChar char="•"/>
            </a:pPr>
            <a:r>
              <a:rPr lang="en-US"/>
              <a:t>Span of control</a:t>
            </a:r>
            <a:endParaRPr/>
          </a:p>
          <a:p>
            <a:pPr indent="-342900" lvl="0" marL="342900" rtl="0" algn="l">
              <a:spcBef>
                <a:spcPts val="640"/>
              </a:spcBef>
              <a:spcAft>
                <a:spcPts val="0"/>
              </a:spcAft>
              <a:buClr>
                <a:srgbClr val="333F1A"/>
              </a:buClr>
              <a:buSzPts val="3200"/>
              <a:buChar char="•"/>
            </a:pPr>
            <a:r>
              <a:rPr lang="en-US"/>
              <a:t>Increasing stovepipes</a:t>
            </a:r>
            <a:endParaRPr/>
          </a:p>
          <a:p>
            <a:pPr indent="-342900" lvl="0" marL="342900" rtl="0" algn="l">
              <a:spcBef>
                <a:spcPts val="640"/>
              </a:spcBef>
              <a:spcAft>
                <a:spcPts val="0"/>
              </a:spcAft>
              <a:buClr>
                <a:srgbClr val="333F1A"/>
              </a:buClr>
              <a:buSzPts val="3200"/>
              <a:buChar char="•"/>
            </a:pPr>
            <a:r>
              <a:rPr lang="en-US"/>
              <a:t>Lack of strategic oversight</a:t>
            </a:r>
            <a:endParaRPr/>
          </a:p>
          <a:p>
            <a:pPr indent="-139700" lvl="0" marL="342900" rtl="0" algn="l">
              <a:spcBef>
                <a:spcPts val="640"/>
              </a:spcBef>
              <a:spcAft>
                <a:spcPts val="0"/>
              </a:spcAft>
              <a:buClr>
                <a:srgbClr val="333F1A"/>
              </a:buClr>
              <a:buSzPts val="3200"/>
              <a:buNone/>
            </a:pPr>
            <a:r>
              <a:t/>
            </a:r>
            <a:endParaRPr/>
          </a:p>
          <a:p>
            <a:pPr indent="-342900" lvl="0" marL="342900" rtl="0" algn="l">
              <a:spcBef>
                <a:spcPts val="640"/>
              </a:spcBef>
              <a:spcAft>
                <a:spcPts val="0"/>
              </a:spcAft>
              <a:buClr>
                <a:srgbClr val="333F1A"/>
              </a:buClr>
              <a:buSzPts val="3200"/>
              <a:buChar char="•"/>
            </a:pPr>
            <a:r>
              <a:rPr lang="en-US"/>
              <a:t>All have become challenges to ensuring effectiveness in our systems…</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6" name="Shape 7236"/>
        <p:cNvGrpSpPr/>
        <p:nvPr/>
      </p:nvGrpSpPr>
      <p:grpSpPr>
        <a:xfrm>
          <a:off x="0" y="0"/>
          <a:ext cx="0" cy="0"/>
          <a:chOff x="0" y="0"/>
          <a:chExt cx="0" cy="0"/>
        </a:xfrm>
      </p:grpSpPr>
      <p:sp>
        <p:nvSpPr>
          <p:cNvPr id="7237" name="Google Shape;7237;p211"/>
          <p:cNvSpPr txBox="1"/>
          <p:nvPr>
            <p:ph type="title"/>
          </p:nvPr>
        </p:nvSpPr>
        <p:spPr>
          <a:xfrm>
            <a:off x="457200" y="274638"/>
            <a:ext cx="8229600" cy="47329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400"/>
              <a:t>Workflow Activity 8: </a:t>
            </a:r>
            <a:r>
              <a:rPr lang="en-US" sz="2400"/>
              <a:t>Determine Drivers for Change </a:t>
            </a:r>
            <a:endParaRPr sz="2400"/>
          </a:p>
        </p:txBody>
      </p:sp>
      <p:graphicFrame>
        <p:nvGraphicFramePr>
          <p:cNvPr id="7238" name="Google Shape;7238;p211"/>
          <p:cNvGraphicFramePr/>
          <p:nvPr/>
        </p:nvGraphicFramePr>
        <p:xfrm>
          <a:off x="494846" y="1600200"/>
          <a:ext cx="3000000" cy="3000000"/>
        </p:xfrm>
        <a:graphic>
          <a:graphicData uri="http://schemas.openxmlformats.org/drawingml/2006/table">
            <a:tbl>
              <a:tblPr bandRow="1" firstRow="1">
                <a:noFill/>
                <a:tableStyleId>{FBB656A8-B8EC-42C7-A02C-BD94231E0D51}</a:tableStyleId>
              </a:tblPr>
              <a:tblGrid>
                <a:gridCol w="4077150"/>
                <a:gridCol w="4077150"/>
              </a:tblGrid>
              <a:tr h="2324100">
                <a:tc>
                  <a:txBody>
                    <a:bodyPr/>
                    <a:lstStyle/>
                    <a:p>
                      <a:pPr indent="0" lvl="0" marL="0" marR="0" rtl="0" algn="l">
                        <a:spcBef>
                          <a:spcPts val="0"/>
                        </a:spcBef>
                        <a:spcAft>
                          <a:spcPts val="0"/>
                        </a:spcAft>
                        <a:buNone/>
                      </a:pPr>
                      <a:r>
                        <a:rPr lang="en-US" sz="1800"/>
                        <a:t>Add/Create:</a:t>
                      </a:r>
                      <a:endParaRPr sz="1800"/>
                    </a:p>
                  </a:txBody>
                  <a:tcPr marT="45725" marB="45725" marR="91450" marL="91450"/>
                </a:tc>
                <a:tc>
                  <a:txBody>
                    <a:bodyPr/>
                    <a:lstStyle/>
                    <a:p>
                      <a:pPr indent="0" lvl="0" marL="0" marR="0" rtl="0" algn="l">
                        <a:spcBef>
                          <a:spcPts val="0"/>
                        </a:spcBef>
                        <a:spcAft>
                          <a:spcPts val="0"/>
                        </a:spcAft>
                        <a:buNone/>
                      </a:pPr>
                      <a:r>
                        <a:rPr lang="en-US" sz="1800"/>
                        <a:t>Remove/Consolidate:</a:t>
                      </a:r>
                      <a:endParaRPr sz="1800"/>
                    </a:p>
                  </a:txBody>
                  <a:tcPr marT="45725" marB="45725" marR="91450" marL="91450"/>
                </a:tc>
              </a:tr>
              <a:tr h="2324100">
                <a:tc>
                  <a:txBody>
                    <a:bodyPr/>
                    <a:lstStyle/>
                    <a:p>
                      <a:pPr indent="0" lvl="0" marL="0" marR="0" rtl="0" algn="l">
                        <a:spcBef>
                          <a:spcPts val="0"/>
                        </a:spcBef>
                        <a:spcAft>
                          <a:spcPts val="0"/>
                        </a:spcAft>
                        <a:buNone/>
                      </a:pPr>
                      <a:r>
                        <a:rPr b="1" lang="en-US" sz="1800"/>
                        <a:t>Improve</a:t>
                      </a:r>
                      <a:r>
                        <a:rPr b="1" lang="en-US" sz="1800"/>
                        <a:t>/Automate</a:t>
                      </a:r>
                      <a:r>
                        <a:rPr b="1" lang="en-US" sz="1800"/>
                        <a:t>:</a:t>
                      </a:r>
                      <a:endParaRPr b="1" sz="1800"/>
                    </a:p>
                  </a:txBody>
                  <a:tcPr marT="45725" marB="45725" marR="91450" marL="91450"/>
                </a:tc>
                <a:tc>
                  <a:txBody>
                    <a:bodyPr/>
                    <a:lstStyle/>
                    <a:p>
                      <a:pPr indent="0" lvl="0" marL="0" marR="0" rtl="0" algn="l">
                        <a:spcBef>
                          <a:spcPts val="0"/>
                        </a:spcBef>
                        <a:spcAft>
                          <a:spcPts val="0"/>
                        </a:spcAft>
                        <a:buNone/>
                      </a:pPr>
                      <a:r>
                        <a:rPr b="1" lang="en-US" sz="1800"/>
                        <a:t>Reduce/Streamline:</a:t>
                      </a:r>
                      <a:endParaRPr b="1" sz="1800"/>
                    </a:p>
                  </a:txBody>
                  <a:tcPr marT="45725" marB="45725" marR="91450" marL="91450"/>
                </a:tc>
              </a:tr>
            </a:tbl>
          </a:graphicData>
        </a:graphic>
      </p:graphicFrame>
      <p:sp>
        <p:nvSpPr>
          <p:cNvPr id="7239" name="Google Shape;7239;p211"/>
          <p:cNvSpPr/>
          <p:nvPr/>
        </p:nvSpPr>
        <p:spPr>
          <a:xfrm>
            <a:off x="494846" y="747933"/>
            <a:ext cx="8191954"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Be specific in each quadrant about the items that are currently processes, systems, or jobs that either need to be created, removed, improved, or streamlined – think big and out of the box – think across the Qivliq family.  No proposed solution is a bad one if the idea can be supported with sound logic and then measured.</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3" name="Shape 7243"/>
        <p:cNvGrpSpPr/>
        <p:nvPr/>
      </p:nvGrpSpPr>
      <p:grpSpPr>
        <a:xfrm>
          <a:off x="0" y="0"/>
          <a:ext cx="0" cy="0"/>
          <a:chOff x="0" y="0"/>
          <a:chExt cx="0" cy="0"/>
        </a:xfrm>
      </p:grpSpPr>
      <p:sp>
        <p:nvSpPr>
          <p:cNvPr id="7244" name="Google Shape;7244;p212"/>
          <p:cNvSpPr txBox="1"/>
          <p:nvPr>
            <p:ph type="title"/>
          </p:nvPr>
        </p:nvSpPr>
        <p:spPr>
          <a:xfrm>
            <a:off x="457200" y="274638"/>
            <a:ext cx="8229600" cy="44213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400"/>
              <a:t>Workflow Activity 9: </a:t>
            </a:r>
            <a:r>
              <a:rPr lang="en-US" sz="2400"/>
              <a:t>Determine Impact by each Lens </a:t>
            </a:r>
            <a:endParaRPr sz="2400"/>
          </a:p>
        </p:txBody>
      </p:sp>
      <p:graphicFrame>
        <p:nvGraphicFramePr>
          <p:cNvPr id="7245" name="Google Shape;7245;p212"/>
          <p:cNvGraphicFramePr/>
          <p:nvPr/>
        </p:nvGraphicFramePr>
        <p:xfrm>
          <a:off x="457200" y="1285393"/>
          <a:ext cx="3000000" cy="3000000"/>
        </p:xfrm>
        <a:graphic>
          <a:graphicData uri="http://schemas.openxmlformats.org/drawingml/2006/table">
            <a:tbl>
              <a:tblPr bandRow="1" firstRow="1">
                <a:noFill/>
                <a:tableStyleId>{FBB656A8-B8EC-42C7-A02C-BD94231E0D51}</a:tableStyleId>
              </a:tblPr>
              <a:tblGrid>
                <a:gridCol w="1105275"/>
                <a:gridCol w="7124325"/>
              </a:tblGrid>
              <a:tr h="571975">
                <a:tc>
                  <a:txBody>
                    <a:bodyPr/>
                    <a:lstStyle/>
                    <a:p>
                      <a:pPr indent="0" lvl="0" marL="0" marR="0" rtl="0" algn="l">
                        <a:spcBef>
                          <a:spcPts val="0"/>
                        </a:spcBef>
                        <a:spcAft>
                          <a:spcPts val="0"/>
                        </a:spcAft>
                        <a:buNone/>
                      </a:pPr>
                      <a:r>
                        <a:rPr b="1" lang="en-US" sz="1200"/>
                        <a:t>MARKET</a:t>
                      </a:r>
                      <a:endParaRPr b="1" sz="1200"/>
                    </a:p>
                  </a:txBody>
                  <a:tcPr marT="45725" marB="45725" marR="91450" marL="91450"/>
                </a:tc>
                <a:tc>
                  <a:txBody>
                    <a:bodyPr/>
                    <a:lstStyle/>
                    <a:p>
                      <a:pPr indent="0" lvl="0" marL="0" marR="0" rtl="0" algn="l">
                        <a:spcBef>
                          <a:spcPts val="0"/>
                        </a:spcBef>
                        <a:spcAft>
                          <a:spcPts val="0"/>
                        </a:spcAft>
                        <a:buNone/>
                      </a:pPr>
                      <a:r>
                        <a:rPr b="0" lang="en-US" sz="800"/>
                        <a:t>(Market</a:t>
                      </a:r>
                      <a:r>
                        <a:rPr b="0" lang="en-US" sz="800"/>
                        <a:t> Characteristics | Competition | Customer | Positioning | Timing)</a:t>
                      </a:r>
                      <a:endParaRPr b="0" sz="800"/>
                    </a:p>
                  </a:txBody>
                  <a:tcPr marT="45725" marB="45725" marR="91450" marL="91450"/>
                </a:tc>
              </a:tr>
              <a:tr h="586600">
                <a:tc>
                  <a:txBody>
                    <a:bodyPr/>
                    <a:lstStyle/>
                    <a:p>
                      <a:pPr indent="0" lvl="0" marL="0" marR="0" rtl="0" algn="l">
                        <a:spcBef>
                          <a:spcPts val="0"/>
                        </a:spcBef>
                        <a:spcAft>
                          <a:spcPts val="0"/>
                        </a:spcAft>
                        <a:buNone/>
                      </a:pPr>
                      <a:r>
                        <a:rPr b="1" lang="en-US" sz="1200"/>
                        <a:t>PEOPLE</a:t>
                      </a:r>
                      <a:endParaRPr b="1" sz="1200"/>
                    </a:p>
                  </a:txBody>
                  <a:tcPr marT="45725" marB="45725" marR="91450" marL="91450"/>
                </a:tc>
                <a:tc>
                  <a:txBody>
                    <a:bodyPr/>
                    <a:lstStyle/>
                    <a:p>
                      <a:pPr indent="0" lvl="0" marL="0" marR="0" rtl="0" algn="l">
                        <a:spcBef>
                          <a:spcPts val="0"/>
                        </a:spcBef>
                        <a:spcAft>
                          <a:spcPts val="0"/>
                        </a:spcAft>
                        <a:buNone/>
                      </a:pPr>
                      <a:r>
                        <a:rPr b="0" lang="en-US" sz="800"/>
                        <a:t>(Employee Characteristics | Culture | Leadership | Organizational Design)</a:t>
                      </a:r>
                      <a:endParaRPr b="0" sz="800"/>
                    </a:p>
                  </a:txBody>
                  <a:tcPr marT="45725" marB="45725" marR="91450" marL="91450"/>
                </a:tc>
              </a:tr>
              <a:tr h="586600">
                <a:tc>
                  <a:txBody>
                    <a:bodyPr/>
                    <a:lstStyle/>
                    <a:p>
                      <a:pPr indent="0" lvl="0" marL="0" marR="0" rtl="0" algn="l">
                        <a:spcBef>
                          <a:spcPts val="0"/>
                        </a:spcBef>
                        <a:spcAft>
                          <a:spcPts val="0"/>
                        </a:spcAft>
                        <a:buNone/>
                      </a:pPr>
                      <a:r>
                        <a:rPr b="1" lang="en-US" sz="1200"/>
                        <a:t>FINANCIAL</a:t>
                      </a:r>
                      <a:endParaRPr b="1" sz="1200"/>
                    </a:p>
                  </a:txBody>
                  <a:tcPr marT="45725" marB="45725" marR="91450" marL="91450"/>
                </a:tc>
                <a:tc>
                  <a:txBody>
                    <a:bodyPr/>
                    <a:lstStyle/>
                    <a:p>
                      <a:pPr indent="0" lvl="0" marL="0" marR="0" rtl="0" algn="l">
                        <a:spcBef>
                          <a:spcPts val="0"/>
                        </a:spcBef>
                        <a:spcAft>
                          <a:spcPts val="0"/>
                        </a:spcAft>
                        <a:buNone/>
                      </a:pPr>
                      <a:r>
                        <a:rPr b="0" lang="en-US" sz="800"/>
                        <a:t>(Accounting | Capital Structure | Financial Model | Forecasting</a:t>
                      </a:r>
                      <a:r>
                        <a:rPr b="0" lang="en-US" sz="800"/>
                        <a:t> | Historical Performance)</a:t>
                      </a:r>
                      <a:endParaRPr b="0" sz="800"/>
                    </a:p>
                  </a:txBody>
                  <a:tcPr marT="45725" marB="45725" marR="91450" marL="91450"/>
                </a:tc>
              </a:tr>
              <a:tr h="586600">
                <a:tc>
                  <a:txBody>
                    <a:bodyPr/>
                    <a:lstStyle/>
                    <a:p>
                      <a:pPr indent="0" lvl="0" marL="0" marR="0" rtl="0" algn="l">
                        <a:spcBef>
                          <a:spcPts val="0"/>
                        </a:spcBef>
                        <a:spcAft>
                          <a:spcPts val="0"/>
                        </a:spcAft>
                        <a:buNone/>
                      </a:pPr>
                      <a:r>
                        <a:rPr b="1" lang="en-US" sz="1200"/>
                        <a:t>STRATEGY</a:t>
                      </a:r>
                      <a:endParaRPr b="1" sz="1200"/>
                    </a:p>
                  </a:txBody>
                  <a:tcPr marT="45725" marB="45725" marR="91450" marL="91450"/>
                </a:tc>
                <a:tc>
                  <a:txBody>
                    <a:bodyPr/>
                    <a:lstStyle/>
                    <a:p>
                      <a:pPr indent="0" lvl="0" marL="0" marR="0" rtl="0" algn="l">
                        <a:spcBef>
                          <a:spcPts val="0"/>
                        </a:spcBef>
                        <a:spcAft>
                          <a:spcPts val="0"/>
                        </a:spcAft>
                        <a:buNone/>
                      </a:pPr>
                      <a:r>
                        <a:rPr b="0" lang="en-US" sz="800"/>
                        <a:t>(General Strategy | Offerings | Pricing Strategy | Promotion | Delivery Outlets) </a:t>
                      </a:r>
                      <a:endParaRPr b="0" sz="800"/>
                    </a:p>
                  </a:txBody>
                  <a:tcPr marT="45725" marB="45725" marR="91450" marL="91450"/>
                </a:tc>
              </a:tr>
              <a:tr h="586600">
                <a:tc>
                  <a:txBody>
                    <a:bodyPr/>
                    <a:lstStyle/>
                    <a:p>
                      <a:pPr indent="0" lvl="0" marL="0" marR="0" rtl="0" algn="l">
                        <a:spcBef>
                          <a:spcPts val="0"/>
                        </a:spcBef>
                        <a:spcAft>
                          <a:spcPts val="0"/>
                        </a:spcAft>
                        <a:buNone/>
                      </a:pPr>
                      <a:r>
                        <a:rPr b="1" lang="en-US" sz="1200"/>
                        <a:t>OPERATIONS</a:t>
                      </a:r>
                      <a:endParaRPr b="1" sz="1200"/>
                    </a:p>
                  </a:txBody>
                  <a:tcPr marT="45725" marB="45725" marR="91450" marL="91450"/>
                </a:tc>
                <a:tc>
                  <a:txBody>
                    <a:bodyPr/>
                    <a:lstStyle/>
                    <a:p>
                      <a:pPr indent="0" lvl="0" marL="0" marR="0" rtl="0" algn="l">
                        <a:spcBef>
                          <a:spcPts val="0"/>
                        </a:spcBef>
                        <a:spcAft>
                          <a:spcPts val="0"/>
                        </a:spcAft>
                        <a:buNone/>
                      </a:pPr>
                      <a:r>
                        <a:rPr b="0" lang="en-US" sz="800"/>
                        <a:t>(General</a:t>
                      </a:r>
                      <a:r>
                        <a:rPr b="0" lang="en-US" sz="800"/>
                        <a:t> Operations | Infrastructure | Processes | Systems)</a:t>
                      </a:r>
                      <a:endParaRPr b="0" sz="800"/>
                    </a:p>
                  </a:txBody>
                  <a:tcPr marT="45725" marB="45725" marR="91450" marL="91450"/>
                </a:tc>
              </a:tr>
              <a:tr h="586600">
                <a:tc>
                  <a:txBody>
                    <a:bodyPr/>
                    <a:lstStyle/>
                    <a:p>
                      <a:pPr indent="0" lvl="0" marL="0" marR="0" rtl="0" algn="l">
                        <a:spcBef>
                          <a:spcPts val="0"/>
                        </a:spcBef>
                        <a:spcAft>
                          <a:spcPts val="0"/>
                        </a:spcAft>
                        <a:buNone/>
                      </a:pPr>
                      <a:r>
                        <a:rPr b="1" lang="en-US" sz="1200"/>
                        <a:t>EXECUTION</a:t>
                      </a:r>
                      <a:endParaRPr b="1" sz="1200"/>
                    </a:p>
                  </a:txBody>
                  <a:tcPr marT="45725" marB="45725" marR="91450" marL="91450"/>
                </a:tc>
                <a:tc>
                  <a:txBody>
                    <a:bodyPr/>
                    <a:lstStyle/>
                    <a:p>
                      <a:pPr indent="0" lvl="0" marL="0" marR="0" rtl="0" algn="l">
                        <a:spcBef>
                          <a:spcPts val="0"/>
                        </a:spcBef>
                        <a:spcAft>
                          <a:spcPts val="0"/>
                        </a:spcAft>
                        <a:buNone/>
                      </a:pPr>
                      <a:r>
                        <a:rPr b="0" lang="en-US" sz="800"/>
                        <a:t>(Measurement</a:t>
                      </a:r>
                      <a:r>
                        <a:rPr b="0" lang="en-US" sz="800"/>
                        <a:t> | Performance)</a:t>
                      </a:r>
                      <a:endParaRPr b="0" sz="800"/>
                    </a:p>
                  </a:txBody>
                  <a:tcPr marT="45725" marB="45725" marR="91450" marL="91450"/>
                </a:tc>
              </a:tr>
              <a:tr h="586600">
                <a:tc>
                  <a:txBody>
                    <a:bodyPr/>
                    <a:lstStyle/>
                    <a:p>
                      <a:pPr indent="0" lvl="0" marL="0" marR="0" rtl="0" algn="l">
                        <a:spcBef>
                          <a:spcPts val="0"/>
                        </a:spcBef>
                        <a:spcAft>
                          <a:spcPts val="0"/>
                        </a:spcAft>
                        <a:buNone/>
                      </a:pPr>
                      <a:r>
                        <a:rPr b="1" lang="en-US" sz="1200"/>
                        <a:t>EXPECTATIONS</a:t>
                      </a:r>
                      <a:endParaRPr b="1" sz="1200"/>
                    </a:p>
                  </a:txBody>
                  <a:tcPr marT="45725" marB="45725" marR="91450" marL="91450"/>
                </a:tc>
                <a:tc>
                  <a:txBody>
                    <a:bodyPr/>
                    <a:lstStyle/>
                    <a:p>
                      <a:pPr indent="0" lvl="0" marL="0" marR="0" rtl="0" algn="l">
                        <a:spcBef>
                          <a:spcPts val="0"/>
                        </a:spcBef>
                        <a:spcAft>
                          <a:spcPts val="0"/>
                        </a:spcAft>
                        <a:buNone/>
                      </a:pPr>
                      <a:r>
                        <a:rPr b="0" lang="en-US" sz="800"/>
                        <a:t>(All</a:t>
                      </a:r>
                      <a:r>
                        <a:rPr b="0" lang="en-US" sz="800"/>
                        <a:t> Stakeholders | Board &amp; Shareholders | Customers | Employees | Partners)</a:t>
                      </a:r>
                      <a:endParaRPr b="0" sz="800"/>
                    </a:p>
                  </a:txBody>
                  <a:tcPr marT="45725" marB="45725" marR="91450" marL="91450"/>
                </a:tc>
              </a:tr>
              <a:tr h="586600">
                <a:tc>
                  <a:txBody>
                    <a:bodyPr/>
                    <a:lstStyle/>
                    <a:p>
                      <a:pPr indent="0" lvl="0" marL="0" marR="0" rtl="0" algn="l">
                        <a:spcBef>
                          <a:spcPts val="0"/>
                        </a:spcBef>
                        <a:spcAft>
                          <a:spcPts val="0"/>
                        </a:spcAft>
                        <a:buNone/>
                      </a:pPr>
                      <a:r>
                        <a:rPr b="1" lang="en-US" sz="1200"/>
                        <a:t>GOVERNANCE</a:t>
                      </a:r>
                      <a:endParaRPr b="1" sz="1200"/>
                    </a:p>
                  </a:txBody>
                  <a:tcPr marT="45725" marB="45725" marR="91450" marL="91450"/>
                </a:tc>
                <a:tc>
                  <a:txBody>
                    <a:bodyPr/>
                    <a:lstStyle/>
                    <a:p>
                      <a:pPr indent="0" lvl="0" marL="0" marR="0" rtl="0" algn="l">
                        <a:spcBef>
                          <a:spcPts val="0"/>
                        </a:spcBef>
                        <a:spcAft>
                          <a:spcPts val="0"/>
                        </a:spcAft>
                        <a:buNone/>
                      </a:pPr>
                      <a:r>
                        <a:rPr b="0" lang="en-US" sz="800"/>
                        <a:t>(Practices</a:t>
                      </a:r>
                      <a:r>
                        <a:rPr b="0" lang="en-US" sz="800"/>
                        <a:t> | Principles | Structure)</a:t>
                      </a:r>
                      <a:endParaRPr b="0" sz="800"/>
                    </a:p>
                  </a:txBody>
                  <a:tcPr marT="45725" marB="45725" marR="91450" marL="91450"/>
                </a:tc>
              </a:tr>
              <a:tr h="586600">
                <a:tc>
                  <a:txBody>
                    <a:bodyPr/>
                    <a:lstStyle/>
                    <a:p>
                      <a:pPr indent="0" lvl="0" marL="0" marR="0" rtl="0" algn="l">
                        <a:spcBef>
                          <a:spcPts val="0"/>
                        </a:spcBef>
                        <a:spcAft>
                          <a:spcPts val="0"/>
                        </a:spcAft>
                        <a:buNone/>
                      </a:pPr>
                      <a:r>
                        <a:rPr b="1" lang="en-US" sz="1200"/>
                        <a:t>ENTITY</a:t>
                      </a:r>
                      <a:endParaRPr b="1" sz="1200"/>
                    </a:p>
                  </a:txBody>
                  <a:tcPr marT="45725" marB="45725" marR="91450" marL="91450"/>
                </a:tc>
                <a:tc>
                  <a:txBody>
                    <a:bodyPr/>
                    <a:lstStyle/>
                    <a:p>
                      <a:pPr indent="0" lvl="0" marL="0" marR="0" rtl="0" algn="l">
                        <a:spcBef>
                          <a:spcPts val="0"/>
                        </a:spcBef>
                        <a:spcAft>
                          <a:spcPts val="0"/>
                        </a:spcAft>
                        <a:buNone/>
                      </a:pPr>
                      <a:r>
                        <a:rPr b="0" lang="en-US" sz="800"/>
                        <a:t>(Entity</a:t>
                      </a:r>
                      <a:r>
                        <a:rPr b="0" lang="en-US" sz="800"/>
                        <a:t> Characteristics | Contracts | Intellectual Property | Liability &amp; Risk)</a:t>
                      </a:r>
                      <a:endParaRPr b="0" sz="800"/>
                    </a:p>
                  </a:txBody>
                  <a:tcPr marT="45725" marB="45725" marR="91450" marL="91450"/>
                </a:tc>
              </a:tr>
            </a:tbl>
          </a:graphicData>
        </a:graphic>
      </p:graphicFrame>
      <p:sp>
        <p:nvSpPr>
          <p:cNvPr id="7246" name="Google Shape;7246;p212"/>
          <p:cNvSpPr/>
          <p:nvPr/>
        </p:nvSpPr>
        <p:spPr>
          <a:xfrm>
            <a:off x="457200" y="716769"/>
            <a:ext cx="8229600" cy="5539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Times New Roman"/>
                <a:ea typeface="Times New Roman"/>
                <a:cs typeface="Times New Roman"/>
                <a:sym typeface="Times New Roman"/>
              </a:rPr>
              <a:t>Leveraging the handout think through what would need to happen by Lens and (Sub-lens) for these new proposed changes to really occur.  It could be: new jobs created, a new budget formed, more people focused on a new or streamlined process, a better understanding of the customers of each company, etc.  For instance, in the People Lens and example would be: new positions to hire, managing cultural changes, etc.                                                                                                                                                                                                                                                                                                                                                                                                                                                                                                                                                                                                                                                                                                                                                                                                                                         </a:t>
            </a:r>
            <a:endParaRPr sz="1000">
              <a:solidFill>
                <a:schemeClr val="dk1"/>
              </a:solidFill>
              <a:latin typeface="Times New Roman"/>
              <a:ea typeface="Times New Roman"/>
              <a:cs typeface="Times New Roman"/>
              <a:sym typeface="Times New Roman"/>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0" name="Shape 7250"/>
        <p:cNvGrpSpPr/>
        <p:nvPr/>
      </p:nvGrpSpPr>
      <p:grpSpPr>
        <a:xfrm>
          <a:off x="0" y="0"/>
          <a:ext cx="0" cy="0"/>
          <a:chOff x="0" y="0"/>
          <a:chExt cx="0" cy="0"/>
        </a:xfrm>
      </p:grpSpPr>
      <p:sp>
        <p:nvSpPr>
          <p:cNvPr id="7251" name="Google Shape;7251;p213"/>
          <p:cNvSpPr txBox="1"/>
          <p:nvPr>
            <p:ph type="title"/>
          </p:nvPr>
        </p:nvSpPr>
        <p:spPr>
          <a:xfrm>
            <a:off x="457200" y="274638"/>
            <a:ext cx="8229600" cy="37201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2400"/>
              <a:t>Workflow Activity 10: </a:t>
            </a:r>
            <a:r>
              <a:rPr lang="en-US" sz="2400"/>
              <a:t>Summarize High Impact Moves</a:t>
            </a:r>
            <a:endParaRPr sz="2400"/>
          </a:p>
        </p:txBody>
      </p:sp>
      <p:graphicFrame>
        <p:nvGraphicFramePr>
          <p:cNvPr id="7252" name="Google Shape;7252;p213"/>
          <p:cNvGraphicFramePr/>
          <p:nvPr/>
        </p:nvGraphicFramePr>
        <p:xfrm>
          <a:off x="909582" y="1600200"/>
          <a:ext cx="3000000" cy="3000000"/>
        </p:xfrm>
        <a:graphic>
          <a:graphicData uri="http://schemas.openxmlformats.org/drawingml/2006/table">
            <a:tbl>
              <a:tblPr bandRow="1" firstRow="1">
                <a:noFill/>
                <a:tableStyleId>{FBB656A8-B8EC-42C7-A02C-BD94231E0D51}</a:tableStyleId>
              </a:tblPr>
              <a:tblGrid>
                <a:gridCol w="7324825"/>
              </a:tblGrid>
              <a:tr h="590825">
                <a:tc>
                  <a:txBody>
                    <a:bodyPr/>
                    <a:lstStyle/>
                    <a:p>
                      <a:pPr indent="0" lvl="0" marL="0" marR="0" rtl="0" algn="l">
                        <a:spcBef>
                          <a:spcPts val="0"/>
                        </a:spcBef>
                        <a:spcAft>
                          <a:spcPts val="0"/>
                        </a:spcAft>
                        <a:buNone/>
                      </a:pPr>
                      <a:r>
                        <a:t/>
                      </a:r>
                      <a:endParaRPr sz="1800">
                        <a:solidFill>
                          <a:schemeClr val="dk1"/>
                        </a:solidFil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38100">
                      <a:solidFill>
                        <a:srgbClr val="9BBB59"/>
                      </a:solidFill>
                      <a:prstDash val="solid"/>
                      <a:round/>
                      <a:headEnd len="sm" w="sm" type="none"/>
                      <a:tailEnd len="sm" w="sm" type="none"/>
                    </a:lnB>
                    <a:solidFill>
                      <a:srgbClr val="FFFFFF"/>
                    </a:solidFill>
                  </a:tcPr>
                </a:tc>
              </a:tr>
              <a:tr h="760000">
                <a:tc>
                  <a:txBody>
                    <a:bodyPr/>
                    <a:lstStyle/>
                    <a:p>
                      <a:pPr indent="0" lvl="0" marL="0" marR="0" rtl="0" algn="l">
                        <a:spcBef>
                          <a:spcPts val="0"/>
                        </a:spcBef>
                        <a:spcAft>
                          <a:spcPts val="0"/>
                        </a:spcAft>
                        <a:buNone/>
                      </a:pPr>
                      <a:r>
                        <a:rPr lang="en-US" sz="1800">
                          <a:solidFill>
                            <a:schemeClr val="dk1"/>
                          </a:solidFill>
                        </a:rPr>
                        <a:t>1.</a:t>
                      </a:r>
                      <a:endParaRPr sz="1800">
                        <a:solidFill>
                          <a:schemeClr val="dk1"/>
                        </a:solidFill>
                      </a:endParaRPr>
                    </a:p>
                  </a:txBody>
                  <a:tcPr marT="45725" marB="45725" marR="91450" marL="91450">
                    <a:lnL cap="flat" cmpd="sng" w="38100">
                      <a:solidFill>
                        <a:srgbClr val="9BBB59"/>
                      </a:solidFill>
                      <a:prstDash val="solid"/>
                      <a:round/>
                      <a:headEnd len="sm" w="sm" type="none"/>
                      <a:tailEnd len="sm" w="sm" type="none"/>
                    </a:lnL>
                    <a:lnR cap="flat" cmpd="sng" w="38100">
                      <a:solidFill>
                        <a:srgbClr val="9BBB59"/>
                      </a:solidFill>
                      <a:prstDash val="solid"/>
                      <a:round/>
                      <a:headEnd len="sm" w="sm" type="none"/>
                      <a:tailEnd len="sm" w="sm" type="none"/>
                    </a:lnR>
                    <a:lnT cap="flat" cmpd="sng" w="38100">
                      <a:solidFill>
                        <a:srgbClr val="9BBB59"/>
                      </a:solidFill>
                      <a:prstDash val="solid"/>
                      <a:round/>
                      <a:headEnd len="sm" w="sm" type="none"/>
                      <a:tailEnd len="sm" w="sm" type="none"/>
                    </a:lnT>
                    <a:lnB cap="flat" cmpd="sng" w="38100">
                      <a:solidFill>
                        <a:srgbClr val="9BBB59"/>
                      </a:solidFill>
                      <a:prstDash val="solid"/>
                      <a:round/>
                      <a:headEnd len="sm" w="sm" type="none"/>
                      <a:tailEnd len="sm" w="sm" type="none"/>
                    </a:lnB>
                    <a:solidFill>
                      <a:srgbClr val="FFFFFF"/>
                    </a:solidFill>
                  </a:tcPr>
                </a:tc>
              </a:tr>
              <a:tr h="760000">
                <a:tc>
                  <a:txBody>
                    <a:bodyPr/>
                    <a:lstStyle/>
                    <a:p>
                      <a:pPr indent="0" lvl="0" marL="0" marR="0" rtl="0" algn="l">
                        <a:spcBef>
                          <a:spcPts val="0"/>
                        </a:spcBef>
                        <a:spcAft>
                          <a:spcPts val="0"/>
                        </a:spcAft>
                        <a:buNone/>
                      </a:pPr>
                      <a:r>
                        <a:rPr lang="en-US" sz="1800">
                          <a:solidFill>
                            <a:schemeClr val="dk1"/>
                          </a:solidFill>
                        </a:rPr>
                        <a:t>2.</a:t>
                      </a:r>
                      <a:endParaRPr sz="1800">
                        <a:solidFill>
                          <a:schemeClr val="dk1"/>
                        </a:solidFill>
                      </a:endParaRPr>
                    </a:p>
                  </a:txBody>
                  <a:tcPr marT="45725" marB="45725" marR="91450" marL="91450">
                    <a:lnL cap="flat" cmpd="sng" w="38100">
                      <a:solidFill>
                        <a:srgbClr val="9BBB59"/>
                      </a:solidFill>
                      <a:prstDash val="solid"/>
                      <a:round/>
                      <a:headEnd len="sm" w="sm" type="none"/>
                      <a:tailEnd len="sm" w="sm" type="none"/>
                    </a:lnL>
                    <a:lnR cap="flat" cmpd="sng" w="38100">
                      <a:solidFill>
                        <a:srgbClr val="9BBB59"/>
                      </a:solidFill>
                      <a:prstDash val="solid"/>
                      <a:round/>
                      <a:headEnd len="sm" w="sm" type="none"/>
                      <a:tailEnd len="sm" w="sm" type="none"/>
                    </a:lnR>
                    <a:lnT cap="flat" cmpd="sng" w="38100">
                      <a:solidFill>
                        <a:srgbClr val="9BBB59"/>
                      </a:solidFill>
                      <a:prstDash val="solid"/>
                      <a:round/>
                      <a:headEnd len="sm" w="sm" type="none"/>
                      <a:tailEnd len="sm" w="sm" type="none"/>
                    </a:lnT>
                    <a:lnB cap="flat" cmpd="sng" w="38100">
                      <a:solidFill>
                        <a:srgbClr val="9BBB59"/>
                      </a:solidFill>
                      <a:prstDash val="solid"/>
                      <a:round/>
                      <a:headEnd len="sm" w="sm" type="none"/>
                      <a:tailEnd len="sm" w="sm" type="none"/>
                    </a:lnB>
                    <a:solidFill>
                      <a:srgbClr val="FFFFFF"/>
                    </a:solidFill>
                  </a:tcPr>
                </a:tc>
              </a:tr>
              <a:tr h="760000">
                <a:tc>
                  <a:txBody>
                    <a:bodyPr/>
                    <a:lstStyle/>
                    <a:p>
                      <a:pPr indent="0" lvl="0" marL="0" marR="0" rtl="0" algn="l">
                        <a:spcBef>
                          <a:spcPts val="0"/>
                        </a:spcBef>
                        <a:spcAft>
                          <a:spcPts val="0"/>
                        </a:spcAft>
                        <a:buNone/>
                      </a:pPr>
                      <a:r>
                        <a:rPr lang="en-US" sz="1800">
                          <a:solidFill>
                            <a:schemeClr val="dk1"/>
                          </a:solidFill>
                        </a:rPr>
                        <a:t>3.</a:t>
                      </a:r>
                      <a:endParaRPr sz="1800">
                        <a:solidFill>
                          <a:schemeClr val="dk1"/>
                        </a:solidFill>
                      </a:endParaRPr>
                    </a:p>
                  </a:txBody>
                  <a:tcPr marT="45725" marB="45725" marR="91450" marL="91450">
                    <a:lnL cap="flat" cmpd="sng" w="38100">
                      <a:solidFill>
                        <a:srgbClr val="9BBB59"/>
                      </a:solidFill>
                      <a:prstDash val="solid"/>
                      <a:round/>
                      <a:headEnd len="sm" w="sm" type="none"/>
                      <a:tailEnd len="sm" w="sm" type="none"/>
                    </a:lnL>
                    <a:lnR cap="flat" cmpd="sng" w="38100">
                      <a:solidFill>
                        <a:srgbClr val="9BBB59"/>
                      </a:solidFill>
                      <a:prstDash val="solid"/>
                      <a:round/>
                      <a:headEnd len="sm" w="sm" type="none"/>
                      <a:tailEnd len="sm" w="sm" type="none"/>
                    </a:lnR>
                    <a:lnT cap="flat" cmpd="sng" w="38100">
                      <a:solidFill>
                        <a:srgbClr val="9BBB59"/>
                      </a:solidFill>
                      <a:prstDash val="solid"/>
                      <a:round/>
                      <a:headEnd len="sm" w="sm" type="none"/>
                      <a:tailEnd len="sm" w="sm" type="none"/>
                    </a:lnT>
                    <a:lnB cap="flat" cmpd="sng" w="38100">
                      <a:solidFill>
                        <a:srgbClr val="9BBB59"/>
                      </a:solidFill>
                      <a:prstDash val="solid"/>
                      <a:round/>
                      <a:headEnd len="sm" w="sm" type="none"/>
                      <a:tailEnd len="sm" w="sm" type="none"/>
                    </a:lnB>
                    <a:solidFill>
                      <a:srgbClr val="FFFFFF"/>
                    </a:solidFill>
                  </a:tcPr>
                </a:tc>
              </a:tr>
              <a:tr h="760000">
                <a:tc>
                  <a:txBody>
                    <a:bodyPr/>
                    <a:lstStyle/>
                    <a:p>
                      <a:pPr indent="0" lvl="0" marL="0" marR="0" rtl="0" algn="l">
                        <a:spcBef>
                          <a:spcPts val="0"/>
                        </a:spcBef>
                        <a:spcAft>
                          <a:spcPts val="0"/>
                        </a:spcAft>
                        <a:buNone/>
                      </a:pPr>
                      <a:r>
                        <a:rPr lang="en-US" sz="1800">
                          <a:solidFill>
                            <a:schemeClr val="dk1"/>
                          </a:solidFill>
                        </a:rPr>
                        <a:t>4.</a:t>
                      </a:r>
                      <a:endParaRPr sz="1800">
                        <a:solidFill>
                          <a:schemeClr val="dk1"/>
                        </a:solidFill>
                      </a:endParaRPr>
                    </a:p>
                  </a:txBody>
                  <a:tcPr marT="45725" marB="45725" marR="91450" marL="91450">
                    <a:lnL cap="flat" cmpd="sng" w="38100">
                      <a:solidFill>
                        <a:srgbClr val="9BBB59"/>
                      </a:solidFill>
                      <a:prstDash val="solid"/>
                      <a:round/>
                      <a:headEnd len="sm" w="sm" type="none"/>
                      <a:tailEnd len="sm" w="sm" type="none"/>
                    </a:lnL>
                    <a:lnR cap="flat" cmpd="sng" w="38100">
                      <a:solidFill>
                        <a:srgbClr val="9BBB59"/>
                      </a:solidFill>
                      <a:prstDash val="solid"/>
                      <a:round/>
                      <a:headEnd len="sm" w="sm" type="none"/>
                      <a:tailEnd len="sm" w="sm" type="none"/>
                    </a:lnR>
                    <a:lnT cap="flat" cmpd="sng" w="38100">
                      <a:solidFill>
                        <a:srgbClr val="9BBB59"/>
                      </a:solidFill>
                      <a:prstDash val="solid"/>
                      <a:round/>
                      <a:headEnd len="sm" w="sm" type="none"/>
                      <a:tailEnd len="sm" w="sm" type="none"/>
                    </a:lnT>
                    <a:lnB cap="flat" cmpd="sng" w="38100">
                      <a:solidFill>
                        <a:srgbClr val="9BBB59"/>
                      </a:solidFill>
                      <a:prstDash val="solid"/>
                      <a:round/>
                      <a:headEnd len="sm" w="sm" type="none"/>
                      <a:tailEnd len="sm" w="sm" type="none"/>
                    </a:lnB>
                    <a:solidFill>
                      <a:srgbClr val="FFFFFF"/>
                    </a:solidFill>
                  </a:tcPr>
                </a:tc>
              </a:tr>
              <a:tr h="760000">
                <a:tc>
                  <a:txBody>
                    <a:bodyPr/>
                    <a:lstStyle/>
                    <a:p>
                      <a:pPr indent="0" lvl="0" marL="0" marR="0" rtl="0" algn="l">
                        <a:spcBef>
                          <a:spcPts val="0"/>
                        </a:spcBef>
                        <a:spcAft>
                          <a:spcPts val="0"/>
                        </a:spcAft>
                        <a:buNone/>
                      </a:pPr>
                      <a:r>
                        <a:rPr lang="en-US" sz="1800">
                          <a:solidFill>
                            <a:schemeClr val="dk1"/>
                          </a:solidFill>
                        </a:rPr>
                        <a:t>5.</a:t>
                      </a:r>
                      <a:endParaRPr sz="1800">
                        <a:solidFill>
                          <a:schemeClr val="dk1"/>
                        </a:solidFill>
                      </a:endParaRPr>
                    </a:p>
                  </a:txBody>
                  <a:tcPr marT="45725" marB="45725" marR="91450" marL="91450">
                    <a:lnL cap="flat" cmpd="sng" w="38100">
                      <a:solidFill>
                        <a:srgbClr val="9BBB59"/>
                      </a:solidFill>
                      <a:prstDash val="solid"/>
                      <a:round/>
                      <a:headEnd len="sm" w="sm" type="none"/>
                      <a:tailEnd len="sm" w="sm" type="none"/>
                    </a:lnL>
                    <a:lnR cap="flat" cmpd="sng" w="38100">
                      <a:solidFill>
                        <a:srgbClr val="9BBB59"/>
                      </a:solidFill>
                      <a:prstDash val="solid"/>
                      <a:round/>
                      <a:headEnd len="sm" w="sm" type="none"/>
                      <a:tailEnd len="sm" w="sm" type="none"/>
                    </a:lnR>
                    <a:lnT cap="flat" cmpd="sng" w="38100">
                      <a:solidFill>
                        <a:srgbClr val="9BBB59"/>
                      </a:solidFill>
                      <a:prstDash val="solid"/>
                      <a:round/>
                      <a:headEnd len="sm" w="sm" type="none"/>
                      <a:tailEnd len="sm" w="sm" type="none"/>
                    </a:lnT>
                    <a:lnB cap="flat" cmpd="sng" w="38100">
                      <a:solidFill>
                        <a:srgbClr val="9BBB59"/>
                      </a:solidFill>
                      <a:prstDash val="solid"/>
                      <a:round/>
                      <a:headEnd len="sm" w="sm" type="none"/>
                      <a:tailEnd len="sm" w="sm" type="none"/>
                    </a:lnB>
                    <a:solidFill>
                      <a:srgbClr val="FFFFFF"/>
                    </a:solidFill>
                  </a:tcPr>
                </a:tc>
              </a:tr>
            </a:tbl>
          </a:graphicData>
        </a:graphic>
      </p:graphicFrame>
      <p:sp>
        <p:nvSpPr>
          <p:cNvPr id="7253" name="Google Shape;7253;p213"/>
          <p:cNvSpPr/>
          <p:nvPr/>
        </p:nvSpPr>
        <p:spPr>
          <a:xfrm>
            <a:off x="909581" y="863274"/>
            <a:ext cx="7324837"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Identify the High Impact Moves/Activities/Programs to implement change.  These are a succinct set of strategic changes or initiatives that could be led by a task force or developed in to a program for tactical execution throughout the organization.  For instance, an example would be, “Develop a Social Operating Calendar for the Organization and its Subsidiaries.”</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3"/>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WHY THE 9LENSES™ - ACADEMIA…</a:t>
            </a:r>
            <a:endParaRPr/>
          </a:p>
        </p:txBody>
      </p:sp>
      <p:sp>
        <p:nvSpPr>
          <p:cNvPr id="219" name="Google Shape;219;p23"/>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888888"/>
              </a:buClr>
              <a:buSzPts val="20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4"/>
          <p:cNvSpPr/>
          <p:nvPr/>
        </p:nvSpPr>
        <p:spPr>
          <a:xfrm>
            <a:off x="3428999" y="2971800"/>
            <a:ext cx="5638800" cy="16764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4"/>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MIT Sloan School</a:t>
            </a:r>
            <a:endParaRPr/>
          </a:p>
        </p:txBody>
      </p:sp>
      <p:pic>
        <p:nvPicPr>
          <p:cNvPr descr="sterman.jpg" id="227" name="Google Shape;227;p24"/>
          <p:cNvPicPr preferRelativeResize="0"/>
          <p:nvPr/>
        </p:nvPicPr>
        <p:blipFill rotWithShape="1">
          <a:blip r:embed="rId3">
            <a:alphaModFix/>
          </a:blip>
          <a:srcRect b="0" l="0" r="0" t="0"/>
          <a:stretch/>
        </p:blipFill>
        <p:spPr>
          <a:xfrm>
            <a:off x="609600" y="3886200"/>
            <a:ext cx="1828800" cy="2197100"/>
          </a:xfrm>
          <a:prstGeom prst="rect">
            <a:avLst/>
          </a:prstGeom>
          <a:noFill/>
          <a:ln>
            <a:noFill/>
          </a:ln>
        </p:spPr>
      </p:pic>
      <p:sp>
        <p:nvSpPr>
          <p:cNvPr id="228" name="Google Shape;228;p24"/>
          <p:cNvSpPr txBox="1"/>
          <p:nvPr/>
        </p:nvSpPr>
        <p:spPr>
          <a:xfrm>
            <a:off x="-152400" y="6057900"/>
            <a:ext cx="3276600" cy="5847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3200" u="none" cap="none" strike="noStrike">
                <a:solidFill>
                  <a:srgbClr val="333F1A"/>
                </a:solidFill>
                <a:latin typeface="Calibri"/>
                <a:ea typeface="Calibri"/>
                <a:cs typeface="Calibri"/>
                <a:sym typeface="Calibri"/>
              </a:rPr>
              <a:t>John Sterman</a:t>
            </a:r>
            <a:endParaRPr b="0" i="0" sz="4000" u="none" cap="none" strike="noStrike">
              <a:solidFill>
                <a:schemeClr val="dk1"/>
              </a:solidFill>
              <a:latin typeface="Times New Roman"/>
              <a:ea typeface="Times New Roman"/>
              <a:cs typeface="Times New Roman"/>
              <a:sym typeface="Times New Roman"/>
            </a:endParaRPr>
          </a:p>
        </p:txBody>
      </p:sp>
      <p:sp>
        <p:nvSpPr>
          <p:cNvPr id="229" name="Google Shape;229;p24"/>
          <p:cNvSpPr/>
          <p:nvPr/>
        </p:nvSpPr>
        <p:spPr>
          <a:xfrm>
            <a:off x="3428999" y="1143000"/>
            <a:ext cx="5638800" cy="16764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4"/>
          <p:cNvSpPr txBox="1"/>
          <p:nvPr/>
        </p:nvSpPr>
        <p:spPr>
          <a:xfrm>
            <a:off x="3598508" y="1295400"/>
            <a:ext cx="529356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System dynamics simulation model </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Largest issue for boom and bust cycles is </a:t>
            </a:r>
            <a:r>
              <a:rPr b="1" i="1" lang="en-US" sz="2000">
                <a:solidFill>
                  <a:schemeClr val="dk1"/>
                </a:solidFill>
                <a:latin typeface="Calibri"/>
                <a:ea typeface="Calibri"/>
                <a:cs typeface="Calibri"/>
                <a:sym typeface="Calibri"/>
              </a:rPr>
              <a:t>“supply and demand”</a:t>
            </a:r>
            <a:endParaRPr/>
          </a:p>
        </p:txBody>
      </p:sp>
      <p:sp>
        <p:nvSpPr>
          <p:cNvPr id="231" name="Google Shape;231;p24"/>
          <p:cNvSpPr txBox="1"/>
          <p:nvPr/>
        </p:nvSpPr>
        <p:spPr>
          <a:xfrm>
            <a:off x="3598508" y="2971800"/>
            <a:ext cx="5293566"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Three buffers against supply and demand issues:</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228600" lvl="0" marL="228600" marR="0" rtl="0" algn="l">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Current inventory or capacity</a:t>
            </a:r>
            <a:endParaRPr/>
          </a:p>
          <a:p>
            <a:pPr indent="-228600" lvl="0" marL="228600" marR="0" rtl="0" algn="l">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Immediate production or hiring</a:t>
            </a:r>
            <a:endParaRPr/>
          </a:p>
          <a:p>
            <a:pPr indent="-228600" lvl="0" marL="228600" marR="0" rtl="0" algn="l">
              <a:spcBef>
                <a:spcPts val="0"/>
              </a:spcBef>
              <a:spcAft>
                <a:spcPts val="0"/>
              </a:spcAft>
              <a:buClr>
                <a:schemeClr val="dk1"/>
              </a:buClr>
              <a:buSzPts val="2000"/>
              <a:buFont typeface="Calibri"/>
              <a:buAutoNum type="arabicPeriod"/>
            </a:pPr>
            <a:r>
              <a:rPr lang="en-US" sz="2000">
                <a:solidFill>
                  <a:schemeClr val="dk1"/>
                </a:solidFill>
                <a:latin typeface="Calibri"/>
                <a:ea typeface="Calibri"/>
                <a:cs typeface="Calibri"/>
                <a:sym typeface="Calibri"/>
              </a:rPr>
              <a:t>Long-term capacity</a:t>
            </a:r>
            <a:endParaRPr/>
          </a:p>
        </p:txBody>
      </p:sp>
      <p:sp>
        <p:nvSpPr>
          <p:cNvPr id="232" name="Google Shape;232;p24"/>
          <p:cNvSpPr/>
          <p:nvPr/>
        </p:nvSpPr>
        <p:spPr>
          <a:xfrm>
            <a:off x="3428999" y="4800600"/>
            <a:ext cx="5638800" cy="16764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txBox="1"/>
          <p:nvPr/>
        </p:nvSpPr>
        <p:spPr>
          <a:xfrm>
            <a:off x="3579243" y="5029200"/>
            <a:ext cx="5488557"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All three with structured feedback loops </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Differing speeds of adjustment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5"/>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Why the 9Lenses?</a:t>
            </a:r>
            <a:endParaRPr/>
          </a:p>
        </p:txBody>
      </p:sp>
      <p:sp>
        <p:nvSpPr>
          <p:cNvPr id="240" name="Google Shape;240;p25"/>
          <p:cNvSpPr txBox="1"/>
          <p:nvPr>
            <p:ph idx="1" type="body"/>
          </p:nvPr>
        </p:nvSpPr>
        <p:spPr>
          <a:xfrm>
            <a:off x="457200" y="1447801"/>
            <a:ext cx="8229600" cy="1600199"/>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2400"/>
              <a:buChar char="•"/>
            </a:pPr>
            <a:r>
              <a:rPr lang="en-US" sz="2400"/>
              <a:t>We are business managers…  </a:t>
            </a:r>
            <a:endParaRPr/>
          </a:p>
          <a:p>
            <a:pPr indent="-342900" lvl="0" marL="342900" rtl="0" algn="l">
              <a:spcBef>
                <a:spcPts val="480"/>
              </a:spcBef>
              <a:spcAft>
                <a:spcPts val="0"/>
              </a:spcAft>
              <a:buClr>
                <a:srgbClr val="333F1A"/>
              </a:buClr>
              <a:buSzPts val="2400"/>
              <a:buChar char="•"/>
            </a:pPr>
            <a:r>
              <a:rPr lang="en-US" sz="2400"/>
              <a:t>We sell products – such as a widget – or people delivering services</a:t>
            </a:r>
            <a:endParaRPr/>
          </a:p>
        </p:txBody>
      </p:sp>
      <p:pic>
        <p:nvPicPr>
          <p:cNvPr descr="uptrend.gif" id="241" name="Google Shape;241;p25"/>
          <p:cNvPicPr preferRelativeResize="0"/>
          <p:nvPr/>
        </p:nvPicPr>
        <p:blipFill rotWithShape="1">
          <a:blip r:embed="rId3">
            <a:alphaModFix/>
          </a:blip>
          <a:srcRect b="0" l="0" r="0" t="0"/>
          <a:stretch/>
        </p:blipFill>
        <p:spPr>
          <a:xfrm>
            <a:off x="1828800" y="1066800"/>
            <a:ext cx="5611851" cy="5185034"/>
          </a:xfrm>
          <a:prstGeom prst="rect">
            <a:avLst/>
          </a:prstGeom>
          <a:noFill/>
          <a:ln>
            <a:noFill/>
          </a:ln>
        </p:spPr>
      </p:pic>
      <p:pic>
        <p:nvPicPr>
          <p:cNvPr descr="President-Waiting.jpg" id="242" name="Google Shape;242;p25"/>
          <p:cNvPicPr preferRelativeResize="0"/>
          <p:nvPr/>
        </p:nvPicPr>
        <p:blipFill rotWithShape="1">
          <a:blip r:embed="rId4">
            <a:alphaModFix/>
          </a:blip>
          <a:srcRect b="0" l="0" r="0" t="0"/>
          <a:stretch/>
        </p:blipFill>
        <p:spPr>
          <a:xfrm>
            <a:off x="2667000" y="1752600"/>
            <a:ext cx="3581400" cy="4838448"/>
          </a:xfrm>
          <a:prstGeom prst="rect">
            <a:avLst/>
          </a:prstGeom>
          <a:noFill/>
          <a:ln>
            <a:noFill/>
          </a:ln>
        </p:spPr>
      </p:pic>
      <p:pic>
        <p:nvPicPr>
          <p:cNvPr descr="3351E48F-9F02-4CAA-00EAE1B7A6A80BE7.jpg" id="243" name="Google Shape;243;p25"/>
          <p:cNvPicPr preferRelativeResize="0"/>
          <p:nvPr/>
        </p:nvPicPr>
        <p:blipFill rotWithShape="1">
          <a:blip r:embed="rId5">
            <a:alphaModFix/>
          </a:blip>
          <a:srcRect b="0" l="0" r="0" t="0"/>
          <a:stretch/>
        </p:blipFill>
        <p:spPr>
          <a:xfrm>
            <a:off x="2362200" y="2667000"/>
            <a:ext cx="4658264" cy="3429000"/>
          </a:xfrm>
          <a:prstGeom prst="rect">
            <a:avLst/>
          </a:prstGeom>
          <a:noFill/>
          <a:ln>
            <a:noFill/>
          </a:ln>
        </p:spPr>
      </p:pic>
      <p:pic>
        <p:nvPicPr>
          <p:cNvPr descr="uptrend.gif" id="244" name="Google Shape;244;p25"/>
          <p:cNvPicPr preferRelativeResize="0"/>
          <p:nvPr/>
        </p:nvPicPr>
        <p:blipFill rotWithShape="1">
          <a:blip r:embed="rId3">
            <a:alphaModFix/>
          </a:blip>
          <a:srcRect b="0" l="0" r="0" t="0"/>
          <a:stretch/>
        </p:blipFill>
        <p:spPr>
          <a:xfrm>
            <a:off x="2209800" y="1143000"/>
            <a:ext cx="5195772" cy="4800600"/>
          </a:xfrm>
          <a:prstGeom prst="rect">
            <a:avLst/>
          </a:prstGeom>
          <a:noFill/>
          <a:ln>
            <a:noFill/>
          </a:ln>
        </p:spPr>
      </p:pic>
      <p:pic>
        <p:nvPicPr>
          <p:cNvPr descr="manufacturing.jpg" id="245" name="Google Shape;245;p25"/>
          <p:cNvPicPr preferRelativeResize="0"/>
          <p:nvPr/>
        </p:nvPicPr>
        <p:blipFill rotWithShape="1">
          <a:blip r:embed="rId6">
            <a:alphaModFix/>
          </a:blip>
          <a:srcRect b="0" l="0" r="0" t="0"/>
          <a:stretch/>
        </p:blipFill>
        <p:spPr>
          <a:xfrm>
            <a:off x="457200" y="1981200"/>
            <a:ext cx="4586333" cy="3048000"/>
          </a:xfrm>
          <a:prstGeom prst="rect">
            <a:avLst/>
          </a:prstGeom>
          <a:noFill/>
          <a:ln>
            <a:noFill/>
          </a:ln>
        </p:spPr>
      </p:pic>
      <p:pic>
        <p:nvPicPr>
          <p:cNvPr descr="xin_3720605200503359188232.jpg" id="246" name="Google Shape;246;p25"/>
          <p:cNvPicPr preferRelativeResize="0"/>
          <p:nvPr/>
        </p:nvPicPr>
        <p:blipFill rotWithShape="1">
          <a:blip r:embed="rId7">
            <a:alphaModFix/>
          </a:blip>
          <a:srcRect b="0" l="0" r="0" t="0"/>
          <a:stretch/>
        </p:blipFill>
        <p:spPr>
          <a:xfrm>
            <a:off x="5867400" y="2438400"/>
            <a:ext cx="2523507" cy="3886200"/>
          </a:xfrm>
          <a:prstGeom prst="rect">
            <a:avLst/>
          </a:prstGeom>
          <a:noFill/>
          <a:ln>
            <a:noFill/>
          </a:ln>
        </p:spPr>
      </p:pic>
      <p:pic>
        <p:nvPicPr>
          <p:cNvPr descr="water_shortages.jpg" id="247" name="Google Shape;247;p25"/>
          <p:cNvPicPr preferRelativeResize="0"/>
          <p:nvPr/>
        </p:nvPicPr>
        <p:blipFill rotWithShape="1">
          <a:blip r:embed="rId8">
            <a:alphaModFix/>
          </a:blip>
          <a:srcRect b="0" l="0" r="0" t="0"/>
          <a:stretch/>
        </p:blipFill>
        <p:spPr>
          <a:xfrm>
            <a:off x="1143000" y="1828800"/>
            <a:ext cx="2362200" cy="3543300"/>
          </a:xfrm>
          <a:prstGeom prst="rect">
            <a:avLst/>
          </a:prstGeom>
          <a:noFill/>
          <a:ln>
            <a:noFill/>
          </a:ln>
        </p:spPr>
      </p:pic>
      <p:pic>
        <p:nvPicPr>
          <p:cNvPr descr="0a815de5cba646cc_ae67c91064336d8f_o.jpg" id="248" name="Google Shape;248;p25"/>
          <p:cNvPicPr preferRelativeResize="0"/>
          <p:nvPr/>
        </p:nvPicPr>
        <p:blipFill rotWithShape="1">
          <a:blip r:embed="rId9">
            <a:alphaModFix/>
          </a:blip>
          <a:srcRect b="0" l="0" r="0" t="0"/>
          <a:stretch/>
        </p:blipFill>
        <p:spPr>
          <a:xfrm>
            <a:off x="4953000" y="1828800"/>
            <a:ext cx="3810000" cy="3810000"/>
          </a:xfrm>
          <a:prstGeom prst="rect">
            <a:avLst/>
          </a:prstGeom>
          <a:noFill/>
          <a:ln>
            <a:noFill/>
          </a:ln>
        </p:spPr>
      </p:pic>
      <p:pic>
        <p:nvPicPr>
          <p:cNvPr descr="business-success.jpg" id="249" name="Google Shape;249;p25"/>
          <p:cNvPicPr preferRelativeResize="0"/>
          <p:nvPr/>
        </p:nvPicPr>
        <p:blipFill rotWithShape="1">
          <a:blip r:embed="rId10">
            <a:alphaModFix/>
          </a:blip>
          <a:srcRect b="0" l="0" r="0" t="0"/>
          <a:stretch/>
        </p:blipFill>
        <p:spPr>
          <a:xfrm>
            <a:off x="2895600" y="1066800"/>
            <a:ext cx="3358816" cy="5105400"/>
          </a:xfrm>
          <a:prstGeom prst="rect">
            <a:avLst/>
          </a:prstGeom>
          <a:noFill/>
          <a:ln>
            <a:noFill/>
          </a:ln>
        </p:spPr>
      </p:pic>
      <p:pic>
        <p:nvPicPr>
          <p:cNvPr descr="warehouse.jpg" id="250" name="Google Shape;250;p25"/>
          <p:cNvPicPr preferRelativeResize="0"/>
          <p:nvPr/>
        </p:nvPicPr>
        <p:blipFill rotWithShape="1">
          <a:blip r:embed="rId11">
            <a:alphaModFix/>
          </a:blip>
          <a:srcRect b="0" l="0" r="0" t="0"/>
          <a:stretch/>
        </p:blipFill>
        <p:spPr>
          <a:xfrm>
            <a:off x="508000" y="927100"/>
            <a:ext cx="8128000" cy="5473700"/>
          </a:xfrm>
          <a:prstGeom prst="rect">
            <a:avLst/>
          </a:prstGeom>
          <a:noFill/>
          <a:ln>
            <a:noFill/>
          </a:ln>
        </p:spPr>
      </p:pic>
      <p:pic>
        <p:nvPicPr>
          <p:cNvPr descr="business_proposal_250x251.jpg" id="251" name="Google Shape;251;p25"/>
          <p:cNvPicPr preferRelativeResize="0"/>
          <p:nvPr/>
        </p:nvPicPr>
        <p:blipFill rotWithShape="1">
          <a:blip r:embed="rId12">
            <a:alphaModFix/>
          </a:blip>
          <a:srcRect b="0" l="0" r="0" t="0"/>
          <a:stretch/>
        </p:blipFill>
        <p:spPr>
          <a:xfrm>
            <a:off x="2133600" y="1524000"/>
            <a:ext cx="4990189" cy="5010150"/>
          </a:xfrm>
          <a:prstGeom prst="rect">
            <a:avLst/>
          </a:prstGeom>
          <a:noFill/>
          <a:ln>
            <a:noFill/>
          </a:ln>
        </p:spPr>
      </p:pic>
      <p:pic>
        <p:nvPicPr>
          <p:cNvPr descr="bmwplantconstructionandsummerclosingsign-29june2008.jpg" id="252" name="Google Shape;252;p25"/>
          <p:cNvPicPr preferRelativeResize="0"/>
          <p:nvPr/>
        </p:nvPicPr>
        <p:blipFill rotWithShape="1">
          <a:blip r:embed="rId13">
            <a:alphaModFix/>
          </a:blip>
          <a:srcRect b="0" l="0" r="0" t="0"/>
          <a:stretch/>
        </p:blipFill>
        <p:spPr>
          <a:xfrm>
            <a:off x="1066800" y="1066800"/>
            <a:ext cx="7377642" cy="5660996"/>
          </a:xfrm>
          <a:prstGeom prst="rect">
            <a:avLst/>
          </a:prstGeom>
          <a:noFill/>
          <a:ln>
            <a:noFill/>
          </a:ln>
        </p:spPr>
      </p:pic>
      <p:pic>
        <p:nvPicPr>
          <p:cNvPr descr="Grammy+Museum+Ribbon+Cutting+Ceremony+CKi5NNBRgB_l.jpg" id="253" name="Google Shape;253;p25"/>
          <p:cNvPicPr preferRelativeResize="0"/>
          <p:nvPr/>
        </p:nvPicPr>
        <p:blipFill rotWithShape="1">
          <a:blip r:embed="rId14">
            <a:alphaModFix/>
          </a:blip>
          <a:srcRect b="0" l="0" r="0" t="0"/>
          <a:stretch/>
        </p:blipFill>
        <p:spPr>
          <a:xfrm>
            <a:off x="685800" y="838200"/>
            <a:ext cx="8001000" cy="5867399"/>
          </a:xfrm>
          <a:prstGeom prst="rect">
            <a:avLst/>
          </a:prstGeom>
          <a:noFill/>
          <a:ln>
            <a:noFill/>
          </a:ln>
        </p:spPr>
      </p:pic>
      <p:pic>
        <p:nvPicPr>
          <p:cNvPr descr="retail_sales_(d_1232031480.gif" id="254" name="Google Shape;254;p25"/>
          <p:cNvPicPr preferRelativeResize="0"/>
          <p:nvPr/>
        </p:nvPicPr>
        <p:blipFill rotWithShape="1">
          <a:blip r:embed="rId15">
            <a:alphaModFix/>
          </a:blip>
          <a:srcRect b="0" l="0" r="0" t="0"/>
          <a:stretch/>
        </p:blipFill>
        <p:spPr>
          <a:xfrm>
            <a:off x="2390728" y="981905"/>
            <a:ext cx="4362545" cy="5266495"/>
          </a:xfrm>
          <a:prstGeom prst="rect">
            <a:avLst/>
          </a:prstGeom>
          <a:noFill/>
          <a:ln>
            <a:noFill/>
          </a:ln>
        </p:spPr>
      </p:pic>
      <p:pic>
        <p:nvPicPr>
          <p:cNvPr descr="discount.png" id="255" name="Google Shape;255;p25"/>
          <p:cNvPicPr preferRelativeResize="0"/>
          <p:nvPr/>
        </p:nvPicPr>
        <p:blipFill rotWithShape="1">
          <a:blip r:embed="rId16">
            <a:alphaModFix/>
          </a:blip>
          <a:srcRect b="0" l="0" r="0" t="0"/>
          <a:stretch/>
        </p:blipFill>
        <p:spPr>
          <a:xfrm>
            <a:off x="533400" y="762000"/>
            <a:ext cx="4607999" cy="3657600"/>
          </a:xfrm>
          <a:prstGeom prst="rect">
            <a:avLst/>
          </a:prstGeom>
          <a:noFill/>
          <a:ln>
            <a:noFill/>
          </a:ln>
        </p:spPr>
      </p:pic>
      <p:pic>
        <p:nvPicPr>
          <p:cNvPr descr="layoffs.jpg" id="256" name="Google Shape;256;p25"/>
          <p:cNvPicPr preferRelativeResize="0"/>
          <p:nvPr/>
        </p:nvPicPr>
        <p:blipFill rotWithShape="1">
          <a:blip r:embed="rId17">
            <a:alphaModFix/>
          </a:blip>
          <a:srcRect b="0" l="0" r="0" t="0"/>
          <a:stretch/>
        </p:blipFill>
        <p:spPr>
          <a:xfrm>
            <a:off x="5105400" y="2971800"/>
            <a:ext cx="3657600" cy="2743200"/>
          </a:xfrm>
          <a:prstGeom prst="rect">
            <a:avLst/>
          </a:prstGeom>
          <a:noFill/>
          <a:ln>
            <a:noFill/>
          </a:ln>
        </p:spPr>
      </p:pic>
      <p:pic>
        <p:nvPicPr>
          <p:cNvPr descr="9-13-2007-066_rs.jpg" id="257" name="Google Shape;257;p25"/>
          <p:cNvPicPr preferRelativeResize="0"/>
          <p:nvPr/>
        </p:nvPicPr>
        <p:blipFill rotWithShape="1">
          <a:blip r:embed="rId18">
            <a:alphaModFix/>
          </a:blip>
          <a:srcRect b="0" l="0" r="0" t="0"/>
          <a:stretch/>
        </p:blipFill>
        <p:spPr>
          <a:xfrm>
            <a:off x="2032000" y="1524000"/>
            <a:ext cx="5080000" cy="3810000"/>
          </a:xfrm>
          <a:prstGeom prst="rect">
            <a:avLst/>
          </a:prstGeom>
          <a:noFill/>
          <a:ln>
            <a:noFill/>
          </a:ln>
        </p:spPr>
      </p:pic>
      <p:pic>
        <p:nvPicPr>
          <p:cNvPr descr="Florent-Malouda-ch_1447316c.jpg" id="258" name="Google Shape;258;p25"/>
          <p:cNvPicPr preferRelativeResize="0"/>
          <p:nvPr/>
        </p:nvPicPr>
        <p:blipFill rotWithShape="1">
          <a:blip r:embed="rId19">
            <a:alphaModFix/>
          </a:blip>
          <a:srcRect b="0" l="0" r="0" t="0"/>
          <a:stretch/>
        </p:blipFill>
        <p:spPr>
          <a:xfrm>
            <a:off x="1651000" y="1600200"/>
            <a:ext cx="5842000" cy="365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1" st="1"/>
                                            </p:txEl>
                                          </p:spTgt>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2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240">
                                            <p:txEl>
                                              <p:pRg end="0" st="0"/>
                                            </p:txEl>
                                          </p:spTgt>
                                        </p:tgtEl>
                                        <p:attrNameLst>
                                          <p:attrName>ppt_y</p:attrName>
                                        </p:attrNameLst>
                                      </p:cBhvr>
                                      <p:tavLst>
                                        <p:tav fmla="" tm="0">
                                          <p:val>
                                            <p:strVal val="#ppt_y"/>
                                          </p:val>
                                        </p:tav>
                                        <p:tav fmla="" tm="100000">
                                          <p:val>
                                            <p:strVal val="#ppt_y+1"/>
                                          </p:val>
                                        </p:tav>
                                      </p:tavLst>
                                    </p:anim>
                                    <p:set>
                                      <p:cBhvr>
                                        <p:cTn dur="1" fill="hold">
                                          <p:stCondLst>
                                            <p:cond delay="500"/>
                                          </p:stCondLst>
                                        </p:cTn>
                                        <p:tgtEl>
                                          <p:spTgt spid="240">
                                            <p:txEl>
                                              <p:pRg end="0" st="0"/>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240">
                                            <p:txEl>
                                              <p:pRg end="1" st="1"/>
                                            </p:txEl>
                                          </p:spTgt>
                                        </p:tgtEl>
                                        <p:attrNameLst>
                                          <p:attrName>ppt_y</p:attrName>
                                        </p:attrNameLst>
                                      </p:cBhvr>
                                      <p:tavLst>
                                        <p:tav fmla="" tm="0">
                                          <p:val>
                                            <p:strVal val="#ppt_y"/>
                                          </p:val>
                                        </p:tav>
                                        <p:tav fmla="" tm="100000">
                                          <p:val>
                                            <p:strVal val="#ppt_y+1"/>
                                          </p:val>
                                        </p:tav>
                                      </p:tavLst>
                                    </p:anim>
                                    <p:set>
                                      <p:cBhvr>
                                        <p:cTn dur="1" fill="hold">
                                          <p:stCondLst>
                                            <p:cond delay="500"/>
                                          </p:stCondLst>
                                        </p:cTn>
                                        <p:tgtEl>
                                          <p:spTgt spid="240">
                                            <p:txEl>
                                              <p:pRg end="1" st="1"/>
                                            </p:txEl>
                                          </p:spTgt>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4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41"/>
                                        </p:tgtEl>
                                      </p:cBhvr>
                                    </p:animEffect>
                                    <p:set>
                                      <p:cBhvr>
                                        <p:cTn dur="1" fill="hold">
                                          <p:stCondLst>
                                            <p:cond delay="1000"/>
                                          </p:stCondLst>
                                        </p:cTn>
                                        <p:tgtEl>
                                          <p:spTgt spid="241"/>
                                        </p:tgtEl>
                                        <p:attrNameLst>
                                          <p:attrName>style.visibility</p:attrName>
                                        </p:attrNameLst>
                                      </p:cBhvr>
                                      <p:to>
                                        <p:strVal val="hidden"/>
                                      </p:to>
                                    </p:set>
                                  </p:childTnLst>
                                </p:cTn>
                              </p:par>
                              <p:par>
                                <p:cTn fill="hold" nodeType="withEffect" presetClass="entr" presetID="2" presetSubtype="4">
                                  <p:stCondLst>
                                    <p:cond delay="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500"/>
                                        <p:tgtEl>
                                          <p:spTgt spid="24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242"/>
                                        </p:tgtEl>
                                        <p:attrNameLst>
                                          <p:attrName>ppt_y</p:attrName>
                                        </p:attrNameLst>
                                      </p:cBhvr>
                                      <p:tavLst>
                                        <p:tav fmla="" tm="0">
                                          <p:val>
                                            <p:strVal val="#ppt_y"/>
                                          </p:val>
                                        </p:tav>
                                        <p:tav fmla="" tm="100000">
                                          <p:val>
                                            <p:strVal val="#ppt_y+1"/>
                                          </p:val>
                                        </p:tav>
                                      </p:tavLst>
                                    </p:anim>
                                    <p:set>
                                      <p:cBhvr>
                                        <p:cTn dur="1" fill="hold">
                                          <p:stCondLst>
                                            <p:cond delay="500"/>
                                          </p:stCondLst>
                                        </p:cTn>
                                        <p:tgtEl>
                                          <p:spTgt spid="24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245"/>
                                        </p:tgtEl>
                                        <p:attrNameLst>
                                          <p:attrName>ppt_y</p:attrName>
                                        </p:attrNameLst>
                                      </p:cBhvr>
                                      <p:tavLst>
                                        <p:tav fmla="" tm="0">
                                          <p:val>
                                            <p:strVal val="#ppt_y"/>
                                          </p:val>
                                        </p:tav>
                                        <p:tav fmla="" tm="100000">
                                          <p:val>
                                            <p:strVal val="#ppt_y+1"/>
                                          </p:val>
                                        </p:tav>
                                      </p:tavLst>
                                    </p:anim>
                                    <p:set>
                                      <p:cBhvr>
                                        <p:cTn dur="1" fill="hold">
                                          <p:stCondLst>
                                            <p:cond delay="500"/>
                                          </p:stCondLst>
                                        </p:cTn>
                                        <p:tgtEl>
                                          <p:spTgt spid="245"/>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500"/>
                                        <p:tgtEl>
                                          <p:spTgt spid="246"/>
                                        </p:tgtEl>
                                        <p:attrNameLst>
                                          <p:attrName>ppt_y</p:attrName>
                                        </p:attrNameLst>
                                      </p:cBhvr>
                                      <p:tavLst>
                                        <p:tav fmla="" tm="0">
                                          <p:val>
                                            <p:strVal val="#ppt_y"/>
                                          </p:val>
                                        </p:tav>
                                        <p:tav fmla="" tm="100000">
                                          <p:val>
                                            <p:strVal val="#ppt_y+1"/>
                                          </p:val>
                                        </p:tav>
                                      </p:tavLst>
                                    </p:anim>
                                    <p:set>
                                      <p:cBhvr>
                                        <p:cTn dur="1" fill="hold">
                                          <p:stCondLst>
                                            <p:cond delay="500"/>
                                          </p:stCondLst>
                                        </p:cTn>
                                        <p:tgtEl>
                                          <p:spTgt spid="24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47"/>
                                        </p:tgtEl>
                                      </p:cBhvr>
                                    </p:animEffect>
                                    <p:set>
                                      <p:cBhvr>
                                        <p:cTn dur="1" fill="hold">
                                          <p:stCondLst>
                                            <p:cond delay="1000"/>
                                          </p:stCondLst>
                                        </p:cTn>
                                        <p:tgtEl>
                                          <p:spTgt spid="2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500"/>
                                        <p:tgtEl>
                                          <p:spTgt spid="24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248"/>
                                        </p:tgtEl>
                                        <p:attrNameLst>
                                          <p:attrName>ppt_y</p:attrName>
                                        </p:attrNameLst>
                                      </p:cBhvr>
                                      <p:tavLst>
                                        <p:tav fmla="" tm="0">
                                          <p:val>
                                            <p:strVal val="#ppt_y"/>
                                          </p:val>
                                        </p:tav>
                                        <p:tav fmla="" tm="100000">
                                          <p:val>
                                            <p:strVal val="#ppt_y+1"/>
                                          </p:val>
                                        </p:tav>
                                      </p:tavLst>
                                    </p:anim>
                                    <p:set>
                                      <p:cBhvr>
                                        <p:cTn dur="1" fill="hold">
                                          <p:stCondLst>
                                            <p:cond delay="500"/>
                                          </p:stCondLst>
                                        </p:cTn>
                                        <p:tgtEl>
                                          <p:spTgt spid="24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249"/>
                                        </p:tgtEl>
                                        <p:attrNameLst>
                                          <p:attrName>ppt_y</p:attrName>
                                        </p:attrNameLst>
                                      </p:cBhvr>
                                      <p:tavLst>
                                        <p:tav fmla="" tm="0">
                                          <p:val>
                                            <p:strVal val="#ppt_y"/>
                                          </p:val>
                                        </p:tav>
                                        <p:tav fmla="" tm="100000">
                                          <p:val>
                                            <p:strVal val="#ppt_y+1"/>
                                          </p:val>
                                        </p:tav>
                                      </p:tavLst>
                                    </p:anim>
                                    <p:set>
                                      <p:cBhvr>
                                        <p:cTn dur="1" fill="hold">
                                          <p:stCondLst>
                                            <p:cond delay="500"/>
                                          </p:stCondLst>
                                        </p:cTn>
                                        <p:tgtEl>
                                          <p:spTgt spid="2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250"/>
                                        </p:tgtEl>
                                        <p:attrNameLst>
                                          <p:attrName>ppt_y</p:attrName>
                                        </p:attrNameLst>
                                      </p:cBhvr>
                                      <p:tavLst>
                                        <p:tav fmla="" tm="0">
                                          <p:val>
                                            <p:strVal val="#ppt_y"/>
                                          </p:val>
                                        </p:tav>
                                        <p:tav fmla="" tm="100000">
                                          <p:val>
                                            <p:strVal val="#ppt_y+1"/>
                                          </p:val>
                                        </p:tav>
                                      </p:tavLst>
                                    </p:anim>
                                    <p:set>
                                      <p:cBhvr>
                                        <p:cTn dur="1" fill="hold">
                                          <p:stCondLst>
                                            <p:cond delay="500"/>
                                          </p:stCondLst>
                                        </p:cTn>
                                        <p:tgtEl>
                                          <p:spTgt spid="2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500"/>
                                        <p:tgtEl>
                                          <p:spTgt spid="25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251"/>
                                        </p:tgtEl>
                                        <p:attrNameLst>
                                          <p:attrName>ppt_y</p:attrName>
                                        </p:attrNameLst>
                                      </p:cBhvr>
                                      <p:tavLst>
                                        <p:tav fmla="" tm="0">
                                          <p:val>
                                            <p:strVal val="#ppt_y"/>
                                          </p:val>
                                        </p:tav>
                                        <p:tav fmla="" tm="100000">
                                          <p:val>
                                            <p:strVal val="#ppt_y+1"/>
                                          </p:val>
                                        </p:tav>
                                      </p:tavLst>
                                    </p:anim>
                                    <p:set>
                                      <p:cBhvr>
                                        <p:cTn dur="1" fill="hold">
                                          <p:stCondLst>
                                            <p:cond delay="500"/>
                                          </p:stCondLst>
                                        </p:cTn>
                                        <p:tgtEl>
                                          <p:spTgt spid="2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2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252"/>
                                        </p:tgtEl>
                                        <p:attrNameLst>
                                          <p:attrName>ppt_y</p:attrName>
                                        </p:attrNameLst>
                                      </p:cBhvr>
                                      <p:tavLst>
                                        <p:tav fmla="" tm="0">
                                          <p:val>
                                            <p:strVal val="#ppt_y"/>
                                          </p:val>
                                        </p:tav>
                                        <p:tav fmla="" tm="100000">
                                          <p:val>
                                            <p:strVal val="#ppt_y+1"/>
                                          </p:val>
                                        </p:tav>
                                      </p:tavLst>
                                    </p:anim>
                                    <p:set>
                                      <p:cBhvr>
                                        <p:cTn dur="1" fill="hold">
                                          <p:stCondLst>
                                            <p:cond delay="500"/>
                                          </p:stCondLst>
                                        </p:cTn>
                                        <p:tgtEl>
                                          <p:spTgt spid="2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500"/>
                                        <p:tgtEl>
                                          <p:spTgt spid="253"/>
                                        </p:tgtEl>
                                        <p:attrNameLst>
                                          <p:attrName>ppt_w</p:attrName>
                                        </p:attrNameLst>
                                      </p:cBhvr>
                                      <p:tavLst>
                                        <p:tav fmla="" tm="0">
                                          <p:val>
                                            <p:strVal val="#ppt_w"/>
                                          </p:val>
                                        </p:tav>
                                        <p:tav fmla="" tm="100000">
                                          <p:val>
                                            <p:strVal val="0"/>
                                          </p:val>
                                        </p:tav>
                                      </p:tavLst>
                                    </p:anim>
                                    <p:anim calcmode="lin" valueType="num">
                                      <p:cBhvr additive="base">
                                        <p:cTn dur="500"/>
                                        <p:tgtEl>
                                          <p:spTgt spid="253"/>
                                        </p:tgtEl>
                                        <p:attrNameLst>
                                          <p:attrName>ppt_h</p:attrName>
                                        </p:attrNameLst>
                                      </p:cBhvr>
                                      <p:tavLst>
                                        <p:tav fmla="" tm="0">
                                          <p:val>
                                            <p:strVal val="#ppt_h"/>
                                          </p:val>
                                        </p:tav>
                                        <p:tav fmla="" tm="100000">
                                          <p:val>
                                            <p:strVal val="0"/>
                                          </p:val>
                                        </p:tav>
                                      </p:tavLst>
                                    </p:anim>
                                    <p:set>
                                      <p:cBhvr>
                                        <p:cTn dur="1" fill="hold">
                                          <p:stCondLst>
                                            <p:cond delay="500"/>
                                          </p:stCondLst>
                                        </p:cTn>
                                        <p:tgtEl>
                                          <p:spTgt spid="2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54"/>
                                        </p:tgtEl>
                                      </p:cBhvr>
                                    </p:animEffect>
                                    <p:set>
                                      <p:cBhvr>
                                        <p:cTn dur="1" fill="hold">
                                          <p:stCondLst>
                                            <p:cond delay="1000"/>
                                          </p:stCondLst>
                                        </p:cTn>
                                        <p:tgtEl>
                                          <p:spTgt spid="25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500"/>
                                        <p:tgtEl>
                                          <p:spTgt spid="255"/>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255"/>
                                        </p:tgtEl>
                                        <p:attrNameLst>
                                          <p:attrName>ppt_y</p:attrName>
                                        </p:attrNameLst>
                                      </p:cBhvr>
                                      <p:tavLst>
                                        <p:tav fmla="" tm="0">
                                          <p:val>
                                            <p:strVal val="#ppt_y"/>
                                          </p:val>
                                        </p:tav>
                                        <p:tav fmla="" tm="100000">
                                          <p:val>
                                            <p:strVal val="#ppt_y+1"/>
                                          </p:val>
                                        </p:tav>
                                      </p:tavLst>
                                    </p:anim>
                                    <p:set>
                                      <p:cBhvr>
                                        <p:cTn dur="1" fill="hold">
                                          <p:stCondLst>
                                            <p:cond delay="500"/>
                                          </p:stCondLst>
                                        </p:cTn>
                                        <p:tgtEl>
                                          <p:spTgt spid="25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56"/>
                                        </p:tgtEl>
                                      </p:cBhvr>
                                    </p:animEffect>
                                    <p:set>
                                      <p:cBhvr>
                                        <p:cTn dur="1" fill="hold">
                                          <p:stCondLst>
                                            <p:cond delay="1000"/>
                                          </p:stCondLst>
                                        </p:cTn>
                                        <p:tgtEl>
                                          <p:spTgt spid="2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58"/>
                                        </p:tgtEl>
                                      </p:cBhvr>
                                    </p:animEffect>
                                    <p:set>
                                      <p:cBhvr>
                                        <p:cTn dur="1" fill="hold">
                                          <p:stCondLst>
                                            <p:cond delay="1000"/>
                                          </p:stCondLst>
                                        </p:cTn>
                                        <p:tgtEl>
                                          <p:spTgt spid="25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6"/>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MIT Sloan School</a:t>
            </a:r>
            <a:endParaRPr/>
          </a:p>
        </p:txBody>
      </p:sp>
      <p:pic>
        <p:nvPicPr>
          <p:cNvPr descr="sterman.jpg" id="265" name="Google Shape;265;p26"/>
          <p:cNvPicPr preferRelativeResize="0"/>
          <p:nvPr/>
        </p:nvPicPr>
        <p:blipFill rotWithShape="1">
          <a:blip r:embed="rId3">
            <a:alphaModFix/>
          </a:blip>
          <a:srcRect b="0" l="0" r="0" t="0"/>
          <a:stretch/>
        </p:blipFill>
        <p:spPr>
          <a:xfrm>
            <a:off x="609600" y="3886200"/>
            <a:ext cx="1828800" cy="2197100"/>
          </a:xfrm>
          <a:prstGeom prst="rect">
            <a:avLst/>
          </a:prstGeom>
          <a:noFill/>
          <a:ln>
            <a:noFill/>
          </a:ln>
        </p:spPr>
      </p:pic>
      <p:sp>
        <p:nvSpPr>
          <p:cNvPr id="266" name="Google Shape;266;p26"/>
          <p:cNvSpPr txBox="1"/>
          <p:nvPr/>
        </p:nvSpPr>
        <p:spPr>
          <a:xfrm>
            <a:off x="-152400" y="6057900"/>
            <a:ext cx="3276600" cy="5847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3200">
                <a:solidFill>
                  <a:srgbClr val="333F1A"/>
                </a:solidFill>
                <a:latin typeface="Calibri"/>
                <a:ea typeface="Calibri"/>
                <a:cs typeface="Calibri"/>
                <a:sym typeface="Calibri"/>
              </a:rPr>
              <a:t>John Sterman</a:t>
            </a:r>
            <a:endParaRPr sz="4000">
              <a:solidFill>
                <a:schemeClr val="dk1"/>
              </a:solidFill>
              <a:latin typeface="Times New Roman"/>
              <a:ea typeface="Times New Roman"/>
              <a:cs typeface="Times New Roman"/>
              <a:sym typeface="Times New Roman"/>
            </a:endParaRPr>
          </a:p>
        </p:txBody>
      </p:sp>
      <p:sp>
        <p:nvSpPr>
          <p:cNvPr id="267" name="Google Shape;267;p26"/>
          <p:cNvSpPr/>
          <p:nvPr/>
        </p:nvSpPr>
        <p:spPr>
          <a:xfrm>
            <a:off x="1143000" y="2133600"/>
            <a:ext cx="7467600" cy="16764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txBox="1"/>
          <p:nvPr/>
        </p:nvSpPr>
        <p:spPr>
          <a:xfrm>
            <a:off x="1447800" y="2209800"/>
            <a:ext cx="7239000" cy="14711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rgbClr val="333F1A"/>
                </a:solidFill>
                <a:latin typeface="Calibri"/>
                <a:ea typeface="Calibri"/>
                <a:cs typeface="Calibri"/>
                <a:sym typeface="Calibri"/>
              </a:rPr>
              <a:t>MIT / Sterman’s Finding:</a:t>
            </a:r>
            <a:endParaRPr/>
          </a:p>
          <a:p>
            <a:pPr indent="-347663" lvl="0" marL="347663" marR="0" rtl="0" algn="l">
              <a:spcBef>
                <a:spcPts val="560"/>
              </a:spcBef>
              <a:spcAft>
                <a:spcPts val="0"/>
              </a:spcAft>
              <a:buClr>
                <a:srgbClr val="333F1A"/>
              </a:buClr>
              <a:buSzPts val="2800"/>
              <a:buFont typeface="Noto Sans Symbols"/>
              <a:buChar char="✔"/>
            </a:pPr>
            <a:r>
              <a:rPr lang="en-US" sz="2800">
                <a:solidFill>
                  <a:srgbClr val="333F1A"/>
                </a:solidFill>
                <a:latin typeface="Calibri"/>
                <a:ea typeface="Calibri"/>
                <a:cs typeface="Calibri"/>
                <a:sym typeface="Calibri"/>
              </a:rPr>
              <a:t>Our minds cannot comprehend and are not wired for non-linear decisions…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27"/>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Columbia University</a:t>
            </a:r>
            <a:endParaRPr/>
          </a:p>
        </p:txBody>
      </p:sp>
      <p:sp>
        <p:nvSpPr>
          <p:cNvPr id="275" name="Google Shape;275;p27"/>
          <p:cNvSpPr txBox="1"/>
          <p:nvPr>
            <p:ph idx="1" type="body"/>
          </p:nvPr>
        </p:nvSpPr>
        <p:spPr>
          <a:xfrm>
            <a:off x="533400" y="1828800"/>
            <a:ext cx="8305800" cy="1554163"/>
          </a:xfrm>
          <a:prstGeom prst="rect">
            <a:avLst/>
          </a:prstGeom>
          <a:noFill/>
          <a:ln>
            <a:noFill/>
          </a:ln>
        </p:spPr>
        <p:txBody>
          <a:bodyPr anchorCtr="0" anchor="t" bIns="45700" lIns="91425" spcFirstLastPara="1" rIns="91425" wrap="square" tIns="45700">
            <a:noAutofit/>
          </a:bodyPr>
          <a:lstStyle/>
          <a:p>
            <a:pPr indent="-292100" lvl="0" marL="292100" rtl="0" algn="l">
              <a:spcBef>
                <a:spcPts val="0"/>
              </a:spcBef>
              <a:spcAft>
                <a:spcPts val="0"/>
              </a:spcAft>
              <a:buClr>
                <a:srgbClr val="333F1A"/>
              </a:buClr>
              <a:buSzPts val="2800"/>
              <a:buChar char="•"/>
            </a:pPr>
            <a:r>
              <a:rPr lang="en-US" sz="2800"/>
              <a:t>Jon Elster a behavioral economist</a:t>
            </a:r>
            <a:endParaRPr/>
          </a:p>
          <a:p>
            <a:pPr indent="-292100" lvl="0" marL="292100" rtl="0" algn="l">
              <a:spcBef>
                <a:spcPts val="560"/>
              </a:spcBef>
              <a:spcAft>
                <a:spcPts val="0"/>
              </a:spcAft>
              <a:buClr>
                <a:srgbClr val="333F1A"/>
              </a:buClr>
              <a:buSzPts val="2800"/>
              <a:buChar char="•"/>
            </a:pPr>
            <a:r>
              <a:rPr lang="en-US" sz="2800"/>
              <a:t>Extensive research on behavioral biases</a:t>
            </a:r>
            <a:endParaRPr/>
          </a:p>
          <a:p>
            <a:pPr indent="-292100" lvl="0" marL="292100" rtl="0" algn="l">
              <a:spcBef>
                <a:spcPts val="560"/>
              </a:spcBef>
              <a:spcAft>
                <a:spcPts val="0"/>
              </a:spcAft>
              <a:buClr>
                <a:srgbClr val="333F1A"/>
              </a:buClr>
              <a:buSzPts val="2800"/>
              <a:buChar char="•"/>
            </a:pPr>
            <a:r>
              <a:rPr lang="en-US" sz="2800"/>
              <a:t>Five areas where we struggle with biases…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28"/>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Columbia University</a:t>
            </a:r>
            <a:endParaRPr/>
          </a:p>
        </p:txBody>
      </p:sp>
      <p:sp>
        <p:nvSpPr>
          <p:cNvPr id="282" name="Google Shape;282;p28"/>
          <p:cNvSpPr/>
          <p:nvPr/>
        </p:nvSpPr>
        <p:spPr>
          <a:xfrm>
            <a:off x="846579" y="1600200"/>
            <a:ext cx="3192021" cy="812671"/>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FRAMING BIASES</a:t>
            </a:r>
            <a:endParaRPr b="1" sz="1800">
              <a:solidFill>
                <a:schemeClr val="lt1"/>
              </a:solidFill>
              <a:latin typeface="Calibri"/>
              <a:ea typeface="Calibri"/>
              <a:cs typeface="Calibri"/>
              <a:sym typeface="Calibri"/>
            </a:endParaRPr>
          </a:p>
        </p:txBody>
      </p:sp>
      <p:sp>
        <p:nvSpPr>
          <p:cNvPr id="283" name="Google Shape;283;p28"/>
          <p:cNvSpPr/>
          <p:nvPr/>
        </p:nvSpPr>
        <p:spPr>
          <a:xfrm>
            <a:off x="1760979" y="2522173"/>
            <a:ext cx="3192021" cy="812671"/>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REPRESENTATIVENESS</a:t>
            </a:r>
            <a:endParaRPr b="1" sz="1800">
              <a:solidFill>
                <a:schemeClr val="lt1"/>
              </a:solidFill>
              <a:latin typeface="Calibri"/>
              <a:ea typeface="Calibri"/>
              <a:cs typeface="Calibri"/>
              <a:sym typeface="Calibri"/>
            </a:endParaRPr>
          </a:p>
        </p:txBody>
      </p:sp>
      <p:sp>
        <p:nvSpPr>
          <p:cNvPr id="284" name="Google Shape;284;p28"/>
          <p:cNvSpPr/>
          <p:nvPr/>
        </p:nvSpPr>
        <p:spPr>
          <a:xfrm>
            <a:off x="2751581" y="3444146"/>
            <a:ext cx="3192022" cy="812671"/>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AVAILABILITY BIASES</a:t>
            </a:r>
            <a:endParaRPr b="1" sz="1800">
              <a:solidFill>
                <a:schemeClr val="lt1"/>
              </a:solidFill>
              <a:latin typeface="Calibri"/>
              <a:ea typeface="Calibri"/>
              <a:cs typeface="Calibri"/>
              <a:sym typeface="Calibri"/>
            </a:endParaRPr>
          </a:p>
        </p:txBody>
      </p:sp>
      <p:sp>
        <p:nvSpPr>
          <p:cNvPr id="285" name="Google Shape;285;p28"/>
          <p:cNvSpPr/>
          <p:nvPr/>
        </p:nvSpPr>
        <p:spPr>
          <a:xfrm>
            <a:off x="3589779" y="4366119"/>
            <a:ext cx="3192021" cy="812671"/>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DIFFICULTY IN JUDGING RISK</a:t>
            </a:r>
            <a:endParaRPr b="1" sz="1800">
              <a:solidFill>
                <a:schemeClr val="lt1"/>
              </a:solidFill>
              <a:latin typeface="Calibri"/>
              <a:ea typeface="Calibri"/>
              <a:cs typeface="Calibri"/>
              <a:sym typeface="Calibri"/>
            </a:endParaRPr>
          </a:p>
        </p:txBody>
      </p:sp>
      <p:sp>
        <p:nvSpPr>
          <p:cNvPr id="286" name="Google Shape;286;p28"/>
          <p:cNvSpPr/>
          <p:nvPr/>
        </p:nvSpPr>
        <p:spPr>
          <a:xfrm>
            <a:off x="4351779" y="5288093"/>
            <a:ext cx="3192021" cy="812671"/>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Calibri"/>
                <a:ea typeface="Calibri"/>
                <a:cs typeface="Calibri"/>
                <a:sym typeface="Calibri"/>
              </a:rPr>
              <a:t>SUPERSTITIOUS REASONING</a:t>
            </a:r>
            <a:endParaRPr b="1"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82"/>
                                        </p:tgtEl>
                                        <p:attrNameLst>
                                          <p:attrName>style.visibility</p:attrName>
                                        </p:attrNameLst>
                                      </p:cBhvr>
                                      <p:to>
                                        <p:strVal val="visible"/>
                                      </p:to>
                                    </p:set>
                                    <p:anim calcmode="lin" valueType="num">
                                      <p:cBhvr additive="base">
                                        <p:cTn dur="500"/>
                                        <p:tgtEl>
                                          <p:spTgt spid="28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500"/>
                                        <p:tgtEl>
                                          <p:spTgt spid="28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4"/>
                                        </p:tgtEl>
                                        <p:attrNameLst>
                                          <p:attrName>style.visibility</p:attrName>
                                        </p:attrNameLst>
                                      </p:cBhvr>
                                      <p:to>
                                        <p:strVal val="visible"/>
                                      </p:to>
                                    </p:set>
                                    <p:anim calcmode="lin" valueType="num">
                                      <p:cBhvr additive="base">
                                        <p:cTn dur="500"/>
                                        <p:tgtEl>
                                          <p:spTgt spid="28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5"/>
                                        </p:tgtEl>
                                        <p:attrNameLst>
                                          <p:attrName>style.visibility</p:attrName>
                                        </p:attrNameLst>
                                      </p:cBhvr>
                                      <p:to>
                                        <p:strVal val="visible"/>
                                      </p:to>
                                    </p:set>
                                    <p:anim calcmode="lin" valueType="num">
                                      <p:cBhvr additive="base">
                                        <p:cTn dur="500"/>
                                        <p:tgtEl>
                                          <p:spTgt spid="28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6"/>
                                        </p:tgtEl>
                                        <p:attrNameLst>
                                          <p:attrName>style.visibility</p:attrName>
                                        </p:attrNameLst>
                                      </p:cBhvr>
                                      <p:to>
                                        <p:strVal val="visible"/>
                                      </p:to>
                                    </p:set>
                                    <p:anim calcmode="lin" valueType="num">
                                      <p:cBhvr additive="base">
                                        <p:cTn dur="500"/>
                                        <p:tgtEl>
                                          <p:spTgt spid="28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29"/>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Columbia University</a:t>
            </a:r>
            <a:endParaRPr/>
          </a:p>
        </p:txBody>
      </p:sp>
      <p:sp>
        <p:nvSpPr>
          <p:cNvPr id="293" name="Google Shape;293;p29"/>
          <p:cNvSpPr txBox="1"/>
          <p:nvPr>
            <p:ph idx="1" type="body"/>
          </p:nvPr>
        </p:nvSpPr>
        <p:spPr>
          <a:xfrm>
            <a:off x="533400" y="2133600"/>
            <a:ext cx="8305800" cy="4419600"/>
          </a:xfrm>
          <a:prstGeom prst="rect">
            <a:avLst/>
          </a:prstGeom>
          <a:noFill/>
          <a:ln>
            <a:noFill/>
          </a:ln>
        </p:spPr>
        <p:txBody>
          <a:bodyPr anchorCtr="0" anchor="t" bIns="45700" lIns="91425" spcFirstLastPara="1" rIns="91425" wrap="square" tIns="45700">
            <a:noAutofit/>
          </a:bodyPr>
          <a:lstStyle/>
          <a:p>
            <a:pPr indent="-292100" lvl="0" marL="292100" rtl="0" algn="ctr">
              <a:spcBef>
                <a:spcPts val="0"/>
              </a:spcBef>
              <a:spcAft>
                <a:spcPts val="0"/>
              </a:spcAft>
              <a:buClr>
                <a:srgbClr val="333F1A"/>
              </a:buClr>
              <a:buSzPts val="6000"/>
              <a:buNone/>
            </a:pPr>
            <a:r>
              <a:rPr lang="en-US" sz="6000"/>
              <a:t>Only the clinically depressed can make unbiased cognitive assessments</a:t>
            </a:r>
            <a:endParaRPr/>
          </a:p>
        </p:txBody>
      </p:sp>
      <p:sp>
        <p:nvSpPr>
          <p:cNvPr id="294" name="Google Shape;294;p29"/>
          <p:cNvSpPr txBox="1"/>
          <p:nvPr/>
        </p:nvSpPr>
        <p:spPr>
          <a:xfrm>
            <a:off x="304800" y="1219200"/>
            <a:ext cx="38862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rgbClr val="353D1C"/>
                </a:solidFill>
                <a:latin typeface="Calibri"/>
                <a:ea typeface="Calibri"/>
                <a:cs typeface="Calibri"/>
                <a:sym typeface="Calibri"/>
              </a:rPr>
              <a:t>His Findings:</a:t>
            </a:r>
            <a:endParaRPr b="1" sz="4800">
              <a:solidFill>
                <a:srgbClr val="353D1C"/>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WHY THE 9LENSES™ - MOUNTING COMPLEXITY…</a:t>
            </a:r>
            <a:endParaRPr/>
          </a:p>
        </p:txBody>
      </p:sp>
      <p:sp>
        <p:nvSpPr>
          <p:cNvPr id="300" name="Google Shape;300;p3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888888"/>
              </a:buClr>
              <a:buSzPts val="20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4"/>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To KNOW</a:t>
            </a:r>
            <a:endParaRPr/>
          </a:p>
        </p:txBody>
      </p:sp>
      <p:sp>
        <p:nvSpPr>
          <p:cNvPr id="78" name="Google Shape;78;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2400"/>
              <a:buChar char="•"/>
            </a:pPr>
            <a:r>
              <a:rPr lang="en-US" sz="2400"/>
              <a:t>To achieve a leadership position in any market we must invest in education, innovation, and intellectual capital.</a:t>
            </a:r>
            <a:endParaRPr/>
          </a:p>
          <a:p>
            <a:pPr indent="-342900" lvl="0" marL="342900" rtl="0" algn="l">
              <a:spcBef>
                <a:spcPts val="480"/>
              </a:spcBef>
              <a:spcAft>
                <a:spcPts val="0"/>
              </a:spcAft>
              <a:buClr>
                <a:srgbClr val="333F1A"/>
              </a:buClr>
              <a:buSzPts val="2400"/>
              <a:buChar char="•"/>
            </a:pPr>
            <a:r>
              <a:rPr lang="en-US" sz="2400"/>
              <a:t>Michael Porter and many others have written extensively on how education is the only sustainable competitive advantage.</a:t>
            </a:r>
            <a:endParaRPr/>
          </a:p>
          <a:p>
            <a:pPr indent="-342900" lvl="0" marL="342900" rtl="0" algn="l">
              <a:spcBef>
                <a:spcPts val="480"/>
              </a:spcBef>
              <a:spcAft>
                <a:spcPts val="0"/>
              </a:spcAft>
              <a:buClr>
                <a:srgbClr val="333F1A"/>
              </a:buClr>
              <a:buSzPts val="2400"/>
              <a:buChar char="•"/>
            </a:pPr>
            <a:r>
              <a:rPr lang="en-US" sz="2400"/>
              <a:t>Our workforce is global, all stages of life, with varying interest and knowledge</a:t>
            </a:r>
            <a:endParaRPr/>
          </a:p>
          <a:p>
            <a:pPr indent="-342900" lvl="0" marL="342900" rtl="0" algn="l">
              <a:spcBef>
                <a:spcPts val="480"/>
              </a:spcBef>
              <a:spcAft>
                <a:spcPts val="0"/>
              </a:spcAft>
              <a:buClr>
                <a:srgbClr val="333F1A"/>
              </a:buClr>
              <a:buSzPts val="2400"/>
              <a:buChar char="•"/>
            </a:pPr>
            <a:r>
              <a:rPr lang="en-US" sz="2400"/>
              <a:t>To be entrepreneurial, we must innovate, to innovate, we must “KNOW”.</a:t>
            </a:r>
            <a:endParaRPr/>
          </a:p>
          <a:p>
            <a:pPr indent="-342900" lvl="0" marL="342900" rtl="0" algn="l">
              <a:spcBef>
                <a:spcPts val="480"/>
              </a:spcBef>
              <a:spcAft>
                <a:spcPts val="0"/>
              </a:spcAft>
              <a:buClr>
                <a:srgbClr val="333F1A"/>
              </a:buClr>
              <a:buSzPts val="2400"/>
              <a:buChar char="•"/>
            </a:pPr>
            <a:r>
              <a:rPr lang="en-US" sz="2400"/>
              <a:t>To know we must assess and learn…</a:t>
            </a: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1"/>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Mounting Complexity</a:t>
            </a:r>
            <a:endParaRPr/>
          </a:p>
        </p:txBody>
      </p:sp>
      <p:sp>
        <p:nvSpPr>
          <p:cNvPr id="306" name="Google Shape;306;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2800"/>
              <a:buChar char="•"/>
            </a:pPr>
            <a:r>
              <a:rPr lang="en-US" sz="2800"/>
              <a:t>David Snyder, futurist and author</a:t>
            </a:r>
            <a:endParaRPr/>
          </a:p>
          <a:p>
            <a:pPr indent="-342900" lvl="0" marL="342900" rtl="0" algn="l">
              <a:spcBef>
                <a:spcPts val="560"/>
              </a:spcBef>
              <a:spcAft>
                <a:spcPts val="0"/>
              </a:spcAft>
              <a:buClr>
                <a:srgbClr val="333F1A"/>
              </a:buClr>
              <a:buSzPts val="2800"/>
              <a:buChar char="•"/>
            </a:pPr>
            <a:r>
              <a:rPr lang="en-US" sz="2800"/>
              <a:t>Created a concept called:  </a:t>
            </a:r>
            <a:r>
              <a:rPr b="1" i="1" lang="en-US" sz="2800"/>
              <a:t>complexipacity</a:t>
            </a:r>
            <a:endParaRPr b="1" i="1" sz="2800"/>
          </a:p>
          <a:p>
            <a:pPr indent="-285750" lvl="1" marL="742950" rtl="0" algn="l">
              <a:spcBef>
                <a:spcPts val="480"/>
              </a:spcBef>
              <a:spcAft>
                <a:spcPts val="0"/>
              </a:spcAft>
              <a:buClr>
                <a:srgbClr val="333F1A"/>
              </a:buClr>
              <a:buSzPts val="2400"/>
              <a:buChar char="–"/>
            </a:pPr>
            <a:r>
              <a:rPr i="1" lang="en-US" sz="2400"/>
              <a:t>A person or organization’s threshold for assimilating or addressing complex idea, systems, problems, situations, interactions, etc…</a:t>
            </a:r>
            <a:endParaRPr/>
          </a:p>
          <a:p>
            <a:pPr indent="-165100" lvl="0" marL="342900" rtl="0" algn="l">
              <a:spcBef>
                <a:spcPts val="560"/>
              </a:spcBef>
              <a:spcAft>
                <a:spcPts val="0"/>
              </a:spcAft>
              <a:buClr>
                <a:srgbClr val="333F1A"/>
              </a:buClr>
              <a:buSzPts val="2800"/>
              <a:buNone/>
            </a:pPr>
            <a:r>
              <a:t/>
            </a:r>
            <a:endParaRPr sz="2800"/>
          </a:p>
          <a:p>
            <a:pPr indent="-165100" lvl="0" marL="342900" rtl="0" algn="l">
              <a:spcBef>
                <a:spcPts val="560"/>
              </a:spcBef>
              <a:spcAft>
                <a:spcPts val="0"/>
              </a:spcAft>
              <a:buClr>
                <a:srgbClr val="333F1A"/>
              </a:buClr>
              <a:buSzPts val="2800"/>
              <a:buNone/>
            </a:pPr>
            <a:r>
              <a:t/>
            </a:r>
            <a:endParaRPr sz="2800"/>
          </a:p>
          <a:p>
            <a:pPr indent="-342900" lvl="0" marL="342900" rtl="0" algn="l">
              <a:spcBef>
                <a:spcPts val="560"/>
              </a:spcBef>
              <a:spcAft>
                <a:spcPts val="0"/>
              </a:spcAft>
              <a:buClr>
                <a:srgbClr val="333F1A"/>
              </a:buClr>
              <a:buSzPts val="2800"/>
              <a:buNone/>
            </a:pPr>
            <a:r>
              <a:t/>
            </a:r>
            <a:endParaRPr sz="2800"/>
          </a:p>
          <a:p>
            <a:pPr indent="-165100" lvl="0" marL="342900" rtl="0" algn="l">
              <a:spcBef>
                <a:spcPts val="560"/>
              </a:spcBef>
              <a:spcAft>
                <a:spcPts val="0"/>
              </a:spcAft>
              <a:buClr>
                <a:srgbClr val="333F1A"/>
              </a:buClr>
              <a:buSzPts val="2800"/>
              <a:buNone/>
            </a:pPr>
            <a:r>
              <a:t/>
            </a:r>
            <a:endParaRPr sz="2800"/>
          </a:p>
          <a:p>
            <a:pPr indent="-342900" lvl="0" marL="342900" rtl="0" algn="l">
              <a:spcBef>
                <a:spcPts val="280"/>
              </a:spcBef>
              <a:spcAft>
                <a:spcPts val="0"/>
              </a:spcAft>
              <a:buClr>
                <a:srgbClr val="333F1A"/>
              </a:buClr>
              <a:buSzPts val="1400"/>
              <a:buChar char="•"/>
            </a:pPr>
            <a:r>
              <a:rPr lang="en-US" sz="1400"/>
              <a:t>Content from Wiener, Edrich, Brown, Inc.</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32"/>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Mounting Complexity</a:t>
            </a:r>
            <a:endParaRPr/>
          </a:p>
        </p:txBody>
      </p:sp>
      <p:sp>
        <p:nvSpPr>
          <p:cNvPr id="312" name="Google Shape;312;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3200"/>
              <a:buChar char="•"/>
            </a:pPr>
            <a:r>
              <a:rPr lang="en-US"/>
              <a:t>The Santa Fe Institute revisited complexity</a:t>
            </a:r>
            <a:endParaRPr/>
          </a:p>
          <a:p>
            <a:pPr indent="-342900" lvl="0" marL="342900" rtl="0" algn="l">
              <a:spcBef>
                <a:spcPts val="640"/>
              </a:spcBef>
              <a:spcAft>
                <a:spcPts val="0"/>
              </a:spcAft>
              <a:buClr>
                <a:srgbClr val="333F1A"/>
              </a:buClr>
              <a:buSzPts val="3200"/>
              <a:buChar char="•"/>
            </a:pPr>
            <a:r>
              <a:rPr lang="en-US"/>
              <a:t>Attempted to establish a universally accepted definition of the word, and universally accepted measures of complexity</a:t>
            </a:r>
            <a:endParaRPr/>
          </a:p>
          <a:p>
            <a:pPr indent="-342900" lvl="0" marL="342900" rtl="0" algn="l">
              <a:spcBef>
                <a:spcPts val="640"/>
              </a:spcBef>
              <a:spcAft>
                <a:spcPts val="0"/>
              </a:spcAft>
              <a:buClr>
                <a:srgbClr val="333F1A"/>
              </a:buClr>
              <a:buSzPts val="3200"/>
              <a:buChar char="•"/>
            </a:pPr>
            <a:r>
              <a:rPr lang="en-US"/>
              <a:t>There were 67 delegates to the session</a:t>
            </a:r>
            <a:endParaRPr sz="2800"/>
          </a:p>
          <a:p>
            <a:pPr indent="-165100" lvl="0" marL="342900" rtl="0" algn="l">
              <a:spcBef>
                <a:spcPts val="560"/>
              </a:spcBef>
              <a:spcAft>
                <a:spcPts val="0"/>
              </a:spcAft>
              <a:buClr>
                <a:srgbClr val="333F1A"/>
              </a:buClr>
              <a:buSzPts val="2800"/>
              <a:buNone/>
            </a:pPr>
            <a:r>
              <a:t/>
            </a:r>
            <a:endParaRPr sz="2800"/>
          </a:p>
          <a:p>
            <a:pPr indent="-342900" lvl="0" marL="342900" rtl="0" algn="l">
              <a:spcBef>
                <a:spcPts val="560"/>
              </a:spcBef>
              <a:spcAft>
                <a:spcPts val="0"/>
              </a:spcAft>
              <a:buClr>
                <a:srgbClr val="333F1A"/>
              </a:buClr>
              <a:buSzPts val="2800"/>
              <a:buNone/>
            </a:pPr>
            <a:r>
              <a:t/>
            </a:r>
            <a:endParaRPr sz="2800"/>
          </a:p>
          <a:p>
            <a:pPr indent="-342900" lvl="0" marL="342900" rtl="0" algn="l">
              <a:spcBef>
                <a:spcPts val="280"/>
              </a:spcBef>
              <a:spcAft>
                <a:spcPts val="0"/>
              </a:spcAft>
              <a:buClr>
                <a:srgbClr val="333F1A"/>
              </a:buClr>
              <a:buSzPts val="1400"/>
              <a:buChar char="•"/>
            </a:pPr>
            <a:r>
              <a:rPr lang="en-US" sz="1400"/>
              <a:t>Content from Wiener, Edrich, Brown, Inc.</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3"/>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800"/>
              <a:t>Mounting Complexity</a:t>
            </a:r>
            <a:endParaRPr sz="4800"/>
          </a:p>
        </p:txBody>
      </p:sp>
      <p:sp>
        <p:nvSpPr>
          <p:cNvPr id="318" name="Google Shape;318;p3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333F1A"/>
              </a:buClr>
              <a:buSzPts val="5400"/>
              <a:buNone/>
            </a:pPr>
            <a:r>
              <a:rPr lang="en-US" sz="5400"/>
              <a:t>The end result was 67 different definitions and sets of measures</a:t>
            </a:r>
            <a:endParaRPr/>
          </a:p>
          <a:p>
            <a:pPr indent="-342900" lvl="0" marL="342900" rtl="0" algn="l">
              <a:spcBef>
                <a:spcPts val="560"/>
              </a:spcBef>
              <a:spcAft>
                <a:spcPts val="0"/>
              </a:spcAft>
              <a:buClr>
                <a:srgbClr val="333F1A"/>
              </a:buClr>
              <a:buSzPts val="2800"/>
              <a:buNone/>
            </a:pPr>
            <a:r>
              <a:t/>
            </a:r>
            <a:endParaRPr sz="2800"/>
          </a:p>
          <a:p>
            <a:pPr indent="-342900" lvl="0" marL="342900" rtl="0" algn="l">
              <a:spcBef>
                <a:spcPts val="560"/>
              </a:spcBef>
              <a:spcAft>
                <a:spcPts val="0"/>
              </a:spcAft>
              <a:buClr>
                <a:srgbClr val="333F1A"/>
              </a:buClr>
              <a:buSzPts val="2800"/>
              <a:buNone/>
            </a:pPr>
            <a:r>
              <a:t/>
            </a:r>
            <a:endParaRPr sz="2800"/>
          </a:p>
          <a:p>
            <a:pPr indent="-342900" lvl="0" marL="342900" rtl="0" algn="l">
              <a:spcBef>
                <a:spcPts val="560"/>
              </a:spcBef>
              <a:spcAft>
                <a:spcPts val="0"/>
              </a:spcAft>
              <a:buClr>
                <a:srgbClr val="333F1A"/>
              </a:buClr>
              <a:buSzPts val="2800"/>
              <a:buNone/>
            </a:pPr>
            <a:r>
              <a:t/>
            </a:r>
            <a:endParaRPr sz="2800"/>
          </a:p>
          <a:p>
            <a:pPr indent="-342900" lvl="0" marL="342900" rtl="0" algn="l">
              <a:spcBef>
                <a:spcPts val="560"/>
              </a:spcBef>
              <a:spcAft>
                <a:spcPts val="0"/>
              </a:spcAft>
              <a:buClr>
                <a:srgbClr val="333F1A"/>
              </a:buClr>
              <a:buSzPts val="2800"/>
              <a:buNone/>
            </a:pPr>
            <a:r>
              <a:t/>
            </a:r>
            <a:endParaRPr sz="2800"/>
          </a:p>
          <a:p>
            <a:pPr indent="-342900" lvl="0" marL="342900" rtl="0" algn="l">
              <a:spcBef>
                <a:spcPts val="560"/>
              </a:spcBef>
              <a:spcAft>
                <a:spcPts val="0"/>
              </a:spcAft>
              <a:buClr>
                <a:srgbClr val="333F1A"/>
              </a:buClr>
              <a:buSzPts val="2800"/>
              <a:buNone/>
            </a:pPr>
            <a:r>
              <a:t/>
            </a:r>
            <a:endParaRPr sz="2800"/>
          </a:p>
          <a:p>
            <a:pPr indent="-342900" lvl="0" marL="342900" rtl="0" algn="l">
              <a:spcBef>
                <a:spcPts val="560"/>
              </a:spcBef>
              <a:spcAft>
                <a:spcPts val="0"/>
              </a:spcAft>
              <a:buClr>
                <a:srgbClr val="333F1A"/>
              </a:buClr>
              <a:buSzPts val="2800"/>
              <a:buNone/>
            </a:pPr>
            <a:r>
              <a:t/>
            </a:r>
            <a:endParaRPr sz="2800"/>
          </a:p>
          <a:p>
            <a:pPr indent="-342900" lvl="0" marL="342900" rtl="0" algn="l">
              <a:spcBef>
                <a:spcPts val="280"/>
              </a:spcBef>
              <a:spcAft>
                <a:spcPts val="0"/>
              </a:spcAft>
              <a:buClr>
                <a:srgbClr val="333F1A"/>
              </a:buClr>
              <a:buSzPts val="1400"/>
              <a:buChar char="•"/>
            </a:pPr>
            <a:r>
              <a:rPr lang="en-US" sz="1400"/>
              <a:t>Content from Wiener, Edrich, Brown, Inc.</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4"/>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Mounting Complexity</a:t>
            </a:r>
            <a:endParaRPr/>
          </a:p>
        </p:txBody>
      </p:sp>
      <p:sp>
        <p:nvSpPr>
          <p:cNvPr id="324" name="Google Shape;324;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2800"/>
              <a:buChar char="•"/>
            </a:pPr>
            <a:r>
              <a:rPr lang="en-US" sz="2800"/>
              <a:t>In 2009, the MIT Sloan School initiated a new Masters program in finance because the field had become too complex for the standard MBA</a:t>
            </a:r>
            <a:endParaRPr/>
          </a:p>
          <a:p>
            <a:pPr indent="-342900" lvl="0" marL="342900" rtl="0" algn="l">
              <a:spcBef>
                <a:spcPts val="560"/>
              </a:spcBef>
              <a:spcAft>
                <a:spcPts val="0"/>
              </a:spcAft>
              <a:buClr>
                <a:srgbClr val="333F1A"/>
              </a:buClr>
              <a:buSzPts val="2800"/>
              <a:buChar char="•"/>
            </a:pPr>
            <a:r>
              <a:rPr lang="en-US" sz="2800"/>
              <a:t>Complexity is requiring more specialized knowledge, but how do we connect the knowledge?  </a:t>
            </a:r>
            <a:endParaRPr/>
          </a:p>
          <a:p>
            <a:pPr indent="-342900" lvl="0" marL="342900" rtl="0" algn="l">
              <a:spcBef>
                <a:spcPts val="560"/>
              </a:spcBef>
              <a:spcAft>
                <a:spcPts val="0"/>
              </a:spcAft>
              <a:buClr>
                <a:srgbClr val="333F1A"/>
              </a:buClr>
              <a:buSzPts val="2800"/>
              <a:buChar char="•"/>
            </a:pPr>
            <a:r>
              <a:rPr lang="en-US" sz="2800"/>
              <a:t>How do we stay at 30,000 feet AND know that things at 1,000 feet are connected and working?</a:t>
            </a:r>
            <a:endParaRPr/>
          </a:p>
          <a:p>
            <a:pPr indent="-165100" lvl="0" marL="342900" rtl="0" algn="l">
              <a:spcBef>
                <a:spcPts val="560"/>
              </a:spcBef>
              <a:spcAft>
                <a:spcPts val="0"/>
              </a:spcAft>
              <a:buClr>
                <a:srgbClr val="333F1A"/>
              </a:buClr>
              <a:buSzPts val="2800"/>
              <a:buNone/>
            </a:pPr>
            <a:r>
              <a:t/>
            </a:r>
            <a:endParaRPr sz="2800"/>
          </a:p>
          <a:p>
            <a:pPr indent="-342900" lvl="0" marL="342900" rtl="0" algn="l">
              <a:spcBef>
                <a:spcPts val="280"/>
              </a:spcBef>
              <a:spcAft>
                <a:spcPts val="0"/>
              </a:spcAft>
              <a:buClr>
                <a:srgbClr val="333F1A"/>
              </a:buClr>
              <a:buSzPts val="1400"/>
              <a:buChar char="•"/>
            </a:pPr>
            <a:r>
              <a:rPr lang="en-US" sz="1400"/>
              <a:t>Content from Wiener, Edrich, Brown, Inc.</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5"/>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Complicated versus Complex</a:t>
            </a:r>
            <a:endParaRPr/>
          </a:p>
        </p:txBody>
      </p:sp>
      <p:sp>
        <p:nvSpPr>
          <p:cNvPr id="330" name="Google Shape;330;p35"/>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333F1A"/>
              </a:buClr>
              <a:buSzPts val="2400"/>
              <a:buNone/>
            </a:pPr>
            <a:r>
              <a:rPr lang="en-US"/>
              <a:t>COMPLICATED</a:t>
            </a:r>
            <a:endParaRPr/>
          </a:p>
        </p:txBody>
      </p:sp>
      <p:sp>
        <p:nvSpPr>
          <p:cNvPr id="331" name="Google Shape;331;p35"/>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1400"/>
              <a:buChar char="•"/>
            </a:pPr>
            <a:r>
              <a:rPr lang="en-US" sz="1400"/>
              <a:t>Closed system</a:t>
            </a:r>
            <a:endParaRPr/>
          </a:p>
          <a:p>
            <a:pPr indent="-342900" lvl="0" marL="342900" rtl="0" algn="l">
              <a:spcBef>
                <a:spcPts val="280"/>
              </a:spcBef>
              <a:spcAft>
                <a:spcPts val="0"/>
              </a:spcAft>
              <a:buClr>
                <a:srgbClr val="333F1A"/>
              </a:buClr>
              <a:buSzPts val="1400"/>
              <a:buChar char="•"/>
            </a:pPr>
            <a:r>
              <a:rPr lang="en-US" sz="1400"/>
              <a:t>Linear</a:t>
            </a:r>
            <a:endParaRPr/>
          </a:p>
          <a:p>
            <a:pPr indent="-342900" lvl="0" marL="342900" rtl="0" algn="l">
              <a:spcBef>
                <a:spcPts val="280"/>
              </a:spcBef>
              <a:spcAft>
                <a:spcPts val="0"/>
              </a:spcAft>
              <a:buClr>
                <a:srgbClr val="333F1A"/>
              </a:buClr>
              <a:buSzPts val="1400"/>
              <a:buChar char="•"/>
            </a:pPr>
            <a:r>
              <a:rPr lang="en-US" sz="1400"/>
              <a:t>Fixed elements</a:t>
            </a:r>
            <a:endParaRPr/>
          </a:p>
          <a:p>
            <a:pPr indent="-342900" lvl="0" marL="342900" rtl="0" algn="l">
              <a:spcBef>
                <a:spcPts val="280"/>
              </a:spcBef>
              <a:spcAft>
                <a:spcPts val="0"/>
              </a:spcAft>
              <a:buClr>
                <a:srgbClr val="333F1A"/>
              </a:buClr>
              <a:buSzPts val="1400"/>
              <a:buChar char="•"/>
            </a:pPr>
            <a:r>
              <a:rPr lang="en-US" sz="1400"/>
              <a:t>Constrained dynamics</a:t>
            </a:r>
            <a:endParaRPr/>
          </a:p>
          <a:p>
            <a:pPr indent="-342900" lvl="0" marL="342900" rtl="0" algn="l">
              <a:spcBef>
                <a:spcPts val="280"/>
              </a:spcBef>
              <a:spcAft>
                <a:spcPts val="0"/>
              </a:spcAft>
              <a:buClr>
                <a:srgbClr val="333F1A"/>
              </a:buClr>
              <a:buSzPts val="1400"/>
              <a:buChar char="•"/>
            </a:pPr>
            <a:r>
              <a:rPr lang="en-US" sz="1400"/>
              <a:t>(example: the internal combustion engine)</a:t>
            </a:r>
            <a:endParaRPr/>
          </a:p>
        </p:txBody>
      </p:sp>
      <p:sp>
        <p:nvSpPr>
          <p:cNvPr id="332" name="Google Shape;332;p35"/>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333F1A"/>
              </a:buClr>
              <a:buSzPts val="2400"/>
              <a:buNone/>
            </a:pPr>
            <a:r>
              <a:rPr lang="en-US"/>
              <a:t>COMPLEX</a:t>
            </a:r>
            <a:endParaRPr/>
          </a:p>
        </p:txBody>
      </p:sp>
      <p:sp>
        <p:nvSpPr>
          <p:cNvPr id="333" name="Google Shape;333;p35"/>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1400"/>
              <a:buChar char="•"/>
            </a:pPr>
            <a:r>
              <a:rPr lang="en-US" sz="1400"/>
              <a:t>Open system</a:t>
            </a:r>
            <a:endParaRPr/>
          </a:p>
          <a:p>
            <a:pPr indent="-342900" lvl="0" marL="342900" rtl="0" algn="l">
              <a:spcBef>
                <a:spcPts val="280"/>
              </a:spcBef>
              <a:spcAft>
                <a:spcPts val="0"/>
              </a:spcAft>
              <a:buClr>
                <a:srgbClr val="333F1A"/>
              </a:buClr>
              <a:buSzPts val="1400"/>
              <a:buChar char="•"/>
            </a:pPr>
            <a:r>
              <a:rPr lang="en-US" sz="1400"/>
              <a:t>Non-linear</a:t>
            </a:r>
            <a:endParaRPr/>
          </a:p>
          <a:p>
            <a:pPr indent="-342900" lvl="0" marL="342900" rtl="0" algn="l">
              <a:spcBef>
                <a:spcPts val="280"/>
              </a:spcBef>
              <a:spcAft>
                <a:spcPts val="0"/>
              </a:spcAft>
              <a:buClr>
                <a:srgbClr val="333F1A"/>
              </a:buClr>
              <a:buSzPts val="1400"/>
              <a:buChar char="•"/>
            </a:pPr>
            <a:r>
              <a:rPr lang="en-US" sz="1400"/>
              <a:t>Unconstrained dynamics that are subject to externalities which can cause rapid transformational change or chaos;</a:t>
            </a:r>
            <a:endParaRPr/>
          </a:p>
          <a:p>
            <a:pPr indent="-342900" lvl="0" marL="342900" rtl="0" algn="l">
              <a:spcBef>
                <a:spcPts val="280"/>
              </a:spcBef>
              <a:spcAft>
                <a:spcPts val="0"/>
              </a:spcAft>
              <a:buClr>
                <a:srgbClr val="333F1A"/>
              </a:buClr>
              <a:buSzPts val="1400"/>
              <a:buChar char="•"/>
            </a:pPr>
            <a:r>
              <a:rPr lang="en-US" sz="1400"/>
              <a:t>They are stable and coherent only as long as their multiple components are in equilibrium</a:t>
            </a:r>
            <a:endParaRPr/>
          </a:p>
          <a:p>
            <a:pPr indent="-342900" lvl="0" marL="342900" rtl="0" algn="l">
              <a:spcBef>
                <a:spcPts val="280"/>
              </a:spcBef>
              <a:spcAft>
                <a:spcPts val="0"/>
              </a:spcAft>
              <a:buClr>
                <a:srgbClr val="333F1A"/>
              </a:buClr>
              <a:buSzPts val="1400"/>
              <a:buChar char="•"/>
            </a:pPr>
            <a:r>
              <a:rPr lang="en-US" sz="1400"/>
              <a:t>Cannot be predicted with reliability:  they involve infinite numbers of variables, links and feedback loops; risk is certain</a:t>
            </a:r>
            <a:endParaRPr/>
          </a:p>
          <a:p>
            <a:pPr indent="-342900" lvl="0" marL="342900" rtl="0" algn="l">
              <a:spcBef>
                <a:spcPts val="280"/>
              </a:spcBef>
              <a:spcAft>
                <a:spcPts val="0"/>
              </a:spcAft>
              <a:buClr>
                <a:srgbClr val="333F1A"/>
              </a:buClr>
              <a:buSzPts val="1400"/>
              <a:buChar char="•"/>
            </a:pPr>
            <a:r>
              <a:rPr lang="en-US" sz="1400"/>
              <a:t>If human factors are in any way involved the risks become more uncertain</a:t>
            </a:r>
            <a:endParaRPr/>
          </a:p>
          <a:p>
            <a:pPr indent="-342900" lvl="0" marL="342900" rtl="0" algn="l">
              <a:spcBef>
                <a:spcPts val="280"/>
              </a:spcBef>
              <a:spcAft>
                <a:spcPts val="0"/>
              </a:spcAft>
              <a:buClr>
                <a:srgbClr val="333F1A"/>
              </a:buClr>
              <a:buSzPts val="1400"/>
              <a:buChar char="•"/>
            </a:pPr>
            <a:r>
              <a:rPr lang="en-US" sz="1400"/>
              <a:t>They are subject to emergence (novelties which cause mutations) and infinite ambiguity</a:t>
            </a:r>
            <a:endParaRPr/>
          </a:p>
        </p:txBody>
      </p:sp>
      <p:sp>
        <p:nvSpPr>
          <p:cNvPr id="334" name="Google Shape;334;p35"/>
          <p:cNvSpPr/>
          <p:nvPr/>
        </p:nvSpPr>
        <p:spPr>
          <a:xfrm>
            <a:off x="533400" y="6019800"/>
            <a:ext cx="5029200" cy="27699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333F1A"/>
              </a:buClr>
              <a:buSzPts val="1200"/>
              <a:buFont typeface="Arial"/>
              <a:buChar char="•"/>
            </a:pPr>
            <a:r>
              <a:rPr lang="en-US" sz="1200">
                <a:solidFill>
                  <a:srgbClr val="333F1A"/>
                </a:solidFill>
                <a:latin typeface="Calibri"/>
                <a:ea typeface="Calibri"/>
                <a:cs typeface="Calibri"/>
                <a:sym typeface="Calibri"/>
              </a:rPr>
              <a:t>Content from Wiener, Edrich, Brown, Inc.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xEl>
                                              <p:pRg end="0" st="0"/>
                                            </p:txEl>
                                          </p:spTgt>
                                        </p:tgtEl>
                                        <p:attrNameLst>
                                          <p:attrName>style.visibility</p:attrName>
                                        </p:attrNameLst>
                                      </p:cBhvr>
                                      <p:to>
                                        <p:strVal val="visible"/>
                                      </p:to>
                                    </p:set>
                                    <p:animEffect filter="fade" transition="in">
                                      <p:cBhvr>
                                        <p:cTn dur="1000"/>
                                        <p:tgtEl>
                                          <p:spTgt spid="33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0" st="0"/>
                                            </p:txEl>
                                          </p:spTgt>
                                        </p:tgtEl>
                                        <p:attrNameLst>
                                          <p:attrName>style.visibility</p:attrName>
                                        </p:attrNameLst>
                                      </p:cBhvr>
                                      <p:to>
                                        <p:strVal val="visible"/>
                                      </p:to>
                                    </p:set>
                                    <p:animEffect filter="fade" transition="in">
                                      <p:cBhvr>
                                        <p:cTn dur="1000"/>
                                        <p:tgtEl>
                                          <p:spTgt spid="3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1" st="1"/>
                                            </p:txEl>
                                          </p:spTgt>
                                        </p:tgtEl>
                                        <p:attrNameLst>
                                          <p:attrName>style.visibility</p:attrName>
                                        </p:attrNameLst>
                                      </p:cBhvr>
                                      <p:to>
                                        <p:strVal val="visible"/>
                                      </p:to>
                                    </p:set>
                                    <p:animEffect filter="fade" transition="in">
                                      <p:cBhvr>
                                        <p:cTn dur="1000"/>
                                        <p:tgtEl>
                                          <p:spTgt spid="33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2" st="2"/>
                                            </p:txEl>
                                          </p:spTgt>
                                        </p:tgtEl>
                                        <p:attrNameLst>
                                          <p:attrName>style.visibility</p:attrName>
                                        </p:attrNameLst>
                                      </p:cBhvr>
                                      <p:to>
                                        <p:strVal val="visible"/>
                                      </p:to>
                                    </p:set>
                                    <p:animEffect filter="fade" transition="in">
                                      <p:cBhvr>
                                        <p:cTn dur="1000"/>
                                        <p:tgtEl>
                                          <p:spTgt spid="33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3" st="3"/>
                                            </p:txEl>
                                          </p:spTgt>
                                        </p:tgtEl>
                                        <p:attrNameLst>
                                          <p:attrName>style.visibility</p:attrName>
                                        </p:attrNameLst>
                                      </p:cBhvr>
                                      <p:to>
                                        <p:strVal val="visible"/>
                                      </p:to>
                                    </p:set>
                                    <p:animEffect filter="fade" transition="in">
                                      <p:cBhvr>
                                        <p:cTn dur="1000"/>
                                        <p:tgtEl>
                                          <p:spTgt spid="33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xEl>
                                              <p:pRg end="4" st="4"/>
                                            </p:txEl>
                                          </p:spTgt>
                                        </p:tgtEl>
                                        <p:attrNameLst>
                                          <p:attrName>style.visibility</p:attrName>
                                        </p:attrNameLst>
                                      </p:cBhvr>
                                      <p:to>
                                        <p:strVal val="visible"/>
                                      </p:to>
                                    </p:set>
                                    <p:animEffect filter="fade" transition="in">
                                      <p:cBhvr>
                                        <p:cTn dur="1000"/>
                                        <p:tgtEl>
                                          <p:spTgt spid="33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xEl>
                                              <p:pRg end="0" st="0"/>
                                            </p:txEl>
                                          </p:spTgt>
                                        </p:tgtEl>
                                        <p:attrNameLst>
                                          <p:attrName>style.visibility</p:attrName>
                                        </p:attrNameLst>
                                      </p:cBhvr>
                                      <p:to>
                                        <p:strVal val="visible"/>
                                      </p:to>
                                    </p:set>
                                    <p:animEffect filter="fade" transition="in">
                                      <p:cBhvr>
                                        <p:cTn dur="1000"/>
                                        <p:tgtEl>
                                          <p:spTgt spid="3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xEl>
                                              <p:pRg end="0" st="0"/>
                                            </p:txEl>
                                          </p:spTgt>
                                        </p:tgtEl>
                                        <p:attrNameLst>
                                          <p:attrName>style.visibility</p:attrName>
                                        </p:attrNameLst>
                                      </p:cBhvr>
                                      <p:to>
                                        <p:strVal val="visible"/>
                                      </p:to>
                                    </p:set>
                                    <p:animEffect filter="fade" transition="in">
                                      <p:cBhvr>
                                        <p:cTn dur="1000"/>
                                        <p:tgtEl>
                                          <p:spTgt spid="3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xEl>
                                              <p:pRg end="1" st="1"/>
                                            </p:txEl>
                                          </p:spTgt>
                                        </p:tgtEl>
                                        <p:attrNameLst>
                                          <p:attrName>style.visibility</p:attrName>
                                        </p:attrNameLst>
                                      </p:cBhvr>
                                      <p:to>
                                        <p:strVal val="visible"/>
                                      </p:to>
                                    </p:set>
                                    <p:animEffect filter="fade" transition="in">
                                      <p:cBhvr>
                                        <p:cTn dur="1000"/>
                                        <p:tgtEl>
                                          <p:spTgt spid="3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xEl>
                                              <p:pRg end="2" st="2"/>
                                            </p:txEl>
                                          </p:spTgt>
                                        </p:tgtEl>
                                        <p:attrNameLst>
                                          <p:attrName>style.visibility</p:attrName>
                                        </p:attrNameLst>
                                      </p:cBhvr>
                                      <p:to>
                                        <p:strVal val="visible"/>
                                      </p:to>
                                    </p:set>
                                    <p:animEffect filter="fade" transition="in">
                                      <p:cBhvr>
                                        <p:cTn dur="1000"/>
                                        <p:tgtEl>
                                          <p:spTgt spid="3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xEl>
                                              <p:pRg end="3" st="3"/>
                                            </p:txEl>
                                          </p:spTgt>
                                        </p:tgtEl>
                                        <p:attrNameLst>
                                          <p:attrName>style.visibility</p:attrName>
                                        </p:attrNameLst>
                                      </p:cBhvr>
                                      <p:to>
                                        <p:strVal val="visible"/>
                                      </p:to>
                                    </p:set>
                                    <p:animEffect filter="fade" transition="in">
                                      <p:cBhvr>
                                        <p:cTn dur="1000"/>
                                        <p:tgtEl>
                                          <p:spTgt spid="3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xEl>
                                              <p:pRg end="4" st="4"/>
                                            </p:txEl>
                                          </p:spTgt>
                                        </p:tgtEl>
                                        <p:attrNameLst>
                                          <p:attrName>style.visibility</p:attrName>
                                        </p:attrNameLst>
                                      </p:cBhvr>
                                      <p:to>
                                        <p:strVal val="visible"/>
                                      </p:to>
                                    </p:set>
                                    <p:animEffect filter="fade" transition="in">
                                      <p:cBhvr>
                                        <p:cTn dur="1000"/>
                                        <p:tgtEl>
                                          <p:spTgt spid="33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xEl>
                                              <p:pRg end="5" st="5"/>
                                            </p:txEl>
                                          </p:spTgt>
                                        </p:tgtEl>
                                        <p:attrNameLst>
                                          <p:attrName>style.visibility</p:attrName>
                                        </p:attrNameLst>
                                      </p:cBhvr>
                                      <p:to>
                                        <p:strVal val="visible"/>
                                      </p:to>
                                    </p:set>
                                    <p:animEffect filter="fade" transition="in">
                                      <p:cBhvr>
                                        <p:cTn dur="1000"/>
                                        <p:tgtEl>
                                          <p:spTgt spid="33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xEl>
                                              <p:pRg end="6" st="6"/>
                                            </p:txEl>
                                          </p:spTgt>
                                        </p:tgtEl>
                                        <p:attrNameLst>
                                          <p:attrName>style.visibility</p:attrName>
                                        </p:attrNameLst>
                                      </p:cBhvr>
                                      <p:to>
                                        <p:strVal val="visible"/>
                                      </p:to>
                                    </p:set>
                                    <p:animEffect filter="fade" transition="in">
                                      <p:cBhvr>
                                        <p:cTn dur="1000"/>
                                        <p:tgtEl>
                                          <p:spTgt spid="33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6"/>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Collaboration is REQUIRED</a:t>
            </a:r>
            <a:endParaRPr/>
          </a:p>
        </p:txBody>
      </p:sp>
      <p:sp>
        <p:nvSpPr>
          <p:cNvPr id="340" name="Google Shape;340;p3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3200"/>
              <a:buChar char="•"/>
            </a:pPr>
            <a:r>
              <a:rPr lang="en-US"/>
              <a:t>The approaches to complex systems and issues will not be successful if in silos</a:t>
            </a:r>
            <a:endParaRPr/>
          </a:p>
          <a:p>
            <a:pPr indent="-342900" lvl="0" marL="342900" rtl="0" algn="l">
              <a:spcBef>
                <a:spcPts val="640"/>
              </a:spcBef>
              <a:spcAft>
                <a:spcPts val="0"/>
              </a:spcAft>
              <a:buClr>
                <a:srgbClr val="333F1A"/>
              </a:buClr>
              <a:buSzPts val="3200"/>
              <a:buChar char="•"/>
            </a:pPr>
            <a:r>
              <a:rPr lang="en-US"/>
              <a:t>Whether within an organization or across organizations (and even geographic entities), collaboration will continue rise in importance</a:t>
            </a:r>
            <a:endParaRPr/>
          </a:p>
          <a:p>
            <a:pPr indent="-342900" lvl="0" marL="342900" rtl="0" algn="l">
              <a:spcBef>
                <a:spcPts val="640"/>
              </a:spcBef>
              <a:spcAft>
                <a:spcPts val="0"/>
              </a:spcAft>
              <a:buClr>
                <a:srgbClr val="333F1A"/>
              </a:buClr>
              <a:buSzPts val="3200"/>
              <a:buChar char="•"/>
            </a:pPr>
            <a:r>
              <a:rPr lang="en-US"/>
              <a:t>But what should be the focus of the collaboration?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xEl>
                                              <p:pRg end="0" st="0"/>
                                            </p:txEl>
                                          </p:spTgt>
                                        </p:tgtEl>
                                        <p:attrNameLst>
                                          <p:attrName>style.visibility</p:attrName>
                                        </p:attrNameLst>
                                      </p:cBhvr>
                                      <p:to>
                                        <p:strVal val="visible"/>
                                      </p:to>
                                    </p:set>
                                    <p:animEffect filter="fade" transition="in">
                                      <p:cBhvr>
                                        <p:cTn dur="1000"/>
                                        <p:tgtEl>
                                          <p:spTgt spid="34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xEl>
                                              <p:pRg end="1" st="1"/>
                                            </p:txEl>
                                          </p:spTgt>
                                        </p:tgtEl>
                                        <p:attrNameLst>
                                          <p:attrName>style.visibility</p:attrName>
                                        </p:attrNameLst>
                                      </p:cBhvr>
                                      <p:to>
                                        <p:strVal val="visible"/>
                                      </p:to>
                                    </p:set>
                                    <p:animEffect filter="fade" transition="in">
                                      <p:cBhvr>
                                        <p:cTn dur="1000"/>
                                        <p:tgtEl>
                                          <p:spTgt spid="34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xEl>
                                              <p:pRg end="2" st="2"/>
                                            </p:txEl>
                                          </p:spTgt>
                                        </p:tgtEl>
                                        <p:attrNameLst>
                                          <p:attrName>style.visibility</p:attrName>
                                        </p:attrNameLst>
                                      </p:cBhvr>
                                      <p:to>
                                        <p:strVal val="visible"/>
                                      </p:to>
                                    </p:set>
                                    <p:animEffect filter="fade" transition="in">
                                      <p:cBhvr>
                                        <p:cTn dur="1000"/>
                                        <p:tgtEl>
                                          <p:spTgt spid="340">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37"/>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Back to JOB ONE!</a:t>
            </a:r>
            <a:endParaRPr/>
          </a:p>
        </p:txBody>
      </p:sp>
      <p:sp>
        <p:nvSpPr>
          <p:cNvPr id="346" name="Google Shape;346;p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3200"/>
              <a:buChar char="•"/>
            </a:pPr>
            <a:r>
              <a:rPr lang="en-US"/>
              <a:t>To collaborate in a productive manner, there must be CLARITY around the topic being discussed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3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WHY THE 9LENSES™ - PRACTICAL…</a:t>
            </a:r>
            <a:endParaRPr/>
          </a:p>
        </p:txBody>
      </p:sp>
      <p:sp>
        <p:nvSpPr>
          <p:cNvPr id="352" name="Google Shape;352;p3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888888"/>
              </a:buClr>
              <a:buSzPts val="2000"/>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39"/>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Why the 9Lenses™?</a:t>
            </a:r>
            <a:endParaRPr/>
          </a:p>
        </p:txBody>
      </p:sp>
      <p:pic>
        <p:nvPicPr>
          <p:cNvPr descr="SelfDiagnose.gif" id="359" name="Google Shape;359;p39"/>
          <p:cNvPicPr preferRelativeResize="0"/>
          <p:nvPr/>
        </p:nvPicPr>
        <p:blipFill rotWithShape="1">
          <a:blip r:embed="rId3">
            <a:alphaModFix/>
          </a:blip>
          <a:srcRect b="0" l="0" r="0" t="0"/>
          <a:stretch/>
        </p:blipFill>
        <p:spPr>
          <a:xfrm>
            <a:off x="2901950" y="990600"/>
            <a:ext cx="3422650" cy="5130800"/>
          </a:xfrm>
          <a:prstGeom prst="rect">
            <a:avLst/>
          </a:prstGeom>
          <a:noFill/>
          <a:ln>
            <a:noFill/>
          </a:ln>
        </p:spPr>
      </p:pic>
      <p:pic>
        <p:nvPicPr>
          <p:cNvPr descr="cover_killyou.jpg" id="360" name="Google Shape;360;p39"/>
          <p:cNvPicPr preferRelativeResize="0"/>
          <p:nvPr/>
        </p:nvPicPr>
        <p:blipFill rotWithShape="1">
          <a:blip r:embed="rId4">
            <a:alphaModFix/>
          </a:blip>
          <a:srcRect b="0" l="0" r="0" t="0"/>
          <a:stretch/>
        </p:blipFill>
        <p:spPr>
          <a:xfrm>
            <a:off x="2286000" y="1012825"/>
            <a:ext cx="4114800" cy="5083175"/>
          </a:xfrm>
          <a:prstGeom prst="rect">
            <a:avLst/>
          </a:prstGeom>
          <a:noFill/>
          <a:ln>
            <a:noFill/>
          </a:ln>
        </p:spPr>
      </p:pic>
      <p:pic>
        <p:nvPicPr>
          <p:cNvPr descr="BadDoctor02.jpg" id="361" name="Google Shape;361;p39"/>
          <p:cNvPicPr preferRelativeResize="0"/>
          <p:nvPr/>
        </p:nvPicPr>
        <p:blipFill rotWithShape="1">
          <a:blip r:embed="rId5">
            <a:alphaModFix/>
          </a:blip>
          <a:srcRect b="0" l="0" r="0" t="0"/>
          <a:stretch/>
        </p:blipFill>
        <p:spPr>
          <a:xfrm>
            <a:off x="2413000" y="1066800"/>
            <a:ext cx="4445000" cy="5257800"/>
          </a:xfrm>
          <a:prstGeom prst="rect">
            <a:avLst/>
          </a:prstGeom>
          <a:noFill/>
          <a:ln>
            <a:noFill/>
          </a:ln>
        </p:spPr>
      </p:pic>
      <p:pic>
        <p:nvPicPr>
          <p:cNvPr descr="under-the-weather.gif" id="362" name="Google Shape;362;p39"/>
          <p:cNvPicPr preferRelativeResize="0"/>
          <p:nvPr/>
        </p:nvPicPr>
        <p:blipFill rotWithShape="1">
          <a:blip r:embed="rId6">
            <a:alphaModFix/>
          </a:blip>
          <a:srcRect b="0" l="0" r="0" t="0"/>
          <a:stretch/>
        </p:blipFill>
        <p:spPr>
          <a:xfrm>
            <a:off x="2717800" y="1333500"/>
            <a:ext cx="4140200" cy="468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6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5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5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360"/>
                                        </p:tgtEl>
                                        <p:attrNameLst>
                                          <p:attrName>ppt_y</p:attrName>
                                        </p:attrNameLst>
                                      </p:cBhvr>
                                      <p:tavLst>
                                        <p:tav fmla="" tm="0">
                                          <p:val>
                                            <p:strVal val="#ppt_y"/>
                                          </p:val>
                                        </p:tav>
                                        <p:tav fmla="" tm="100000">
                                          <p:val>
                                            <p:strVal val="#ppt_y+1"/>
                                          </p:val>
                                        </p:tav>
                                      </p:tavLst>
                                    </p:anim>
                                    <p:set>
                                      <p:cBhvr>
                                        <p:cTn dur="1" fill="hold">
                                          <p:stCondLst>
                                            <p:cond delay="500"/>
                                          </p:stCondLst>
                                        </p:cTn>
                                        <p:tgtEl>
                                          <p:spTgt spid="360"/>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361"/>
                                        </p:tgtEl>
                                        <p:attrNameLst>
                                          <p:attrName>style.visibility</p:attrName>
                                        </p:attrNameLst>
                                      </p:cBhvr>
                                      <p:to>
                                        <p:strVal val="visible"/>
                                      </p:to>
                                    </p:set>
                                    <p:anim calcmode="lin" valueType="num">
                                      <p:cBhvr additive="base">
                                        <p:cTn dur="500"/>
                                        <p:tgtEl>
                                          <p:spTgt spid="36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40"/>
          <p:cNvSpPr txBox="1"/>
          <p:nvPr/>
        </p:nvSpPr>
        <p:spPr>
          <a:xfrm>
            <a:off x="2667000" y="4335463"/>
            <a:ext cx="5105400" cy="2239962"/>
          </a:xfrm>
          <a:prstGeom prst="rect">
            <a:avLst/>
          </a:prstGeom>
          <a:noFill/>
          <a:ln>
            <a:noFill/>
          </a:ln>
        </p:spPr>
        <p:txBody>
          <a:bodyPr anchorCtr="0" anchor="t" bIns="45700" lIns="91425" spcFirstLastPara="1" rIns="91425" wrap="square" tIns="45700">
            <a:noAutofit/>
          </a:bodyPr>
          <a:lstStyle/>
          <a:p>
            <a:pPr indent="-228600" lvl="0" marL="273050" marR="0" rtl="0" algn="l">
              <a:spcBef>
                <a:spcPts val="0"/>
              </a:spcBef>
              <a:spcAft>
                <a:spcPts val="0"/>
              </a:spcAft>
              <a:buClr>
                <a:srgbClr val="333F1A"/>
              </a:buClr>
              <a:buSzPts val="1500"/>
              <a:buFont typeface="Arial"/>
              <a:buChar char="•"/>
            </a:pPr>
            <a:r>
              <a:rPr lang="en-US" sz="1500">
                <a:solidFill>
                  <a:srgbClr val="333F1A"/>
                </a:solidFill>
                <a:latin typeface="Calibri"/>
                <a:ea typeface="Calibri"/>
                <a:cs typeface="Calibri"/>
                <a:sym typeface="Calibri"/>
              </a:rPr>
              <a:t>Tendency to self-diagnose</a:t>
            </a:r>
            <a:endParaRPr/>
          </a:p>
          <a:p>
            <a:pPr indent="-228600" lvl="0" marL="273050" marR="0" rtl="0" algn="l">
              <a:spcBef>
                <a:spcPts val="1200"/>
              </a:spcBef>
              <a:spcAft>
                <a:spcPts val="0"/>
              </a:spcAft>
              <a:buClr>
                <a:srgbClr val="333F1A"/>
              </a:buClr>
              <a:buSzPts val="1500"/>
              <a:buFont typeface="Arial"/>
              <a:buChar char="•"/>
            </a:pPr>
            <a:r>
              <a:rPr lang="en-US" sz="1500">
                <a:solidFill>
                  <a:srgbClr val="333F1A"/>
                </a:solidFill>
                <a:latin typeface="Calibri"/>
                <a:ea typeface="Calibri"/>
                <a:cs typeface="Calibri"/>
                <a:sym typeface="Calibri"/>
              </a:rPr>
              <a:t>Live in our own four walls</a:t>
            </a:r>
            <a:endParaRPr/>
          </a:p>
          <a:p>
            <a:pPr indent="-228600" lvl="0" marL="273050" marR="0" rtl="0" algn="l">
              <a:spcBef>
                <a:spcPts val="1200"/>
              </a:spcBef>
              <a:spcAft>
                <a:spcPts val="0"/>
              </a:spcAft>
              <a:buClr>
                <a:srgbClr val="333F1A"/>
              </a:buClr>
              <a:buSzPts val="1500"/>
              <a:buFont typeface="Arial"/>
              <a:buChar char="•"/>
            </a:pPr>
            <a:r>
              <a:rPr lang="en-US" sz="1500">
                <a:solidFill>
                  <a:srgbClr val="333F1A"/>
                </a:solidFill>
                <a:latin typeface="Calibri"/>
                <a:ea typeface="Calibri"/>
                <a:cs typeface="Calibri"/>
                <a:sym typeface="Calibri"/>
              </a:rPr>
              <a:t>Focus on perceptions and past experiences</a:t>
            </a:r>
            <a:endParaRPr/>
          </a:p>
        </p:txBody>
      </p:sp>
      <p:sp>
        <p:nvSpPr>
          <p:cNvPr id="369" name="Google Shape;369;p40"/>
          <p:cNvSpPr txBox="1"/>
          <p:nvPr>
            <p:ph type="title"/>
          </p:nvPr>
        </p:nvSpPr>
        <p:spPr>
          <a:xfrm>
            <a:off x="0" y="1588"/>
            <a:ext cx="9144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9Lenses™</a:t>
            </a:r>
            <a:endParaRPr/>
          </a:p>
        </p:txBody>
      </p:sp>
      <p:sp>
        <p:nvSpPr>
          <p:cNvPr id="370" name="Google Shape;370;p40"/>
          <p:cNvSpPr txBox="1"/>
          <p:nvPr/>
        </p:nvSpPr>
        <p:spPr>
          <a:xfrm>
            <a:off x="395287" y="1214438"/>
            <a:ext cx="2119313"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333F1A"/>
                </a:solidFill>
                <a:latin typeface="Calibri"/>
                <a:ea typeface="Calibri"/>
                <a:cs typeface="Calibri"/>
                <a:sym typeface="Calibri"/>
              </a:rPr>
              <a:t>Effective Diagnosis</a:t>
            </a:r>
            <a:endParaRPr/>
          </a:p>
        </p:txBody>
      </p:sp>
      <p:sp>
        <p:nvSpPr>
          <p:cNvPr id="371" name="Google Shape;371;p40"/>
          <p:cNvSpPr txBox="1"/>
          <p:nvPr/>
        </p:nvSpPr>
        <p:spPr>
          <a:xfrm>
            <a:off x="7010400" y="4092575"/>
            <a:ext cx="1654175" cy="7080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333F1A"/>
                </a:solidFill>
                <a:latin typeface="Calibri"/>
                <a:ea typeface="Calibri"/>
                <a:cs typeface="Calibri"/>
                <a:sym typeface="Calibri"/>
              </a:rPr>
              <a:t>Continuous</a:t>
            </a:r>
            <a:endParaRPr/>
          </a:p>
          <a:p>
            <a:pPr indent="0" lvl="0" marL="0" marR="0" rtl="0" algn="ctr">
              <a:spcBef>
                <a:spcPts val="0"/>
              </a:spcBef>
              <a:spcAft>
                <a:spcPts val="0"/>
              </a:spcAft>
              <a:buNone/>
            </a:pPr>
            <a:r>
              <a:rPr lang="en-US" sz="2000">
                <a:solidFill>
                  <a:srgbClr val="333F1A"/>
                </a:solidFill>
                <a:latin typeface="Calibri"/>
                <a:ea typeface="Calibri"/>
                <a:cs typeface="Calibri"/>
                <a:sym typeface="Calibri"/>
              </a:rPr>
              <a:t>Measurement</a:t>
            </a:r>
            <a:endParaRPr/>
          </a:p>
        </p:txBody>
      </p:sp>
      <p:sp>
        <p:nvSpPr>
          <p:cNvPr id="372" name="Google Shape;372;p40"/>
          <p:cNvSpPr txBox="1"/>
          <p:nvPr/>
        </p:nvSpPr>
        <p:spPr>
          <a:xfrm>
            <a:off x="3346450" y="3638550"/>
            <a:ext cx="244475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333F1A"/>
                </a:solidFill>
                <a:latin typeface="Calibri"/>
                <a:ea typeface="Calibri"/>
                <a:cs typeface="Calibri"/>
                <a:sym typeface="Calibri"/>
              </a:rPr>
              <a:t>Complete Perspective</a:t>
            </a:r>
            <a:endParaRPr/>
          </a:p>
        </p:txBody>
      </p:sp>
      <p:pic>
        <p:nvPicPr>
          <p:cNvPr descr="stethoscope.png" id="373" name="Google Shape;373;p40"/>
          <p:cNvPicPr preferRelativeResize="0"/>
          <p:nvPr/>
        </p:nvPicPr>
        <p:blipFill rotWithShape="1">
          <a:blip r:embed="rId3">
            <a:alphaModFix/>
          </a:blip>
          <a:srcRect b="0" l="0" r="0" t="0"/>
          <a:stretch/>
        </p:blipFill>
        <p:spPr>
          <a:xfrm>
            <a:off x="304800" y="1676400"/>
            <a:ext cx="1490663" cy="1736725"/>
          </a:xfrm>
          <a:prstGeom prst="rect">
            <a:avLst/>
          </a:prstGeom>
          <a:noFill/>
          <a:ln>
            <a:noFill/>
          </a:ln>
        </p:spPr>
      </p:pic>
      <p:sp>
        <p:nvSpPr>
          <p:cNvPr id="374" name="Google Shape;374;p40"/>
          <p:cNvSpPr txBox="1"/>
          <p:nvPr/>
        </p:nvSpPr>
        <p:spPr>
          <a:xfrm>
            <a:off x="2667000" y="5457825"/>
            <a:ext cx="5486400" cy="561975"/>
          </a:xfrm>
          <a:prstGeom prst="rect">
            <a:avLst/>
          </a:prstGeom>
          <a:noFill/>
          <a:ln>
            <a:noFill/>
          </a:ln>
        </p:spPr>
        <p:txBody>
          <a:bodyPr anchorCtr="0" anchor="t" bIns="45700" lIns="91425" spcFirstLastPara="1" rIns="91425" wrap="square" tIns="45700">
            <a:noAutofit/>
          </a:bodyPr>
          <a:lstStyle/>
          <a:p>
            <a:pPr indent="-228600" lvl="0" marL="273050" marR="0" rtl="0" algn="l">
              <a:spcBef>
                <a:spcPts val="0"/>
              </a:spcBef>
              <a:spcAft>
                <a:spcPts val="0"/>
              </a:spcAft>
              <a:buClr>
                <a:srgbClr val="333F1A"/>
              </a:buClr>
              <a:buSzPts val="1500"/>
              <a:buFont typeface="Arial"/>
              <a:buChar char="•"/>
            </a:pPr>
            <a:r>
              <a:rPr b="1" lang="en-US" sz="1500">
                <a:solidFill>
                  <a:srgbClr val="333F1A"/>
                </a:solidFill>
                <a:latin typeface="Calibri"/>
                <a:ea typeface="Calibri"/>
                <a:cs typeface="Calibri"/>
                <a:sym typeface="Calibri"/>
              </a:rPr>
              <a:t>Shift capacity to gain a full picture, then act</a:t>
            </a:r>
            <a:endParaRPr/>
          </a:p>
        </p:txBody>
      </p:sp>
      <p:pic>
        <p:nvPicPr>
          <p:cNvPr descr="german_medical_translation.jpg" id="375" name="Google Shape;375;p40"/>
          <p:cNvPicPr preferRelativeResize="0"/>
          <p:nvPr/>
        </p:nvPicPr>
        <p:blipFill rotWithShape="1">
          <a:blip r:embed="rId4">
            <a:alphaModFix/>
          </a:blip>
          <a:srcRect b="0" l="0" r="0" t="0"/>
          <a:stretch/>
        </p:blipFill>
        <p:spPr>
          <a:xfrm>
            <a:off x="3078163" y="957262"/>
            <a:ext cx="2700337" cy="2700338"/>
          </a:xfrm>
          <a:prstGeom prst="rect">
            <a:avLst/>
          </a:prstGeom>
          <a:noFill/>
          <a:ln>
            <a:noFill/>
          </a:ln>
        </p:spPr>
      </p:pic>
      <p:grpSp>
        <p:nvGrpSpPr>
          <p:cNvPr id="376" name="Google Shape;376;p40"/>
          <p:cNvGrpSpPr/>
          <p:nvPr/>
        </p:nvGrpSpPr>
        <p:grpSpPr>
          <a:xfrm>
            <a:off x="6934200" y="1752600"/>
            <a:ext cx="1887538" cy="2362200"/>
            <a:chOff x="6477000" y="1295400"/>
            <a:chExt cx="2344994" cy="2895600"/>
          </a:xfrm>
        </p:grpSpPr>
        <p:pic>
          <p:nvPicPr>
            <p:cNvPr descr="Pci.jpg" id="377" name="Google Shape;377;p40"/>
            <p:cNvPicPr preferRelativeResize="0"/>
            <p:nvPr/>
          </p:nvPicPr>
          <p:blipFill rotWithShape="1">
            <a:blip r:embed="rId5">
              <a:alphaModFix/>
            </a:blip>
            <a:srcRect b="0" l="0" r="0" t="0"/>
            <a:stretch/>
          </p:blipFill>
          <p:spPr>
            <a:xfrm>
              <a:off x="6477000" y="1295400"/>
              <a:ext cx="1887794" cy="2438400"/>
            </a:xfrm>
            <a:prstGeom prst="rect">
              <a:avLst/>
            </a:prstGeom>
            <a:solidFill>
              <a:srgbClr val="ECECEC"/>
            </a:solidFill>
            <a:ln cap="rnd" cmpd="sng" w="12700">
              <a:solidFill>
                <a:schemeClr val="dk1"/>
              </a:solidFill>
              <a:prstDash val="solid"/>
              <a:round/>
              <a:headEnd len="sm" w="sm" type="none"/>
              <a:tailEnd len="sm" w="sm" type="none"/>
            </a:ln>
            <a:effectLst>
              <a:outerShdw blurRad="50000" rotWithShape="0" algn="tl">
                <a:srgbClr val="000000">
                  <a:alpha val="40784"/>
                </a:srgbClr>
              </a:outerShdw>
            </a:effectLst>
          </p:spPr>
        </p:pic>
        <p:pic>
          <p:nvPicPr>
            <p:cNvPr descr="Pci.jpg" id="378" name="Google Shape;378;p40"/>
            <p:cNvPicPr preferRelativeResize="0"/>
            <p:nvPr/>
          </p:nvPicPr>
          <p:blipFill rotWithShape="1">
            <a:blip r:embed="rId5">
              <a:alphaModFix/>
            </a:blip>
            <a:srcRect b="0" l="0" r="0" t="0"/>
            <a:stretch/>
          </p:blipFill>
          <p:spPr>
            <a:xfrm>
              <a:off x="6629400" y="1447800"/>
              <a:ext cx="1887794" cy="2438400"/>
            </a:xfrm>
            <a:prstGeom prst="rect">
              <a:avLst/>
            </a:prstGeom>
            <a:solidFill>
              <a:srgbClr val="ECECEC"/>
            </a:solidFill>
            <a:ln cap="rnd" cmpd="sng" w="12700">
              <a:solidFill>
                <a:schemeClr val="dk1"/>
              </a:solidFill>
              <a:prstDash val="solid"/>
              <a:round/>
              <a:headEnd len="sm" w="sm" type="none"/>
              <a:tailEnd len="sm" w="sm" type="none"/>
            </a:ln>
            <a:effectLst>
              <a:outerShdw blurRad="50000" rotWithShape="0" algn="tl">
                <a:srgbClr val="000000">
                  <a:alpha val="40784"/>
                </a:srgbClr>
              </a:outerShdw>
            </a:effectLst>
          </p:spPr>
        </p:pic>
        <p:pic>
          <p:nvPicPr>
            <p:cNvPr descr="Pci.jpg" id="379" name="Google Shape;379;p40"/>
            <p:cNvPicPr preferRelativeResize="0"/>
            <p:nvPr/>
          </p:nvPicPr>
          <p:blipFill rotWithShape="1">
            <a:blip r:embed="rId5">
              <a:alphaModFix/>
            </a:blip>
            <a:srcRect b="0" l="0" r="0" t="0"/>
            <a:stretch/>
          </p:blipFill>
          <p:spPr>
            <a:xfrm>
              <a:off x="6781800" y="1600200"/>
              <a:ext cx="1887794" cy="2438400"/>
            </a:xfrm>
            <a:prstGeom prst="rect">
              <a:avLst/>
            </a:prstGeom>
            <a:solidFill>
              <a:srgbClr val="ECECEC"/>
            </a:solidFill>
            <a:ln cap="rnd" cmpd="sng" w="12700">
              <a:solidFill>
                <a:schemeClr val="dk1"/>
              </a:solidFill>
              <a:prstDash val="solid"/>
              <a:round/>
              <a:headEnd len="sm" w="sm" type="none"/>
              <a:tailEnd len="sm" w="sm" type="none"/>
            </a:ln>
            <a:effectLst>
              <a:outerShdw blurRad="50000" rotWithShape="0" algn="tl">
                <a:srgbClr val="000000">
                  <a:alpha val="40784"/>
                </a:srgbClr>
              </a:outerShdw>
            </a:effectLst>
          </p:spPr>
        </p:pic>
        <p:pic>
          <p:nvPicPr>
            <p:cNvPr descr="Pci.jpg" id="380" name="Google Shape;380;p40"/>
            <p:cNvPicPr preferRelativeResize="0"/>
            <p:nvPr/>
          </p:nvPicPr>
          <p:blipFill rotWithShape="1">
            <a:blip r:embed="rId5">
              <a:alphaModFix/>
            </a:blip>
            <a:srcRect b="0" l="0" r="0" t="0"/>
            <a:stretch/>
          </p:blipFill>
          <p:spPr>
            <a:xfrm>
              <a:off x="6934200" y="1752600"/>
              <a:ext cx="1887794" cy="2438400"/>
            </a:xfrm>
            <a:prstGeom prst="rect">
              <a:avLst/>
            </a:prstGeom>
            <a:solidFill>
              <a:srgbClr val="ECECEC"/>
            </a:solidFill>
            <a:ln cap="rnd" cmpd="sng" w="12700">
              <a:solidFill>
                <a:schemeClr val="dk1"/>
              </a:solidFill>
              <a:prstDash val="solid"/>
              <a:round/>
              <a:headEnd len="sm" w="sm" type="none"/>
              <a:tailEnd len="sm" w="sm" type="none"/>
            </a:ln>
            <a:effectLst>
              <a:outerShdw blurRad="50000" rotWithShape="0" algn="tl">
                <a:srgbClr val="000000">
                  <a:alpha val="40784"/>
                </a:srgbClr>
              </a:outerShdw>
            </a:effectLst>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Driving CLARITY is Job ONE!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pic>
        <p:nvPicPr>
          <p:cNvPr descr="Wheel_For_White_bg02.png" id="386" name="Google Shape;386;p41"/>
          <p:cNvPicPr preferRelativeResize="0"/>
          <p:nvPr/>
        </p:nvPicPr>
        <p:blipFill rotWithShape="1">
          <a:blip r:embed="rId3">
            <a:alphaModFix/>
          </a:blip>
          <a:srcRect b="0" l="0" r="0" t="0"/>
          <a:stretch/>
        </p:blipFill>
        <p:spPr>
          <a:xfrm>
            <a:off x="3276600" y="1219200"/>
            <a:ext cx="2362200" cy="2362200"/>
          </a:xfrm>
          <a:prstGeom prst="rect">
            <a:avLst/>
          </a:prstGeom>
          <a:noFill/>
          <a:ln>
            <a:noFill/>
          </a:ln>
        </p:spPr>
      </p:pic>
      <p:sp>
        <p:nvSpPr>
          <p:cNvPr id="387" name="Google Shape;387;p41"/>
          <p:cNvSpPr txBox="1"/>
          <p:nvPr/>
        </p:nvSpPr>
        <p:spPr>
          <a:xfrm>
            <a:off x="2667000" y="4335463"/>
            <a:ext cx="5105400" cy="2239962"/>
          </a:xfrm>
          <a:prstGeom prst="rect">
            <a:avLst/>
          </a:prstGeom>
          <a:noFill/>
          <a:ln>
            <a:noFill/>
          </a:ln>
        </p:spPr>
        <p:txBody>
          <a:bodyPr anchorCtr="0" anchor="t" bIns="45700" lIns="91425" spcFirstLastPara="1" rIns="91425" wrap="square" tIns="45700">
            <a:noAutofit/>
          </a:bodyPr>
          <a:lstStyle/>
          <a:p>
            <a:pPr indent="-228600" lvl="0" marL="273050" marR="0" rtl="0" algn="l">
              <a:spcBef>
                <a:spcPts val="0"/>
              </a:spcBef>
              <a:spcAft>
                <a:spcPts val="0"/>
              </a:spcAft>
              <a:buClr>
                <a:srgbClr val="333F1A"/>
              </a:buClr>
              <a:buSzPts val="1500"/>
              <a:buFont typeface="Arial"/>
              <a:buChar char="•"/>
            </a:pPr>
            <a:r>
              <a:rPr lang="en-US" sz="1500">
                <a:solidFill>
                  <a:srgbClr val="333F1A"/>
                </a:solidFill>
                <a:latin typeface="Calibri"/>
                <a:ea typeface="Calibri"/>
                <a:cs typeface="Calibri"/>
                <a:sym typeface="Calibri"/>
              </a:rPr>
              <a:t>Tendency to self-diagnose</a:t>
            </a:r>
            <a:endParaRPr/>
          </a:p>
          <a:p>
            <a:pPr indent="-228600" lvl="0" marL="273050" marR="0" rtl="0" algn="l">
              <a:spcBef>
                <a:spcPts val="1200"/>
              </a:spcBef>
              <a:spcAft>
                <a:spcPts val="0"/>
              </a:spcAft>
              <a:buClr>
                <a:srgbClr val="333F1A"/>
              </a:buClr>
              <a:buSzPts val="1500"/>
              <a:buFont typeface="Arial"/>
              <a:buChar char="•"/>
            </a:pPr>
            <a:r>
              <a:rPr lang="en-US" sz="1500">
                <a:solidFill>
                  <a:srgbClr val="333F1A"/>
                </a:solidFill>
                <a:latin typeface="Calibri"/>
                <a:ea typeface="Calibri"/>
                <a:cs typeface="Calibri"/>
                <a:sym typeface="Calibri"/>
              </a:rPr>
              <a:t>Live in our own four walls</a:t>
            </a:r>
            <a:endParaRPr/>
          </a:p>
          <a:p>
            <a:pPr indent="-228600" lvl="0" marL="273050" marR="0" rtl="0" algn="l">
              <a:spcBef>
                <a:spcPts val="1200"/>
              </a:spcBef>
              <a:spcAft>
                <a:spcPts val="0"/>
              </a:spcAft>
              <a:buClr>
                <a:srgbClr val="333F1A"/>
              </a:buClr>
              <a:buSzPts val="1500"/>
              <a:buFont typeface="Arial"/>
              <a:buChar char="•"/>
            </a:pPr>
            <a:r>
              <a:rPr lang="en-US" sz="1500">
                <a:solidFill>
                  <a:srgbClr val="333F1A"/>
                </a:solidFill>
                <a:latin typeface="Calibri"/>
                <a:ea typeface="Calibri"/>
                <a:cs typeface="Calibri"/>
                <a:sym typeface="Calibri"/>
              </a:rPr>
              <a:t>Focus on perceptions and past experiences</a:t>
            </a:r>
            <a:endParaRPr/>
          </a:p>
        </p:txBody>
      </p:sp>
      <p:sp>
        <p:nvSpPr>
          <p:cNvPr id="388" name="Google Shape;388;p41"/>
          <p:cNvSpPr txBox="1"/>
          <p:nvPr>
            <p:ph type="title"/>
          </p:nvPr>
        </p:nvSpPr>
        <p:spPr>
          <a:xfrm>
            <a:off x="0" y="1588"/>
            <a:ext cx="9144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9Lenses™</a:t>
            </a:r>
            <a:endParaRPr/>
          </a:p>
        </p:txBody>
      </p:sp>
      <p:sp>
        <p:nvSpPr>
          <p:cNvPr id="389" name="Google Shape;389;p41"/>
          <p:cNvSpPr txBox="1"/>
          <p:nvPr/>
        </p:nvSpPr>
        <p:spPr>
          <a:xfrm>
            <a:off x="395287" y="1214438"/>
            <a:ext cx="2119313"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333F1A"/>
                </a:solidFill>
                <a:latin typeface="Calibri"/>
                <a:ea typeface="Calibri"/>
                <a:cs typeface="Calibri"/>
                <a:sym typeface="Calibri"/>
              </a:rPr>
              <a:t>Effective Diagnosis</a:t>
            </a:r>
            <a:endParaRPr/>
          </a:p>
        </p:txBody>
      </p:sp>
      <p:sp>
        <p:nvSpPr>
          <p:cNvPr id="390" name="Google Shape;390;p41"/>
          <p:cNvSpPr txBox="1"/>
          <p:nvPr/>
        </p:nvSpPr>
        <p:spPr>
          <a:xfrm>
            <a:off x="7010400" y="4092575"/>
            <a:ext cx="1654175" cy="7080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333F1A"/>
                </a:solidFill>
                <a:latin typeface="Calibri"/>
                <a:ea typeface="Calibri"/>
                <a:cs typeface="Calibri"/>
                <a:sym typeface="Calibri"/>
              </a:rPr>
              <a:t>Continuous</a:t>
            </a:r>
            <a:endParaRPr/>
          </a:p>
          <a:p>
            <a:pPr indent="0" lvl="0" marL="0" marR="0" rtl="0" algn="ctr">
              <a:spcBef>
                <a:spcPts val="0"/>
              </a:spcBef>
              <a:spcAft>
                <a:spcPts val="0"/>
              </a:spcAft>
              <a:buNone/>
            </a:pPr>
            <a:r>
              <a:rPr lang="en-US" sz="2000">
                <a:solidFill>
                  <a:srgbClr val="333F1A"/>
                </a:solidFill>
                <a:latin typeface="Calibri"/>
                <a:ea typeface="Calibri"/>
                <a:cs typeface="Calibri"/>
                <a:sym typeface="Calibri"/>
              </a:rPr>
              <a:t>Measurement</a:t>
            </a:r>
            <a:endParaRPr/>
          </a:p>
        </p:txBody>
      </p:sp>
      <p:sp>
        <p:nvSpPr>
          <p:cNvPr id="391" name="Google Shape;391;p41"/>
          <p:cNvSpPr txBox="1"/>
          <p:nvPr/>
        </p:nvSpPr>
        <p:spPr>
          <a:xfrm>
            <a:off x="3346450" y="3638550"/>
            <a:ext cx="2444750" cy="4000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333F1A"/>
                </a:solidFill>
                <a:latin typeface="Calibri"/>
                <a:ea typeface="Calibri"/>
                <a:cs typeface="Calibri"/>
                <a:sym typeface="Calibri"/>
              </a:rPr>
              <a:t>Complete Perspective</a:t>
            </a:r>
            <a:endParaRPr/>
          </a:p>
        </p:txBody>
      </p:sp>
      <p:sp>
        <p:nvSpPr>
          <p:cNvPr id="392" name="Google Shape;392;p41"/>
          <p:cNvSpPr txBox="1"/>
          <p:nvPr/>
        </p:nvSpPr>
        <p:spPr>
          <a:xfrm>
            <a:off x="2667000" y="5457825"/>
            <a:ext cx="5486400" cy="561975"/>
          </a:xfrm>
          <a:prstGeom prst="rect">
            <a:avLst/>
          </a:prstGeom>
          <a:noFill/>
          <a:ln>
            <a:noFill/>
          </a:ln>
        </p:spPr>
        <p:txBody>
          <a:bodyPr anchorCtr="0" anchor="t" bIns="45700" lIns="91425" spcFirstLastPara="1" rIns="91425" wrap="square" tIns="45700">
            <a:noAutofit/>
          </a:bodyPr>
          <a:lstStyle/>
          <a:p>
            <a:pPr indent="-228600" lvl="0" marL="273050" marR="0" rtl="0" algn="l">
              <a:spcBef>
                <a:spcPts val="0"/>
              </a:spcBef>
              <a:spcAft>
                <a:spcPts val="0"/>
              </a:spcAft>
              <a:buClr>
                <a:srgbClr val="333F1A"/>
              </a:buClr>
              <a:buSzPts val="1500"/>
              <a:buFont typeface="Arial"/>
              <a:buChar char="•"/>
            </a:pPr>
            <a:r>
              <a:rPr b="1" lang="en-US" sz="1500">
                <a:solidFill>
                  <a:srgbClr val="333F1A"/>
                </a:solidFill>
                <a:latin typeface="Calibri"/>
                <a:ea typeface="Calibri"/>
                <a:cs typeface="Calibri"/>
                <a:sym typeface="Calibri"/>
              </a:rPr>
              <a:t>Shift capacity to gain a full picture, then act</a:t>
            </a:r>
            <a:endParaRPr/>
          </a:p>
        </p:txBody>
      </p:sp>
      <p:grpSp>
        <p:nvGrpSpPr>
          <p:cNvPr id="393" name="Google Shape;393;p41"/>
          <p:cNvGrpSpPr/>
          <p:nvPr/>
        </p:nvGrpSpPr>
        <p:grpSpPr>
          <a:xfrm>
            <a:off x="5867400" y="1952625"/>
            <a:ext cx="3444875" cy="2314575"/>
            <a:chOff x="5852061" y="1143000"/>
            <a:chExt cx="3444339" cy="2313693"/>
          </a:xfrm>
        </p:grpSpPr>
        <p:grpSp>
          <p:nvGrpSpPr>
            <p:cNvPr id="394" name="Google Shape;394;p41"/>
            <p:cNvGrpSpPr/>
            <p:nvPr/>
          </p:nvGrpSpPr>
          <p:grpSpPr>
            <a:xfrm>
              <a:off x="5852061" y="1143000"/>
              <a:ext cx="3139539" cy="2008893"/>
              <a:chOff x="-1064835" y="4081463"/>
              <a:chExt cx="3139539" cy="2008893"/>
            </a:xfrm>
          </p:grpSpPr>
          <p:sp>
            <p:nvSpPr>
              <p:cNvPr id="395" name="Google Shape;395;p41"/>
              <p:cNvSpPr/>
              <p:nvPr/>
            </p:nvSpPr>
            <p:spPr>
              <a:xfrm>
                <a:off x="-907696" y="4163982"/>
                <a:ext cx="2728487" cy="1751932"/>
              </a:xfrm>
              <a:prstGeom prst="roundRect">
                <a:avLst>
                  <a:gd fmla="val 16667" name="adj"/>
                </a:avLst>
              </a:prstGeom>
              <a:solidFill>
                <a:srgbClr val="FFFFFF"/>
              </a:solidFill>
              <a:ln cap="flat" cmpd="sng" w="38100">
                <a:solidFill>
                  <a:srgbClr val="76923C"/>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aphicFrame>
            <p:nvGraphicFramePr>
              <p:cNvPr id="396" name="Google Shape;396;p41"/>
              <p:cNvGraphicFramePr/>
              <p:nvPr/>
            </p:nvGraphicFramePr>
            <p:xfrm>
              <a:off x="-1064835" y="4081463"/>
              <a:ext cx="3139539" cy="2008893"/>
            </p:xfrm>
            <a:graphic>
              <a:graphicData uri="http://schemas.openxmlformats.org/drawingml/2006/chart">
                <c:chart r:id="rId4"/>
              </a:graphicData>
            </a:graphic>
          </p:graphicFrame>
        </p:grpSp>
        <p:grpSp>
          <p:nvGrpSpPr>
            <p:cNvPr id="397" name="Google Shape;397;p41"/>
            <p:cNvGrpSpPr/>
            <p:nvPr/>
          </p:nvGrpSpPr>
          <p:grpSpPr>
            <a:xfrm>
              <a:off x="6004461" y="1295400"/>
              <a:ext cx="3139539" cy="2008893"/>
              <a:chOff x="-1064835" y="4081463"/>
              <a:chExt cx="3139539" cy="2008893"/>
            </a:xfrm>
          </p:grpSpPr>
          <p:sp>
            <p:nvSpPr>
              <p:cNvPr id="398" name="Google Shape;398;p41"/>
              <p:cNvSpPr/>
              <p:nvPr/>
            </p:nvSpPr>
            <p:spPr>
              <a:xfrm>
                <a:off x="-907720" y="4163924"/>
                <a:ext cx="2728487" cy="1751932"/>
              </a:xfrm>
              <a:prstGeom prst="roundRect">
                <a:avLst>
                  <a:gd fmla="val 16667" name="adj"/>
                </a:avLst>
              </a:prstGeom>
              <a:solidFill>
                <a:srgbClr val="FFFFFF"/>
              </a:solidFill>
              <a:ln cap="flat" cmpd="sng" w="38100">
                <a:solidFill>
                  <a:srgbClr val="76923C"/>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aphicFrame>
            <p:nvGraphicFramePr>
              <p:cNvPr id="399" name="Google Shape;399;p41"/>
              <p:cNvGraphicFramePr/>
              <p:nvPr/>
            </p:nvGraphicFramePr>
            <p:xfrm>
              <a:off x="-1064835" y="4081463"/>
              <a:ext cx="3139539" cy="2008893"/>
            </p:xfrm>
            <a:graphic>
              <a:graphicData uri="http://schemas.openxmlformats.org/drawingml/2006/chart">
                <c:chart r:id="rId5"/>
              </a:graphicData>
            </a:graphic>
          </p:graphicFrame>
        </p:grpSp>
        <p:grpSp>
          <p:nvGrpSpPr>
            <p:cNvPr id="400" name="Google Shape;400;p41"/>
            <p:cNvGrpSpPr/>
            <p:nvPr/>
          </p:nvGrpSpPr>
          <p:grpSpPr>
            <a:xfrm>
              <a:off x="6156861" y="1447800"/>
              <a:ext cx="3139539" cy="2008893"/>
              <a:chOff x="-1064835" y="4081463"/>
              <a:chExt cx="3139539" cy="2008893"/>
            </a:xfrm>
          </p:grpSpPr>
          <p:sp>
            <p:nvSpPr>
              <p:cNvPr id="401" name="Google Shape;401;p41"/>
              <p:cNvSpPr/>
              <p:nvPr/>
            </p:nvSpPr>
            <p:spPr>
              <a:xfrm>
                <a:off x="-907743" y="4163866"/>
                <a:ext cx="2728487" cy="1751932"/>
              </a:xfrm>
              <a:prstGeom prst="roundRect">
                <a:avLst>
                  <a:gd fmla="val 16667" name="adj"/>
                </a:avLst>
              </a:prstGeom>
              <a:solidFill>
                <a:srgbClr val="FFFFFF"/>
              </a:solidFill>
              <a:ln cap="flat" cmpd="sng" w="38100">
                <a:solidFill>
                  <a:srgbClr val="76923C"/>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aphicFrame>
            <p:nvGraphicFramePr>
              <p:cNvPr id="402" name="Google Shape;402;p41"/>
              <p:cNvGraphicFramePr/>
              <p:nvPr/>
            </p:nvGraphicFramePr>
            <p:xfrm>
              <a:off x="-1064835" y="4081463"/>
              <a:ext cx="3139539" cy="2008893"/>
            </p:xfrm>
            <a:graphic>
              <a:graphicData uri="http://schemas.openxmlformats.org/drawingml/2006/chart">
                <c:chart r:id="rId6"/>
              </a:graphicData>
            </a:graphic>
          </p:graphicFrame>
        </p:grpSp>
      </p:grpSp>
      <p:grpSp>
        <p:nvGrpSpPr>
          <p:cNvPr id="403" name="Google Shape;403;p41"/>
          <p:cNvGrpSpPr/>
          <p:nvPr/>
        </p:nvGrpSpPr>
        <p:grpSpPr>
          <a:xfrm>
            <a:off x="-76200" y="1571625"/>
            <a:ext cx="3140075" cy="2009775"/>
            <a:chOff x="-1064835" y="4081463"/>
            <a:chExt cx="3139539" cy="2008893"/>
          </a:xfrm>
        </p:grpSpPr>
        <p:sp>
          <p:nvSpPr>
            <p:cNvPr id="404" name="Google Shape;404;p41"/>
            <p:cNvSpPr/>
            <p:nvPr/>
          </p:nvSpPr>
          <p:spPr>
            <a:xfrm>
              <a:off x="-907699" y="4163977"/>
              <a:ext cx="2728446" cy="1751831"/>
            </a:xfrm>
            <a:prstGeom prst="roundRect">
              <a:avLst>
                <a:gd fmla="val 16667" name="adj"/>
              </a:avLst>
            </a:prstGeom>
            <a:solidFill>
              <a:srgbClr val="FFFFFF"/>
            </a:solidFill>
            <a:ln cap="flat" cmpd="sng" w="38100">
              <a:solidFill>
                <a:srgbClr val="76923C"/>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aphicFrame>
          <p:nvGraphicFramePr>
            <p:cNvPr id="405" name="Google Shape;405;p41"/>
            <p:cNvGraphicFramePr/>
            <p:nvPr/>
          </p:nvGraphicFramePr>
          <p:xfrm>
            <a:off x="-1064835" y="4081463"/>
            <a:ext cx="3139539" cy="2008893"/>
          </p:xfrm>
          <a:graphic>
            <a:graphicData uri="http://schemas.openxmlformats.org/drawingml/2006/chart">
              <c:chart r:id="rId7"/>
            </a:graphicData>
          </a:graphic>
        </p:graphicFrame>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7"/>
                                        </p:tgtEl>
                                        <p:attrNameLst>
                                          <p:attrName>style.visibility</p:attrName>
                                        </p:attrNameLst>
                                      </p:cBhvr>
                                      <p:to>
                                        <p:strVal val="visible"/>
                                      </p:to>
                                    </p:set>
                                    <p:anim calcmode="lin" valueType="num">
                                      <p:cBhvr additive="base">
                                        <p:cTn dur="500"/>
                                        <p:tgtEl>
                                          <p:spTgt spid="38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9"/>
                                        </p:tgtEl>
                                        <p:attrNameLst>
                                          <p:attrName>style.visibility</p:attrName>
                                        </p:attrNameLst>
                                      </p:cBhvr>
                                      <p:to>
                                        <p:strVal val="visible"/>
                                      </p:to>
                                    </p:set>
                                    <p:anim calcmode="lin" valueType="num">
                                      <p:cBhvr additive="base">
                                        <p:cTn dur="500"/>
                                        <p:tgtEl>
                                          <p:spTgt spid="38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03"/>
                                        </p:tgtEl>
                                        <p:attrNameLst>
                                          <p:attrName>style.visibility</p:attrName>
                                        </p:attrNameLst>
                                      </p:cBhvr>
                                      <p:to>
                                        <p:strVal val="visible"/>
                                      </p:to>
                                    </p:set>
                                    <p:anim calcmode="lin" valueType="num">
                                      <p:cBhvr additive="base">
                                        <p:cTn dur="500"/>
                                        <p:tgtEl>
                                          <p:spTgt spid="40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6"/>
                                        </p:tgtEl>
                                        <p:attrNameLst>
                                          <p:attrName>style.visibility</p:attrName>
                                        </p:attrNameLst>
                                      </p:cBhvr>
                                      <p:to>
                                        <p:strVal val="visible"/>
                                      </p:to>
                                    </p:set>
                                    <p:anim calcmode="lin" valueType="num">
                                      <p:cBhvr additive="base">
                                        <p:cTn dur="500"/>
                                        <p:tgtEl>
                                          <p:spTgt spid="38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91"/>
                                        </p:tgtEl>
                                        <p:attrNameLst>
                                          <p:attrName>style.visibility</p:attrName>
                                        </p:attrNameLst>
                                      </p:cBhvr>
                                      <p:to>
                                        <p:strVal val="visible"/>
                                      </p:to>
                                    </p:set>
                                    <p:anim calcmode="lin" valueType="num">
                                      <p:cBhvr additive="base">
                                        <p:cTn dur="500"/>
                                        <p:tgtEl>
                                          <p:spTgt spid="39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2"/>
                                        </p:tgtEl>
                                        <p:attrNameLst>
                                          <p:attrName>style.visibility</p:attrName>
                                        </p:attrNameLst>
                                      </p:cBhvr>
                                      <p:to>
                                        <p:strVal val="visible"/>
                                      </p:to>
                                    </p:set>
                                    <p:anim calcmode="lin" valueType="num">
                                      <p:cBhvr additive="base">
                                        <p:cTn dur="500"/>
                                        <p:tgtEl>
                                          <p:spTgt spid="39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500"/>
                                        <p:tgtEl>
                                          <p:spTgt spid="39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390"/>
                                        </p:tgtEl>
                                        <p:attrNameLst>
                                          <p:attrName>style.visibility</p:attrName>
                                        </p:attrNameLst>
                                      </p:cBhvr>
                                      <p:to>
                                        <p:strVal val="visible"/>
                                      </p:to>
                                    </p:set>
                                    <p:anim calcmode="lin" valueType="num">
                                      <p:cBhvr additive="base">
                                        <p:cTn dur="500"/>
                                        <p:tgtEl>
                                          <p:spTgt spid="39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4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9LENSES™</a:t>
            </a:r>
            <a:br>
              <a:rPr lang="en-US"/>
            </a:br>
            <a:r>
              <a:rPr lang="en-US"/>
              <a:t>WHAT ARE THEY?  WHY 9?</a:t>
            </a:r>
            <a:endParaRPr/>
          </a:p>
        </p:txBody>
      </p:sp>
      <p:sp>
        <p:nvSpPr>
          <p:cNvPr id="411" name="Google Shape;411;p4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888888"/>
              </a:buClr>
              <a:buSzPts val="20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43"/>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What is a Lens?</a:t>
            </a:r>
            <a:endParaRPr/>
          </a:p>
        </p:txBody>
      </p:sp>
      <p:sp>
        <p:nvSpPr>
          <p:cNvPr id="418" name="Google Shape;418;p43"/>
          <p:cNvSpPr txBox="1"/>
          <p:nvPr>
            <p:ph idx="1" type="body"/>
          </p:nvPr>
        </p:nvSpPr>
        <p:spPr>
          <a:xfrm>
            <a:off x="152400" y="1600201"/>
            <a:ext cx="6248400" cy="11430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2000"/>
              <a:buChar char="•"/>
            </a:pPr>
            <a:r>
              <a:rPr lang="en-US" sz="2000"/>
              <a:t>An optical device with perfect or approximate axial symmetry, which transmits and refracts light, converging or diverging the beam.</a:t>
            </a:r>
            <a:endParaRPr/>
          </a:p>
          <a:p>
            <a:pPr indent="-342900" lvl="0" marL="342900" rtl="0" algn="l">
              <a:spcBef>
                <a:spcPts val="400"/>
              </a:spcBef>
              <a:spcAft>
                <a:spcPts val="0"/>
              </a:spcAft>
              <a:buClr>
                <a:srgbClr val="333F1A"/>
              </a:buClr>
              <a:buSzPts val="2000"/>
              <a:buChar char="•"/>
            </a:pPr>
            <a:r>
              <a:rPr lang="en-US" sz="2000"/>
              <a:t>Creates clarity and focus!</a:t>
            </a:r>
            <a:endParaRPr/>
          </a:p>
        </p:txBody>
      </p:sp>
      <p:pic>
        <p:nvPicPr>
          <p:cNvPr descr="Lens_and_wavefronts.gif" id="419" name="Google Shape;419;p43"/>
          <p:cNvPicPr preferRelativeResize="0"/>
          <p:nvPr/>
        </p:nvPicPr>
        <p:blipFill rotWithShape="1">
          <a:blip r:embed="rId3">
            <a:alphaModFix/>
          </a:blip>
          <a:srcRect b="0" l="0" r="0" t="0"/>
          <a:stretch/>
        </p:blipFill>
        <p:spPr>
          <a:xfrm>
            <a:off x="6629400" y="1600200"/>
            <a:ext cx="2324100" cy="4521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8">
                                            <p:txEl>
                                              <p:pRg end="0" st="0"/>
                                            </p:txEl>
                                          </p:spTgt>
                                        </p:tgtEl>
                                        <p:attrNameLst>
                                          <p:attrName>style.visibility</p:attrName>
                                        </p:attrNameLst>
                                      </p:cBhvr>
                                      <p:to>
                                        <p:strVal val="visible"/>
                                      </p:to>
                                    </p:set>
                                    <p:anim calcmode="lin" valueType="num">
                                      <p:cBhvr additive="base">
                                        <p:cTn dur="500"/>
                                        <p:tgtEl>
                                          <p:spTgt spid="418">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8">
                                            <p:txEl>
                                              <p:pRg end="1" st="1"/>
                                            </p:txEl>
                                          </p:spTgt>
                                        </p:tgtEl>
                                        <p:attrNameLst>
                                          <p:attrName>style.visibility</p:attrName>
                                        </p:attrNameLst>
                                      </p:cBhvr>
                                      <p:to>
                                        <p:strVal val="visible"/>
                                      </p:to>
                                    </p:set>
                                    <p:anim calcmode="lin" valueType="num">
                                      <p:cBhvr additive="base">
                                        <p:cTn dur="500"/>
                                        <p:tgtEl>
                                          <p:spTgt spid="418">
                                            <p:txEl>
                                              <p:pRg end="1" st="1"/>
                                            </p:txEl>
                                          </p:spTgt>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18">
                                            <p:txEl>
                                              <p:pRg end="0" st="0"/>
                                            </p:txEl>
                                          </p:spTgt>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18">
                                            <p:txEl>
                                              <p:pRg end="1" st="1"/>
                                            </p:txEl>
                                          </p:spTgt>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1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44"/>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What is a Lens?</a:t>
            </a:r>
            <a:endParaRPr/>
          </a:p>
        </p:txBody>
      </p:sp>
      <p:pic>
        <p:nvPicPr>
          <p:cNvPr descr="windy-road-sign.jpg" id="426" name="Google Shape;426;p44"/>
          <p:cNvPicPr preferRelativeResize="0"/>
          <p:nvPr/>
        </p:nvPicPr>
        <p:blipFill rotWithShape="1">
          <a:blip r:embed="rId3">
            <a:alphaModFix/>
          </a:blip>
          <a:srcRect b="0" l="0" r="0" t="0"/>
          <a:stretch/>
        </p:blipFill>
        <p:spPr>
          <a:xfrm>
            <a:off x="3200400" y="1676400"/>
            <a:ext cx="2431143" cy="365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500"/>
                                        <p:tgtEl>
                                          <p:spTgt spid="426"/>
                                        </p:tgtEl>
                                        <p:attrNameLst>
                                          <p:attrName>ppt_y</p:attrName>
                                        </p:attrNameLst>
                                      </p:cBhvr>
                                      <p:tavLst>
                                        <p:tav fmla="" tm="0">
                                          <p:val>
                                            <p:strVal val="#ppt_y"/>
                                          </p:val>
                                        </p:tav>
                                        <p:tav fmla="" tm="100000">
                                          <p:val>
                                            <p:strVal val="#ppt_y+1"/>
                                          </p:val>
                                        </p:tav>
                                      </p:tavLst>
                                    </p:anim>
                                    <p:set>
                                      <p:cBhvr>
                                        <p:cTn dur="1" fill="hold">
                                          <p:stCondLst>
                                            <p:cond delay="500"/>
                                          </p:stCondLst>
                                        </p:cTn>
                                        <p:tgtEl>
                                          <p:spTgt spid="42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45"/>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What is a Lens?</a:t>
            </a:r>
            <a:endParaRPr/>
          </a:p>
        </p:txBody>
      </p:sp>
      <p:pic>
        <p:nvPicPr>
          <p:cNvPr descr="hlg_curse_relief.gif" id="433" name="Google Shape;433;p45"/>
          <p:cNvPicPr preferRelativeResize="0"/>
          <p:nvPr/>
        </p:nvPicPr>
        <p:blipFill rotWithShape="1">
          <a:blip r:embed="rId3">
            <a:alphaModFix/>
          </a:blip>
          <a:srcRect b="0" l="0" r="0" t="0"/>
          <a:stretch/>
        </p:blipFill>
        <p:spPr>
          <a:xfrm>
            <a:off x="1447800" y="1981200"/>
            <a:ext cx="7035800" cy="3949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46"/>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Improving the Paradigm</a:t>
            </a:r>
            <a:endParaRPr/>
          </a:p>
        </p:txBody>
      </p:sp>
      <p:sp>
        <p:nvSpPr>
          <p:cNvPr id="439" name="Google Shape;439;p46"/>
          <p:cNvSpPr txBox="1"/>
          <p:nvPr>
            <p:ph idx="1" type="body"/>
          </p:nvPr>
        </p:nvSpPr>
        <p:spPr>
          <a:xfrm>
            <a:off x="779462" y="1828800"/>
            <a:ext cx="7585076" cy="3733799"/>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333F1A"/>
              </a:buClr>
              <a:buSzPts val="2800"/>
              <a:buChar char="•"/>
            </a:pPr>
            <a:r>
              <a:rPr lang="en-US" sz="2800"/>
              <a:t>Content is actionable</a:t>
            </a:r>
            <a:endParaRPr/>
          </a:p>
          <a:p>
            <a:pPr indent="-342900" lvl="0" marL="342900" rtl="0" algn="l">
              <a:spcBef>
                <a:spcPts val="560"/>
              </a:spcBef>
              <a:spcAft>
                <a:spcPts val="0"/>
              </a:spcAft>
              <a:buClr>
                <a:srgbClr val="333F1A"/>
              </a:buClr>
              <a:buSzPts val="2800"/>
              <a:buChar char="•"/>
            </a:pPr>
            <a:r>
              <a:rPr lang="en-US" sz="2800"/>
              <a:t>Content and metadata framework continues to grow</a:t>
            </a:r>
            <a:endParaRPr sz="2800"/>
          </a:p>
          <a:p>
            <a:pPr indent="-342900" lvl="0" marL="342900" rtl="0" algn="l">
              <a:spcBef>
                <a:spcPts val="560"/>
              </a:spcBef>
              <a:spcAft>
                <a:spcPts val="0"/>
              </a:spcAft>
              <a:buClr>
                <a:srgbClr val="333F1A"/>
              </a:buClr>
              <a:buSzPts val="2800"/>
              <a:buChar char="•"/>
            </a:pPr>
            <a:r>
              <a:rPr lang="en-US" sz="2800"/>
              <a:t>Inside Out approach</a:t>
            </a:r>
            <a:endParaRPr/>
          </a:p>
          <a:p>
            <a:pPr indent="-342900" lvl="0" marL="342900" rtl="0" algn="l">
              <a:spcBef>
                <a:spcPts val="560"/>
              </a:spcBef>
              <a:spcAft>
                <a:spcPts val="0"/>
              </a:spcAft>
              <a:buClr>
                <a:srgbClr val="333F1A"/>
              </a:buClr>
              <a:buSzPts val="2800"/>
              <a:buChar char="•"/>
            </a:pPr>
            <a:r>
              <a:rPr lang="en-US" sz="2800"/>
              <a:t>Coupled with outside in</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grpSp>
        <p:nvGrpSpPr>
          <p:cNvPr id="445" name="Google Shape;445;p47"/>
          <p:cNvGrpSpPr/>
          <p:nvPr/>
        </p:nvGrpSpPr>
        <p:grpSpPr>
          <a:xfrm>
            <a:off x="76200" y="762000"/>
            <a:ext cx="8991600" cy="5867400"/>
            <a:chOff x="76200" y="762000"/>
            <a:chExt cx="8991600" cy="5867400"/>
          </a:xfrm>
        </p:grpSpPr>
        <p:grpSp>
          <p:nvGrpSpPr>
            <p:cNvPr id="446" name="Google Shape;446;p47"/>
            <p:cNvGrpSpPr/>
            <p:nvPr/>
          </p:nvGrpSpPr>
          <p:grpSpPr>
            <a:xfrm>
              <a:off x="76200" y="762000"/>
              <a:ext cx="8991600" cy="1905000"/>
              <a:chOff x="76200" y="381000"/>
              <a:chExt cx="8991600" cy="1905000"/>
            </a:xfrm>
          </p:grpSpPr>
          <p:sp>
            <p:nvSpPr>
              <p:cNvPr id="447" name="Google Shape;447;p47"/>
              <p:cNvSpPr/>
              <p:nvPr/>
            </p:nvSpPr>
            <p:spPr>
              <a:xfrm>
                <a:off x="3124200" y="381000"/>
                <a:ext cx="2895600" cy="19050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7"/>
              <p:cNvSpPr/>
              <p:nvPr/>
            </p:nvSpPr>
            <p:spPr>
              <a:xfrm>
                <a:off x="76200" y="381000"/>
                <a:ext cx="2895600" cy="19050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7"/>
              <p:cNvSpPr/>
              <p:nvPr/>
            </p:nvSpPr>
            <p:spPr>
              <a:xfrm>
                <a:off x="6172200" y="381000"/>
                <a:ext cx="2895600" cy="19050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47"/>
            <p:cNvGrpSpPr/>
            <p:nvPr/>
          </p:nvGrpSpPr>
          <p:grpSpPr>
            <a:xfrm>
              <a:off x="76200" y="2743200"/>
              <a:ext cx="8991600" cy="1905000"/>
              <a:chOff x="76200" y="381000"/>
              <a:chExt cx="8991600" cy="1905000"/>
            </a:xfrm>
          </p:grpSpPr>
          <p:sp>
            <p:nvSpPr>
              <p:cNvPr id="451" name="Google Shape;451;p47"/>
              <p:cNvSpPr/>
              <p:nvPr/>
            </p:nvSpPr>
            <p:spPr>
              <a:xfrm>
                <a:off x="3124200" y="381000"/>
                <a:ext cx="2895600" cy="19050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7"/>
              <p:cNvSpPr/>
              <p:nvPr/>
            </p:nvSpPr>
            <p:spPr>
              <a:xfrm>
                <a:off x="76200" y="381000"/>
                <a:ext cx="2895600" cy="19050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7"/>
              <p:cNvSpPr/>
              <p:nvPr/>
            </p:nvSpPr>
            <p:spPr>
              <a:xfrm>
                <a:off x="6172200" y="381000"/>
                <a:ext cx="2895600" cy="19050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47"/>
            <p:cNvGrpSpPr/>
            <p:nvPr/>
          </p:nvGrpSpPr>
          <p:grpSpPr>
            <a:xfrm>
              <a:off x="76200" y="4724400"/>
              <a:ext cx="8991600" cy="1905000"/>
              <a:chOff x="76200" y="381000"/>
              <a:chExt cx="8991600" cy="1905000"/>
            </a:xfrm>
          </p:grpSpPr>
          <p:sp>
            <p:nvSpPr>
              <p:cNvPr id="455" name="Google Shape;455;p47"/>
              <p:cNvSpPr/>
              <p:nvPr/>
            </p:nvSpPr>
            <p:spPr>
              <a:xfrm>
                <a:off x="3124200" y="381000"/>
                <a:ext cx="2895600" cy="19050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7"/>
              <p:cNvSpPr/>
              <p:nvPr/>
            </p:nvSpPr>
            <p:spPr>
              <a:xfrm>
                <a:off x="76200" y="381000"/>
                <a:ext cx="2895600" cy="19050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7"/>
              <p:cNvSpPr/>
              <p:nvPr/>
            </p:nvSpPr>
            <p:spPr>
              <a:xfrm>
                <a:off x="6172200" y="381000"/>
                <a:ext cx="2895600" cy="19050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 name="Google Shape;458;p47"/>
          <p:cNvGrpSpPr/>
          <p:nvPr/>
        </p:nvGrpSpPr>
        <p:grpSpPr>
          <a:xfrm>
            <a:off x="238125" y="876300"/>
            <a:ext cx="1819275" cy="461963"/>
            <a:chOff x="1717748" y="2375002"/>
            <a:chExt cx="3040063" cy="822960"/>
          </a:xfrm>
        </p:grpSpPr>
        <p:grpSp>
          <p:nvGrpSpPr>
            <p:cNvPr id="459" name="Google Shape;459;p47"/>
            <p:cNvGrpSpPr/>
            <p:nvPr/>
          </p:nvGrpSpPr>
          <p:grpSpPr>
            <a:xfrm>
              <a:off x="1717748" y="2375002"/>
              <a:ext cx="3040063" cy="822960"/>
              <a:chOff x="1717748" y="2375002"/>
              <a:chExt cx="3040063" cy="822960"/>
            </a:xfrm>
          </p:grpSpPr>
          <p:sp>
            <p:nvSpPr>
              <p:cNvPr id="460" name="Google Shape;460;p47"/>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Market</a:t>
                </a:r>
                <a:endParaRPr/>
              </a:p>
            </p:txBody>
          </p:sp>
          <p:sp>
            <p:nvSpPr>
              <p:cNvPr id="461" name="Google Shape;461;p47"/>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47"/>
            <p:cNvGrpSpPr/>
            <p:nvPr/>
          </p:nvGrpSpPr>
          <p:grpSpPr>
            <a:xfrm>
              <a:off x="1835838" y="2530721"/>
              <a:ext cx="598064" cy="532324"/>
              <a:chOff x="1806206" y="2502148"/>
              <a:chExt cx="598064" cy="532324"/>
            </a:xfrm>
          </p:grpSpPr>
          <p:sp>
            <p:nvSpPr>
              <p:cNvPr id="463" name="Google Shape;463;p4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65" name="Google Shape;465;p47"/>
          <p:cNvPicPr preferRelativeResize="0"/>
          <p:nvPr/>
        </p:nvPicPr>
        <p:blipFill rotWithShape="1">
          <a:blip r:embed="rId3">
            <a:alphaModFix/>
          </a:blip>
          <a:srcRect b="0" l="0" r="0" t="0"/>
          <a:stretch/>
        </p:blipFill>
        <p:spPr>
          <a:xfrm>
            <a:off x="2209800" y="838200"/>
            <a:ext cx="539750" cy="822325"/>
          </a:xfrm>
          <a:prstGeom prst="rect">
            <a:avLst/>
          </a:prstGeom>
          <a:noFill/>
          <a:ln>
            <a:noFill/>
          </a:ln>
        </p:spPr>
      </p:pic>
      <p:pic>
        <p:nvPicPr>
          <p:cNvPr id="466" name="Google Shape;466;p47"/>
          <p:cNvPicPr preferRelativeResize="0"/>
          <p:nvPr/>
        </p:nvPicPr>
        <p:blipFill rotWithShape="1">
          <a:blip r:embed="rId4">
            <a:alphaModFix/>
          </a:blip>
          <a:srcRect b="0" l="0" r="0" t="0"/>
          <a:stretch/>
        </p:blipFill>
        <p:spPr>
          <a:xfrm>
            <a:off x="5257800" y="4800600"/>
            <a:ext cx="533400" cy="822325"/>
          </a:xfrm>
          <a:prstGeom prst="rect">
            <a:avLst/>
          </a:prstGeom>
          <a:noFill/>
          <a:ln>
            <a:noFill/>
          </a:ln>
        </p:spPr>
      </p:pic>
      <p:pic>
        <p:nvPicPr>
          <p:cNvPr id="467" name="Google Shape;467;p47"/>
          <p:cNvPicPr preferRelativeResize="0"/>
          <p:nvPr/>
        </p:nvPicPr>
        <p:blipFill rotWithShape="1">
          <a:blip r:embed="rId5">
            <a:alphaModFix/>
          </a:blip>
          <a:srcRect b="0" l="0" r="0" t="0"/>
          <a:stretch/>
        </p:blipFill>
        <p:spPr>
          <a:xfrm>
            <a:off x="5257800" y="838200"/>
            <a:ext cx="565150" cy="822325"/>
          </a:xfrm>
          <a:prstGeom prst="rect">
            <a:avLst/>
          </a:prstGeom>
          <a:noFill/>
          <a:ln>
            <a:noFill/>
          </a:ln>
        </p:spPr>
      </p:pic>
      <p:pic>
        <p:nvPicPr>
          <p:cNvPr id="468" name="Google Shape;468;p47"/>
          <p:cNvPicPr preferRelativeResize="0"/>
          <p:nvPr/>
        </p:nvPicPr>
        <p:blipFill rotWithShape="1">
          <a:blip r:embed="rId6">
            <a:alphaModFix/>
          </a:blip>
          <a:srcRect b="0" l="0" r="0" t="0"/>
          <a:stretch/>
        </p:blipFill>
        <p:spPr>
          <a:xfrm>
            <a:off x="2209800" y="2819400"/>
            <a:ext cx="539750" cy="822325"/>
          </a:xfrm>
          <a:prstGeom prst="rect">
            <a:avLst/>
          </a:prstGeom>
          <a:noFill/>
          <a:ln>
            <a:noFill/>
          </a:ln>
        </p:spPr>
      </p:pic>
      <p:pic>
        <p:nvPicPr>
          <p:cNvPr id="469" name="Google Shape;469;p47"/>
          <p:cNvPicPr preferRelativeResize="0"/>
          <p:nvPr/>
        </p:nvPicPr>
        <p:blipFill rotWithShape="1">
          <a:blip r:embed="rId7">
            <a:alphaModFix/>
          </a:blip>
          <a:srcRect b="0" l="0" r="0" t="0"/>
          <a:stretch/>
        </p:blipFill>
        <p:spPr>
          <a:xfrm>
            <a:off x="8382000" y="3733800"/>
            <a:ext cx="533400" cy="822325"/>
          </a:xfrm>
          <a:prstGeom prst="rect">
            <a:avLst/>
          </a:prstGeom>
          <a:noFill/>
          <a:ln>
            <a:noFill/>
          </a:ln>
        </p:spPr>
      </p:pic>
      <p:pic>
        <p:nvPicPr>
          <p:cNvPr id="470" name="Google Shape;470;p47"/>
          <p:cNvPicPr preferRelativeResize="0"/>
          <p:nvPr/>
        </p:nvPicPr>
        <p:blipFill rotWithShape="1">
          <a:blip r:embed="rId8">
            <a:alphaModFix/>
          </a:blip>
          <a:srcRect b="0" l="0" r="0" t="0"/>
          <a:stretch/>
        </p:blipFill>
        <p:spPr>
          <a:xfrm>
            <a:off x="8382000" y="4800600"/>
            <a:ext cx="533400" cy="822325"/>
          </a:xfrm>
          <a:prstGeom prst="rect">
            <a:avLst/>
          </a:prstGeom>
          <a:noFill/>
          <a:ln>
            <a:noFill/>
          </a:ln>
        </p:spPr>
      </p:pic>
      <p:grpSp>
        <p:nvGrpSpPr>
          <p:cNvPr id="471" name="Google Shape;471;p47"/>
          <p:cNvGrpSpPr/>
          <p:nvPr/>
        </p:nvGrpSpPr>
        <p:grpSpPr>
          <a:xfrm>
            <a:off x="228600" y="2863850"/>
            <a:ext cx="1819275" cy="463550"/>
            <a:chOff x="1717748" y="2375002"/>
            <a:chExt cx="3040063" cy="822960"/>
          </a:xfrm>
        </p:grpSpPr>
        <p:grpSp>
          <p:nvGrpSpPr>
            <p:cNvPr id="472" name="Google Shape;472;p47"/>
            <p:cNvGrpSpPr/>
            <p:nvPr/>
          </p:nvGrpSpPr>
          <p:grpSpPr>
            <a:xfrm>
              <a:off x="1717748" y="2375002"/>
              <a:ext cx="3040063" cy="822960"/>
              <a:chOff x="1717748" y="2375002"/>
              <a:chExt cx="3040063" cy="822960"/>
            </a:xfrm>
          </p:grpSpPr>
          <p:sp>
            <p:nvSpPr>
              <p:cNvPr id="473" name="Google Shape;473;p47"/>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People</a:t>
                </a:r>
                <a:endParaRPr/>
              </a:p>
            </p:txBody>
          </p:sp>
          <p:sp>
            <p:nvSpPr>
              <p:cNvPr id="474" name="Google Shape;474;p47"/>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47"/>
            <p:cNvGrpSpPr/>
            <p:nvPr/>
          </p:nvGrpSpPr>
          <p:grpSpPr>
            <a:xfrm>
              <a:off x="1835838" y="2530721"/>
              <a:ext cx="598064" cy="532324"/>
              <a:chOff x="1806206" y="2502148"/>
              <a:chExt cx="598064" cy="532324"/>
            </a:xfrm>
          </p:grpSpPr>
          <p:sp>
            <p:nvSpPr>
              <p:cNvPr id="476" name="Google Shape;476;p4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 name="Google Shape;478;p47"/>
          <p:cNvGrpSpPr/>
          <p:nvPr/>
        </p:nvGrpSpPr>
        <p:grpSpPr>
          <a:xfrm>
            <a:off x="228600" y="4843463"/>
            <a:ext cx="1819275" cy="461962"/>
            <a:chOff x="1717748" y="2375002"/>
            <a:chExt cx="3040063" cy="822960"/>
          </a:xfrm>
        </p:grpSpPr>
        <p:grpSp>
          <p:nvGrpSpPr>
            <p:cNvPr id="479" name="Google Shape;479;p47"/>
            <p:cNvGrpSpPr/>
            <p:nvPr/>
          </p:nvGrpSpPr>
          <p:grpSpPr>
            <a:xfrm>
              <a:off x="1717748" y="2375002"/>
              <a:ext cx="3040063" cy="822960"/>
              <a:chOff x="1717748" y="2375002"/>
              <a:chExt cx="3040063" cy="822960"/>
            </a:xfrm>
          </p:grpSpPr>
          <p:sp>
            <p:nvSpPr>
              <p:cNvPr id="480" name="Google Shape;480;p47"/>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Financial</a:t>
                </a:r>
                <a:endParaRPr/>
              </a:p>
            </p:txBody>
          </p:sp>
          <p:sp>
            <p:nvSpPr>
              <p:cNvPr id="481" name="Google Shape;481;p47"/>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47"/>
            <p:cNvGrpSpPr/>
            <p:nvPr/>
          </p:nvGrpSpPr>
          <p:grpSpPr>
            <a:xfrm>
              <a:off x="1835838" y="2530721"/>
              <a:ext cx="598064" cy="532324"/>
              <a:chOff x="1806206" y="2502148"/>
              <a:chExt cx="598064" cy="532324"/>
            </a:xfrm>
          </p:grpSpPr>
          <p:sp>
            <p:nvSpPr>
              <p:cNvPr id="483" name="Google Shape;483;p4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 name="Google Shape;485;p47"/>
          <p:cNvGrpSpPr/>
          <p:nvPr/>
        </p:nvGrpSpPr>
        <p:grpSpPr>
          <a:xfrm>
            <a:off x="3286125" y="876300"/>
            <a:ext cx="1819275" cy="461963"/>
            <a:chOff x="1717748" y="2375002"/>
            <a:chExt cx="3040063" cy="822960"/>
          </a:xfrm>
        </p:grpSpPr>
        <p:grpSp>
          <p:nvGrpSpPr>
            <p:cNvPr id="486" name="Google Shape;486;p47"/>
            <p:cNvGrpSpPr/>
            <p:nvPr/>
          </p:nvGrpSpPr>
          <p:grpSpPr>
            <a:xfrm>
              <a:off x="1717748" y="2375002"/>
              <a:ext cx="3040063" cy="822960"/>
              <a:chOff x="1717748" y="2375002"/>
              <a:chExt cx="3040063" cy="822960"/>
            </a:xfrm>
          </p:grpSpPr>
          <p:sp>
            <p:nvSpPr>
              <p:cNvPr id="487" name="Google Shape;487;p47"/>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Strategy</a:t>
                </a:r>
                <a:endParaRPr/>
              </a:p>
            </p:txBody>
          </p:sp>
          <p:sp>
            <p:nvSpPr>
              <p:cNvPr id="488" name="Google Shape;488;p47"/>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47"/>
            <p:cNvGrpSpPr/>
            <p:nvPr/>
          </p:nvGrpSpPr>
          <p:grpSpPr>
            <a:xfrm>
              <a:off x="1835838" y="2530721"/>
              <a:ext cx="598064" cy="532324"/>
              <a:chOff x="1806206" y="2502148"/>
              <a:chExt cx="598064" cy="532324"/>
            </a:xfrm>
          </p:grpSpPr>
          <p:sp>
            <p:nvSpPr>
              <p:cNvPr id="490" name="Google Shape;490;p4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2" name="Google Shape;492;p47"/>
          <p:cNvGrpSpPr/>
          <p:nvPr/>
        </p:nvGrpSpPr>
        <p:grpSpPr>
          <a:xfrm>
            <a:off x="3276600" y="2863850"/>
            <a:ext cx="1819275" cy="463550"/>
            <a:chOff x="1717748" y="2375002"/>
            <a:chExt cx="3040063" cy="822960"/>
          </a:xfrm>
        </p:grpSpPr>
        <p:grpSp>
          <p:nvGrpSpPr>
            <p:cNvPr id="493" name="Google Shape;493;p47"/>
            <p:cNvGrpSpPr/>
            <p:nvPr/>
          </p:nvGrpSpPr>
          <p:grpSpPr>
            <a:xfrm>
              <a:off x="1717748" y="2375002"/>
              <a:ext cx="3040063" cy="822960"/>
              <a:chOff x="1717748" y="2375002"/>
              <a:chExt cx="3040063" cy="822960"/>
            </a:xfrm>
          </p:grpSpPr>
          <p:sp>
            <p:nvSpPr>
              <p:cNvPr id="494" name="Google Shape;494;p47"/>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Operations</a:t>
                </a:r>
                <a:endParaRPr/>
              </a:p>
            </p:txBody>
          </p:sp>
          <p:sp>
            <p:nvSpPr>
              <p:cNvPr id="495" name="Google Shape;495;p47"/>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47"/>
            <p:cNvGrpSpPr/>
            <p:nvPr/>
          </p:nvGrpSpPr>
          <p:grpSpPr>
            <a:xfrm>
              <a:off x="1835838" y="2530721"/>
              <a:ext cx="598064" cy="532324"/>
              <a:chOff x="1806206" y="2502148"/>
              <a:chExt cx="598064" cy="532324"/>
            </a:xfrm>
          </p:grpSpPr>
          <p:sp>
            <p:nvSpPr>
              <p:cNvPr id="497" name="Google Shape;497;p4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 name="Google Shape;499;p47"/>
          <p:cNvGrpSpPr/>
          <p:nvPr/>
        </p:nvGrpSpPr>
        <p:grpSpPr>
          <a:xfrm>
            <a:off x="6334125" y="876300"/>
            <a:ext cx="1819275" cy="461963"/>
            <a:chOff x="1717748" y="2375002"/>
            <a:chExt cx="3040064" cy="822960"/>
          </a:xfrm>
        </p:grpSpPr>
        <p:grpSp>
          <p:nvGrpSpPr>
            <p:cNvPr id="500" name="Google Shape;500;p47"/>
            <p:cNvGrpSpPr/>
            <p:nvPr/>
          </p:nvGrpSpPr>
          <p:grpSpPr>
            <a:xfrm>
              <a:off x="1717748" y="2375002"/>
              <a:ext cx="3040064" cy="822960"/>
              <a:chOff x="1717748" y="2375002"/>
              <a:chExt cx="3040064" cy="822960"/>
            </a:xfrm>
          </p:grpSpPr>
          <p:sp>
            <p:nvSpPr>
              <p:cNvPr id="501" name="Google Shape;501;p47"/>
              <p:cNvSpPr/>
              <p:nvPr/>
            </p:nvSpPr>
            <p:spPr>
              <a:xfrm>
                <a:off x="1725707" y="2375002"/>
                <a:ext cx="3032105"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Expectation</a:t>
                </a:r>
                <a:endParaRPr/>
              </a:p>
            </p:txBody>
          </p:sp>
          <p:sp>
            <p:nvSpPr>
              <p:cNvPr id="502" name="Google Shape;502;p47"/>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47"/>
            <p:cNvGrpSpPr/>
            <p:nvPr/>
          </p:nvGrpSpPr>
          <p:grpSpPr>
            <a:xfrm>
              <a:off x="1835838" y="2530721"/>
              <a:ext cx="598064" cy="532324"/>
              <a:chOff x="1806206" y="2502148"/>
              <a:chExt cx="598064" cy="532324"/>
            </a:xfrm>
          </p:grpSpPr>
          <p:sp>
            <p:nvSpPr>
              <p:cNvPr id="504" name="Google Shape;504;p4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6" name="Google Shape;506;p47"/>
          <p:cNvGrpSpPr/>
          <p:nvPr/>
        </p:nvGrpSpPr>
        <p:grpSpPr>
          <a:xfrm>
            <a:off x="3276600" y="4843463"/>
            <a:ext cx="1819275" cy="461962"/>
            <a:chOff x="1717748" y="2375002"/>
            <a:chExt cx="3040063" cy="822960"/>
          </a:xfrm>
        </p:grpSpPr>
        <p:grpSp>
          <p:nvGrpSpPr>
            <p:cNvPr id="507" name="Google Shape;507;p47"/>
            <p:cNvGrpSpPr/>
            <p:nvPr/>
          </p:nvGrpSpPr>
          <p:grpSpPr>
            <a:xfrm>
              <a:off x="1717748" y="2375002"/>
              <a:ext cx="3040063" cy="822960"/>
              <a:chOff x="1717748" y="2375002"/>
              <a:chExt cx="3040063" cy="822960"/>
            </a:xfrm>
          </p:grpSpPr>
          <p:sp>
            <p:nvSpPr>
              <p:cNvPr id="508" name="Google Shape;508;p47"/>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Execution</a:t>
                </a:r>
                <a:endParaRPr/>
              </a:p>
            </p:txBody>
          </p:sp>
          <p:sp>
            <p:nvSpPr>
              <p:cNvPr id="509" name="Google Shape;509;p47"/>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47"/>
            <p:cNvGrpSpPr/>
            <p:nvPr/>
          </p:nvGrpSpPr>
          <p:grpSpPr>
            <a:xfrm>
              <a:off x="1835838" y="2530721"/>
              <a:ext cx="598064" cy="532324"/>
              <a:chOff x="1806206" y="2502148"/>
              <a:chExt cx="598064" cy="532324"/>
            </a:xfrm>
          </p:grpSpPr>
          <p:sp>
            <p:nvSpPr>
              <p:cNvPr id="511" name="Google Shape;511;p4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 name="Google Shape;513;p47"/>
          <p:cNvGrpSpPr/>
          <p:nvPr/>
        </p:nvGrpSpPr>
        <p:grpSpPr>
          <a:xfrm>
            <a:off x="6324600" y="2863850"/>
            <a:ext cx="1819275" cy="463550"/>
            <a:chOff x="1717748" y="2375002"/>
            <a:chExt cx="3040063" cy="822960"/>
          </a:xfrm>
        </p:grpSpPr>
        <p:grpSp>
          <p:nvGrpSpPr>
            <p:cNvPr id="514" name="Google Shape;514;p47"/>
            <p:cNvGrpSpPr/>
            <p:nvPr/>
          </p:nvGrpSpPr>
          <p:grpSpPr>
            <a:xfrm>
              <a:off x="1717748" y="2375002"/>
              <a:ext cx="3040063" cy="822960"/>
              <a:chOff x="1717748" y="2375002"/>
              <a:chExt cx="3040063" cy="822960"/>
            </a:xfrm>
          </p:grpSpPr>
          <p:sp>
            <p:nvSpPr>
              <p:cNvPr id="515" name="Google Shape;515;p47"/>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Governance</a:t>
                </a:r>
                <a:endParaRPr/>
              </a:p>
            </p:txBody>
          </p:sp>
          <p:sp>
            <p:nvSpPr>
              <p:cNvPr id="516" name="Google Shape;516;p47"/>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47"/>
            <p:cNvGrpSpPr/>
            <p:nvPr/>
          </p:nvGrpSpPr>
          <p:grpSpPr>
            <a:xfrm>
              <a:off x="1835838" y="2530721"/>
              <a:ext cx="598064" cy="532324"/>
              <a:chOff x="1806206" y="2502148"/>
              <a:chExt cx="598064" cy="532324"/>
            </a:xfrm>
          </p:grpSpPr>
          <p:sp>
            <p:nvSpPr>
              <p:cNvPr id="518" name="Google Shape;518;p4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 name="Google Shape;520;p47"/>
          <p:cNvGrpSpPr/>
          <p:nvPr/>
        </p:nvGrpSpPr>
        <p:grpSpPr>
          <a:xfrm>
            <a:off x="6324600" y="4843463"/>
            <a:ext cx="1819275" cy="461962"/>
            <a:chOff x="1717748" y="2375002"/>
            <a:chExt cx="3040063" cy="822960"/>
          </a:xfrm>
        </p:grpSpPr>
        <p:grpSp>
          <p:nvGrpSpPr>
            <p:cNvPr id="521" name="Google Shape;521;p47"/>
            <p:cNvGrpSpPr/>
            <p:nvPr/>
          </p:nvGrpSpPr>
          <p:grpSpPr>
            <a:xfrm>
              <a:off x="1717748" y="2375002"/>
              <a:ext cx="3040063" cy="822960"/>
              <a:chOff x="1717748" y="2375002"/>
              <a:chExt cx="3040063" cy="822960"/>
            </a:xfrm>
          </p:grpSpPr>
          <p:sp>
            <p:nvSpPr>
              <p:cNvPr id="522" name="Google Shape;522;p47"/>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Entity</a:t>
                </a:r>
                <a:endParaRPr/>
              </a:p>
            </p:txBody>
          </p:sp>
          <p:sp>
            <p:nvSpPr>
              <p:cNvPr id="523" name="Google Shape;523;p47"/>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47"/>
            <p:cNvGrpSpPr/>
            <p:nvPr/>
          </p:nvGrpSpPr>
          <p:grpSpPr>
            <a:xfrm>
              <a:off x="1835838" y="2530721"/>
              <a:ext cx="598064" cy="532324"/>
              <a:chOff x="1806206" y="2502148"/>
              <a:chExt cx="598064" cy="532324"/>
            </a:xfrm>
          </p:grpSpPr>
          <p:sp>
            <p:nvSpPr>
              <p:cNvPr id="525" name="Google Shape;525;p4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http://ecx.images-amazon.com/images/I/51H0HWY8M7L.jpg" id="527" name="Google Shape;527;p47"/>
          <p:cNvPicPr preferRelativeResize="0"/>
          <p:nvPr/>
        </p:nvPicPr>
        <p:blipFill rotWithShape="1">
          <a:blip r:embed="rId9">
            <a:alphaModFix/>
          </a:blip>
          <a:srcRect b="0" l="0" r="0" t="0"/>
          <a:stretch/>
        </p:blipFill>
        <p:spPr>
          <a:xfrm>
            <a:off x="2209800" y="1752600"/>
            <a:ext cx="541338" cy="822325"/>
          </a:xfrm>
          <a:prstGeom prst="rect">
            <a:avLst/>
          </a:prstGeom>
          <a:noFill/>
          <a:ln>
            <a:noFill/>
          </a:ln>
        </p:spPr>
      </p:pic>
      <p:sp>
        <p:nvSpPr>
          <p:cNvPr id="528" name="Google Shape;528;p47"/>
          <p:cNvSpPr txBox="1"/>
          <p:nvPr/>
        </p:nvSpPr>
        <p:spPr>
          <a:xfrm>
            <a:off x="76200" y="1447800"/>
            <a:ext cx="2057400" cy="1066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110">
                <a:solidFill>
                  <a:srgbClr val="333F1A"/>
                </a:solidFill>
                <a:latin typeface="Calibri"/>
                <a:ea typeface="Calibri"/>
                <a:cs typeface="Calibri"/>
                <a:sym typeface="Calibri"/>
              </a:rPr>
              <a:t>Understanding the market, opportunity, characteristics, size, timing, investment, target, customer behavior, positioning, competition, and differentiation</a:t>
            </a:r>
            <a:endParaRPr/>
          </a:p>
        </p:txBody>
      </p:sp>
      <p:sp>
        <p:nvSpPr>
          <p:cNvPr id="529" name="Google Shape;529;p47"/>
          <p:cNvSpPr txBox="1"/>
          <p:nvPr/>
        </p:nvSpPr>
        <p:spPr>
          <a:xfrm>
            <a:off x="76200" y="3429000"/>
            <a:ext cx="2209800" cy="10668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lang="en-US" sz="1110">
                <a:solidFill>
                  <a:srgbClr val="333F1A"/>
                </a:solidFill>
                <a:latin typeface="Calibri"/>
                <a:ea typeface="Calibri"/>
                <a:cs typeface="Calibri"/>
                <a:sym typeface="Calibri"/>
              </a:rPr>
              <a:t>Assessing the people, their motivation, strengths, capabilities; and the culture, who the leaders are, level of transparency and collaboration, what politics and dysfunctions exist</a:t>
            </a:r>
            <a:endParaRPr/>
          </a:p>
        </p:txBody>
      </p:sp>
      <p:pic>
        <p:nvPicPr>
          <p:cNvPr descr="http://bookfiesta4u.com/wp-content/uploads/2009/02/the-five-dysfunctions-of-a-team-pdf.jpg" id="530" name="Google Shape;530;p47"/>
          <p:cNvPicPr preferRelativeResize="0"/>
          <p:nvPr/>
        </p:nvPicPr>
        <p:blipFill rotWithShape="1">
          <a:blip r:embed="rId10">
            <a:alphaModFix/>
          </a:blip>
          <a:srcRect b="0" l="0" r="0" t="0"/>
          <a:stretch/>
        </p:blipFill>
        <p:spPr>
          <a:xfrm>
            <a:off x="2209800" y="3733800"/>
            <a:ext cx="552450" cy="822325"/>
          </a:xfrm>
          <a:prstGeom prst="rect">
            <a:avLst/>
          </a:prstGeom>
          <a:noFill/>
          <a:ln>
            <a:noFill/>
          </a:ln>
        </p:spPr>
      </p:pic>
      <p:sp>
        <p:nvSpPr>
          <p:cNvPr id="531" name="Google Shape;531;p47"/>
          <p:cNvSpPr txBox="1"/>
          <p:nvPr/>
        </p:nvSpPr>
        <p:spPr>
          <a:xfrm>
            <a:off x="76200" y="5410200"/>
            <a:ext cx="2057400" cy="1066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110">
                <a:solidFill>
                  <a:srgbClr val="333F1A"/>
                </a:solidFill>
                <a:latin typeface="Calibri"/>
                <a:ea typeface="Calibri"/>
                <a:cs typeface="Calibri"/>
                <a:sym typeface="Calibri"/>
              </a:rPr>
              <a:t>Viability of the financial model, assets, liabilities, comparable performance, capital requirements, financial statement strength, constraints</a:t>
            </a:r>
            <a:endParaRPr/>
          </a:p>
        </p:txBody>
      </p:sp>
      <p:pic>
        <p:nvPicPr>
          <p:cNvPr id="532" name="Google Shape;532;p47"/>
          <p:cNvPicPr preferRelativeResize="0"/>
          <p:nvPr/>
        </p:nvPicPr>
        <p:blipFill rotWithShape="1">
          <a:blip r:embed="rId11">
            <a:alphaModFix/>
          </a:blip>
          <a:srcRect b="0" l="0" r="0" t="0"/>
          <a:stretch/>
        </p:blipFill>
        <p:spPr>
          <a:xfrm>
            <a:off x="2209800" y="4800600"/>
            <a:ext cx="584200" cy="822325"/>
          </a:xfrm>
          <a:prstGeom prst="rect">
            <a:avLst/>
          </a:prstGeom>
          <a:noFill/>
          <a:ln>
            <a:noFill/>
          </a:ln>
        </p:spPr>
      </p:pic>
      <p:pic>
        <p:nvPicPr>
          <p:cNvPr descr="http://vig-fp.pearsoned.co.uk/bigcovers/0273685988.jpg" id="533" name="Google Shape;533;p47"/>
          <p:cNvPicPr preferRelativeResize="0"/>
          <p:nvPr/>
        </p:nvPicPr>
        <p:blipFill rotWithShape="1">
          <a:blip r:embed="rId12">
            <a:alphaModFix/>
          </a:blip>
          <a:srcRect b="0" l="0" r="0" t="0"/>
          <a:stretch/>
        </p:blipFill>
        <p:spPr>
          <a:xfrm>
            <a:off x="2209800" y="5715000"/>
            <a:ext cx="584200" cy="822325"/>
          </a:xfrm>
          <a:prstGeom prst="rect">
            <a:avLst/>
          </a:prstGeom>
          <a:noFill/>
          <a:ln>
            <a:noFill/>
          </a:ln>
        </p:spPr>
      </p:pic>
      <p:sp>
        <p:nvSpPr>
          <p:cNvPr id="534" name="Google Shape;534;p47"/>
          <p:cNvSpPr txBox="1"/>
          <p:nvPr/>
        </p:nvSpPr>
        <p:spPr>
          <a:xfrm>
            <a:off x="3124200" y="1447800"/>
            <a:ext cx="2133600" cy="1066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200">
                <a:solidFill>
                  <a:srgbClr val="333F1A"/>
                </a:solidFill>
                <a:latin typeface="Calibri"/>
                <a:ea typeface="Calibri"/>
                <a:cs typeface="Calibri"/>
                <a:sym typeface="Calibri"/>
              </a:rPr>
              <a:t>Envisioning and designing the company go to market plan, aids in determining any breakout moves for the organization</a:t>
            </a:r>
            <a:endParaRPr/>
          </a:p>
        </p:txBody>
      </p:sp>
      <p:sp>
        <p:nvSpPr>
          <p:cNvPr id="535" name="Google Shape;535;p47"/>
          <p:cNvSpPr txBox="1"/>
          <p:nvPr/>
        </p:nvSpPr>
        <p:spPr>
          <a:xfrm>
            <a:off x="3124200" y="3429000"/>
            <a:ext cx="2133600" cy="1066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200">
                <a:solidFill>
                  <a:srgbClr val="333F1A"/>
                </a:solidFill>
                <a:latin typeface="Calibri"/>
                <a:ea typeface="Calibri"/>
                <a:cs typeface="Calibri"/>
                <a:sym typeface="Calibri"/>
              </a:rPr>
              <a:t>The processes, system, and infrastructure used by the organization, the bridge between strategy and execution</a:t>
            </a:r>
            <a:endParaRPr/>
          </a:p>
        </p:txBody>
      </p:sp>
      <p:sp>
        <p:nvSpPr>
          <p:cNvPr id="536" name="Google Shape;536;p47"/>
          <p:cNvSpPr txBox="1"/>
          <p:nvPr/>
        </p:nvSpPr>
        <p:spPr>
          <a:xfrm>
            <a:off x="3124200" y="5410200"/>
            <a:ext cx="2133600" cy="1066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200">
                <a:solidFill>
                  <a:srgbClr val="333F1A"/>
                </a:solidFill>
                <a:latin typeface="Calibri"/>
                <a:ea typeface="Calibri"/>
                <a:cs typeface="Calibri"/>
                <a:sym typeface="Calibri"/>
              </a:rPr>
              <a:t>The action or doing, and measurement of the strategy and operations</a:t>
            </a:r>
            <a:endParaRPr/>
          </a:p>
        </p:txBody>
      </p:sp>
      <p:pic>
        <p:nvPicPr>
          <p:cNvPr id="537" name="Google Shape;537;p47"/>
          <p:cNvPicPr preferRelativeResize="0"/>
          <p:nvPr/>
        </p:nvPicPr>
        <p:blipFill rotWithShape="1">
          <a:blip r:embed="rId13">
            <a:alphaModFix/>
          </a:blip>
          <a:srcRect b="0" l="0" r="0" t="0"/>
          <a:stretch/>
        </p:blipFill>
        <p:spPr>
          <a:xfrm>
            <a:off x="5257800" y="1752600"/>
            <a:ext cx="576263" cy="822325"/>
          </a:xfrm>
          <a:prstGeom prst="rect">
            <a:avLst/>
          </a:prstGeom>
          <a:noFill/>
          <a:ln>
            <a:noFill/>
          </a:ln>
        </p:spPr>
      </p:pic>
      <p:pic>
        <p:nvPicPr>
          <p:cNvPr id="538" name="Google Shape;538;p47"/>
          <p:cNvPicPr preferRelativeResize="0"/>
          <p:nvPr/>
        </p:nvPicPr>
        <p:blipFill rotWithShape="1">
          <a:blip r:embed="rId14">
            <a:alphaModFix/>
          </a:blip>
          <a:srcRect b="0" l="0" r="0" t="0"/>
          <a:stretch/>
        </p:blipFill>
        <p:spPr>
          <a:xfrm>
            <a:off x="5257800" y="2819400"/>
            <a:ext cx="614363" cy="822325"/>
          </a:xfrm>
          <a:prstGeom prst="rect">
            <a:avLst/>
          </a:prstGeom>
          <a:noFill/>
          <a:ln>
            <a:noFill/>
          </a:ln>
        </p:spPr>
      </p:pic>
      <p:pic>
        <p:nvPicPr>
          <p:cNvPr descr="Six Sigma Way" id="539" name="Google Shape;539;p47"/>
          <p:cNvPicPr preferRelativeResize="0"/>
          <p:nvPr/>
        </p:nvPicPr>
        <p:blipFill rotWithShape="1">
          <a:blip r:embed="rId15">
            <a:alphaModFix/>
          </a:blip>
          <a:srcRect b="0" l="0" r="0" t="0"/>
          <a:stretch/>
        </p:blipFill>
        <p:spPr>
          <a:xfrm>
            <a:off x="5257800" y="3733800"/>
            <a:ext cx="609600" cy="819150"/>
          </a:xfrm>
          <a:prstGeom prst="rect">
            <a:avLst/>
          </a:prstGeom>
          <a:noFill/>
          <a:ln>
            <a:noFill/>
          </a:ln>
        </p:spPr>
      </p:pic>
      <p:pic>
        <p:nvPicPr>
          <p:cNvPr descr="http://hbr.org/products/8826-PBK-ENG/thumbnail/thumbnail.gif" id="540" name="Google Shape;540;p47"/>
          <p:cNvPicPr preferRelativeResize="0"/>
          <p:nvPr/>
        </p:nvPicPr>
        <p:blipFill rotWithShape="1">
          <a:blip r:embed="rId16">
            <a:alphaModFix/>
          </a:blip>
          <a:srcRect b="0" l="0" r="0" t="0"/>
          <a:stretch/>
        </p:blipFill>
        <p:spPr>
          <a:xfrm>
            <a:off x="5257800" y="5715000"/>
            <a:ext cx="533400" cy="762000"/>
          </a:xfrm>
          <a:prstGeom prst="rect">
            <a:avLst/>
          </a:prstGeom>
          <a:noFill/>
          <a:ln>
            <a:noFill/>
          </a:ln>
        </p:spPr>
      </p:pic>
      <p:sp>
        <p:nvSpPr>
          <p:cNvPr id="541" name="Google Shape;541;p47"/>
          <p:cNvSpPr txBox="1"/>
          <p:nvPr/>
        </p:nvSpPr>
        <p:spPr>
          <a:xfrm>
            <a:off x="6248400" y="1447800"/>
            <a:ext cx="2133600" cy="1066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200">
                <a:solidFill>
                  <a:srgbClr val="333F1A"/>
                </a:solidFill>
                <a:latin typeface="Calibri"/>
                <a:ea typeface="Calibri"/>
                <a:cs typeface="Calibri"/>
                <a:sym typeface="Calibri"/>
              </a:rPr>
              <a:t>The setting, managing, and communication of expectations throughout the organization, and with company stakeholders</a:t>
            </a:r>
            <a:endParaRPr/>
          </a:p>
        </p:txBody>
      </p:sp>
      <p:pic>
        <p:nvPicPr>
          <p:cNvPr id="542" name="Google Shape;542;p47"/>
          <p:cNvPicPr preferRelativeResize="0"/>
          <p:nvPr/>
        </p:nvPicPr>
        <p:blipFill rotWithShape="1">
          <a:blip r:embed="rId17">
            <a:alphaModFix/>
          </a:blip>
          <a:srcRect b="0" l="0" r="0" t="0"/>
          <a:stretch/>
        </p:blipFill>
        <p:spPr>
          <a:xfrm>
            <a:off x="8382000" y="838200"/>
            <a:ext cx="533400" cy="822325"/>
          </a:xfrm>
          <a:prstGeom prst="rect">
            <a:avLst/>
          </a:prstGeom>
          <a:noFill/>
          <a:ln>
            <a:noFill/>
          </a:ln>
        </p:spPr>
      </p:pic>
      <p:pic>
        <p:nvPicPr>
          <p:cNvPr id="543" name="Google Shape;543;p47"/>
          <p:cNvPicPr preferRelativeResize="0"/>
          <p:nvPr/>
        </p:nvPicPr>
        <p:blipFill rotWithShape="1">
          <a:blip r:embed="rId18">
            <a:alphaModFix/>
          </a:blip>
          <a:srcRect b="0" l="0" r="0" t="0"/>
          <a:stretch/>
        </p:blipFill>
        <p:spPr>
          <a:xfrm>
            <a:off x="8382000" y="1752600"/>
            <a:ext cx="571500" cy="822325"/>
          </a:xfrm>
          <a:prstGeom prst="rect">
            <a:avLst/>
          </a:prstGeom>
          <a:noFill/>
          <a:ln>
            <a:noFill/>
          </a:ln>
        </p:spPr>
      </p:pic>
      <p:pic>
        <p:nvPicPr>
          <p:cNvPr descr="http://rgr-static1.tangentlabs.co.uk/images/ar/97804705/9780470560488/100/0/plain/audit-committee-handbook.jpg" id="544" name="Google Shape;544;p47"/>
          <p:cNvPicPr preferRelativeResize="0"/>
          <p:nvPr/>
        </p:nvPicPr>
        <p:blipFill rotWithShape="1">
          <a:blip r:embed="rId19">
            <a:alphaModFix/>
          </a:blip>
          <a:srcRect b="0" l="0" r="0" t="0"/>
          <a:stretch/>
        </p:blipFill>
        <p:spPr>
          <a:xfrm>
            <a:off x="8382000" y="2819400"/>
            <a:ext cx="522288" cy="822325"/>
          </a:xfrm>
          <a:prstGeom prst="rect">
            <a:avLst/>
          </a:prstGeom>
          <a:noFill/>
          <a:ln>
            <a:noFill/>
          </a:ln>
        </p:spPr>
      </p:pic>
      <p:sp>
        <p:nvSpPr>
          <p:cNvPr id="545" name="Google Shape;545;p47"/>
          <p:cNvSpPr txBox="1"/>
          <p:nvPr/>
        </p:nvSpPr>
        <p:spPr>
          <a:xfrm>
            <a:off x="6172200" y="3429000"/>
            <a:ext cx="2133600" cy="1066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200">
                <a:solidFill>
                  <a:srgbClr val="333F1A"/>
                </a:solidFill>
                <a:latin typeface="Calibri"/>
                <a:ea typeface="Calibri"/>
                <a:cs typeface="Calibri"/>
                <a:sym typeface="Calibri"/>
              </a:rPr>
              <a:t>Ensuring the ethical and compliant operation of the organization</a:t>
            </a:r>
            <a:endParaRPr/>
          </a:p>
        </p:txBody>
      </p:sp>
      <p:sp>
        <p:nvSpPr>
          <p:cNvPr id="546" name="Google Shape;546;p47"/>
          <p:cNvSpPr txBox="1"/>
          <p:nvPr/>
        </p:nvSpPr>
        <p:spPr>
          <a:xfrm>
            <a:off x="6172200" y="5410200"/>
            <a:ext cx="2133600" cy="1066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200">
                <a:solidFill>
                  <a:srgbClr val="333F1A"/>
                </a:solidFill>
                <a:latin typeface="Calibri"/>
                <a:ea typeface="Calibri"/>
                <a:cs typeface="Calibri"/>
                <a:sym typeface="Calibri"/>
              </a:rPr>
              <a:t>The type of organization, protection of intellectual property, understanding of legal liabilities</a:t>
            </a:r>
            <a:endParaRPr/>
          </a:p>
        </p:txBody>
      </p:sp>
      <p:pic>
        <p:nvPicPr>
          <p:cNvPr id="547" name="Google Shape;547;p47"/>
          <p:cNvPicPr preferRelativeResize="0"/>
          <p:nvPr/>
        </p:nvPicPr>
        <p:blipFill rotWithShape="1">
          <a:blip r:embed="rId20">
            <a:alphaModFix/>
          </a:blip>
          <a:srcRect b="0" l="0" r="0" t="0"/>
          <a:stretch/>
        </p:blipFill>
        <p:spPr>
          <a:xfrm>
            <a:off x="8382000" y="5715000"/>
            <a:ext cx="560388" cy="822325"/>
          </a:xfrm>
          <a:prstGeom prst="rect">
            <a:avLst/>
          </a:prstGeom>
          <a:noFill/>
          <a:ln>
            <a:noFill/>
          </a:ln>
        </p:spPr>
      </p:pic>
      <p:sp>
        <p:nvSpPr>
          <p:cNvPr id="548" name="Google Shape;548;p47"/>
          <p:cNvSpPr txBox="1"/>
          <p:nvPr>
            <p:ph type="title"/>
          </p:nvPr>
        </p:nvSpPr>
        <p:spPr>
          <a:xfrm>
            <a:off x="6096000" y="-152400"/>
            <a:ext cx="3048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t>STRUCTURE</a:t>
            </a:r>
            <a:endParaRPr sz="2000"/>
          </a:p>
        </p:txBody>
      </p:sp>
      <p:sp>
        <p:nvSpPr>
          <p:cNvPr id="549" name="Google Shape;549;p47"/>
          <p:cNvSpPr txBox="1"/>
          <p:nvPr/>
        </p:nvSpPr>
        <p:spPr>
          <a:xfrm>
            <a:off x="0" y="-152400"/>
            <a:ext cx="3048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F1A"/>
              </a:buClr>
              <a:buSzPts val="2000"/>
              <a:buFont typeface="Calibri"/>
              <a:buNone/>
            </a:pPr>
            <a:r>
              <a:rPr b="1" i="0" lang="en-US" sz="2000" u="none" cap="none" strike="noStrike">
                <a:solidFill>
                  <a:srgbClr val="333F1A"/>
                </a:solidFill>
                <a:latin typeface="Calibri"/>
                <a:ea typeface="Calibri"/>
                <a:cs typeface="Calibri"/>
                <a:sym typeface="Calibri"/>
              </a:rPr>
              <a:t>ECONOMIC ASSETS</a:t>
            </a:r>
            <a:endParaRPr b="1" i="0" sz="2000" u="none" cap="none" strike="noStrike">
              <a:solidFill>
                <a:srgbClr val="333F1A"/>
              </a:solidFill>
              <a:latin typeface="Calibri"/>
              <a:ea typeface="Calibri"/>
              <a:cs typeface="Calibri"/>
              <a:sym typeface="Calibri"/>
            </a:endParaRPr>
          </a:p>
        </p:txBody>
      </p:sp>
      <p:sp>
        <p:nvSpPr>
          <p:cNvPr id="550" name="Google Shape;550;p47"/>
          <p:cNvSpPr txBox="1"/>
          <p:nvPr/>
        </p:nvSpPr>
        <p:spPr>
          <a:xfrm>
            <a:off x="2895600" y="-152400"/>
            <a:ext cx="3048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F1A"/>
              </a:buClr>
              <a:buSzPts val="2000"/>
              <a:buFont typeface="Calibri"/>
              <a:buNone/>
            </a:pPr>
            <a:r>
              <a:rPr b="1" i="0" lang="en-US" sz="2000" u="none" cap="none" strike="noStrike">
                <a:solidFill>
                  <a:srgbClr val="333F1A"/>
                </a:solidFill>
                <a:latin typeface="Calibri"/>
                <a:ea typeface="Calibri"/>
                <a:cs typeface="Calibri"/>
                <a:sym typeface="Calibri"/>
              </a:rPr>
              <a:t>PROCESSES</a:t>
            </a:r>
            <a:endParaRPr b="1" i="0" sz="2000" u="none" cap="none" strike="noStrike">
              <a:solidFill>
                <a:srgbClr val="333F1A"/>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grpSp>
        <p:nvGrpSpPr>
          <p:cNvPr id="555" name="Google Shape;555;p48"/>
          <p:cNvGrpSpPr/>
          <p:nvPr/>
        </p:nvGrpSpPr>
        <p:grpSpPr>
          <a:xfrm>
            <a:off x="1056484" y="3788800"/>
            <a:ext cx="2881308" cy="2879264"/>
            <a:chOff x="6669" y="597257"/>
            <a:chExt cx="3570341" cy="3570287"/>
          </a:xfrm>
        </p:grpSpPr>
        <p:grpSp>
          <p:nvGrpSpPr>
            <p:cNvPr id="556" name="Google Shape;556;p48"/>
            <p:cNvGrpSpPr/>
            <p:nvPr/>
          </p:nvGrpSpPr>
          <p:grpSpPr>
            <a:xfrm>
              <a:off x="616627" y="1719000"/>
              <a:ext cx="2351559" cy="1362497"/>
              <a:chOff x="2593869" y="4166761"/>
              <a:chExt cx="1245717" cy="721772"/>
            </a:xfrm>
          </p:grpSpPr>
          <p:grpSp>
            <p:nvGrpSpPr>
              <p:cNvPr id="557" name="Google Shape;557;p48"/>
              <p:cNvGrpSpPr/>
              <p:nvPr/>
            </p:nvGrpSpPr>
            <p:grpSpPr>
              <a:xfrm>
                <a:off x="3049822" y="4261159"/>
                <a:ext cx="732066" cy="198174"/>
                <a:chOff x="1717748" y="2375002"/>
                <a:chExt cx="3040063" cy="822960"/>
              </a:xfrm>
            </p:grpSpPr>
            <p:grpSp>
              <p:nvGrpSpPr>
                <p:cNvPr id="558" name="Google Shape;558;p48"/>
                <p:cNvGrpSpPr/>
                <p:nvPr/>
              </p:nvGrpSpPr>
              <p:grpSpPr>
                <a:xfrm>
                  <a:off x="1717748" y="2375002"/>
                  <a:ext cx="3040063" cy="822960"/>
                  <a:chOff x="1717748" y="2375002"/>
                  <a:chExt cx="3040063" cy="822960"/>
                </a:xfrm>
              </p:grpSpPr>
              <p:sp>
                <p:nvSpPr>
                  <p:cNvPr id="559" name="Google Shape;559;p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560" name="Google Shape;560;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48"/>
                <p:cNvGrpSpPr/>
                <p:nvPr/>
              </p:nvGrpSpPr>
              <p:grpSpPr>
                <a:xfrm>
                  <a:off x="1835838" y="2530721"/>
                  <a:ext cx="598064" cy="532324"/>
                  <a:chOff x="1806206" y="2502148"/>
                  <a:chExt cx="598064" cy="532324"/>
                </a:xfrm>
              </p:grpSpPr>
              <p:sp>
                <p:nvSpPr>
                  <p:cNvPr id="562" name="Google Shape;562;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4" name="Google Shape;564;p48"/>
              <p:cNvGrpSpPr/>
              <p:nvPr/>
            </p:nvGrpSpPr>
            <p:grpSpPr>
              <a:xfrm>
                <a:off x="2895037" y="4166761"/>
                <a:ext cx="732066" cy="198174"/>
                <a:chOff x="1717748" y="2375002"/>
                <a:chExt cx="3040063" cy="822960"/>
              </a:xfrm>
            </p:grpSpPr>
            <p:grpSp>
              <p:nvGrpSpPr>
                <p:cNvPr id="565" name="Google Shape;565;p48"/>
                <p:cNvGrpSpPr/>
                <p:nvPr/>
              </p:nvGrpSpPr>
              <p:grpSpPr>
                <a:xfrm>
                  <a:off x="1717748" y="2375002"/>
                  <a:ext cx="3040063" cy="822960"/>
                  <a:chOff x="1717748" y="2375002"/>
                  <a:chExt cx="3040063" cy="822960"/>
                </a:xfrm>
              </p:grpSpPr>
              <p:sp>
                <p:nvSpPr>
                  <p:cNvPr id="566" name="Google Shape;566;p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Governance</a:t>
                    </a:r>
                    <a:endParaRPr/>
                  </a:p>
                </p:txBody>
              </p:sp>
              <p:sp>
                <p:nvSpPr>
                  <p:cNvPr id="567" name="Google Shape;567;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48"/>
                <p:cNvGrpSpPr/>
                <p:nvPr/>
              </p:nvGrpSpPr>
              <p:grpSpPr>
                <a:xfrm>
                  <a:off x="1835838" y="2530721"/>
                  <a:ext cx="598064" cy="532324"/>
                  <a:chOff x="1806206" y="2502148"/>
                  <a:chExt cx="598064" cy="532324"/>
                </a:xfrm>
              </p:grpSpPr>
              <p:sp>
                <p:nvSpPr>
                  <p:cNvPr id="569" name="Google Shape;569;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1" name="Google Shape;571;p48"/>
              <p:cNvGrpSpPr/>
              <p:nvPr/>
            </p:nvGrpSpPr>
            <p:grpSpPr>
              <a:xfrm>
                <a:off x="2711061" y="4193202"/>
                <a:ext cx="734524" cy="198174"/>
                <a:chOff x="1717748" y="2375002"/>
                <a:chExt cx="3135731" cy="822960"/>
              </a:xfrm>
            </p:grpSpPr>
            <p:grpSp>
              <p:nvGrpSpPr>
                <p:cNvPr id="572" name="Google Shape;572;p48"/>
                <p:cNvGrpSpPr/>
                <p:nvPr/>
              </p:nvGrpSpPr>
              <p:grpSpPr>
                <a:xfrm>
                  <a:off x="1717748" y="2375002"/>
                  <a:ext cx="3135731" cy="822960"/>
                  <a:chOff x="1717748" y="2375002"/>
                  <a:chExt cx="3135731" cy="822960"/>
                </a:xfrm>
              </p:grpSpPr>
              <p:sp>
                <p:nvSpPr>
                  <p:cNvPr id="573" name="Google Shape;573;p48"/>
                  <p:cNvSpPr/>
                  <p:nvPr/>
                </p:nvSpPr>
                <p:spPr>
                  <a:xfrm>
                    <a:off x="1724066" y="2375002"/>
                    <a:ext cx="312941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Expectation</a:t>
                    </a:r>
                    <a:endParaRPr/>
                  </a:p>
                </p:txBody>
              </p:sp>
              <p:sp>
                <p:nvSpPr>
                  <p:cNvPr id="574" name="Google Shape;574;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48"/>
                <p:cNvGrpSpPr/>
                <p:nvPr/>
              </p:nvGrpSpPr>
              <p:grpSpPr>
                <a:xfrm>
                  <a:off x="1835838" y="2530721"/>
                  <a:ext cx="598064" cy="532324"/>
                  <a:chOff x="1806206" y="2502148"/>
                  <a:chExt cx="598064" cy="532324"/>
                </a:xfrm>
              </p:grpSpPr>
              <p:sp>
                <p:nvSpPr>
                  <p:cNvPr id="576" name="Google Shape;576;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 name="Google Shape;578;p48"/>
              <p:cNvGrpSpPr/>
              <p:nvPr/>
            </p:nvGrpSpPr>
            <p:grpSpPr>
              <a:xfrm>
                <a:off x="2595021" y="4333340"/>
                <a:ext cx="735109" cy="198174"/>
                <a:chOff x="1717748" y="2375002"/>
                <a:chExt cx="3052699" cy="822960"/>
              </a:xfrm>
            </p:grpSpPr>
            <p:grpSp>
              <p:nvGrpSpPr>
                <p:cNvPr id="579" name="Google Shape;579;p48"/>
                <p:cNvGrpSpPr/>
                <p:nvPr/>
              </p:nvGrpSpPr>
              <p:grpSpPr>
                <a:xfrm>
                  <a:off x="1717748" y="2375002"/>
                  <a:ext cx="3052699" cy="822960"/>
                  <a:chOff x="1717748" y="2375002"/>
                  <a:chExt cx="3052699" cy="822960"/>
                </a:xfrm>
              </p:grpSpPr>
              <p:sp>
                <p:nvSpPr>
                  <p:cNvPr id="580" name="Google Shape;580;p48"/>
                  <p:cNvSpPr/>
                  <p:nvPr/>
                </p:nvSpPr>
                <p:spPr>
                  <a:xfrm>
                    <a:off x="1724067" y="2375002"/>
                    <a:ext cx="3046380"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Execution</a:t>
                    </a:r>
                    <a:endParaRPr/>
                  </a:p>
                </p:txBody>
              </p:sp>
              <p:sp>
                <p:nvSpPr>
                  <p:cNvPr id="581" name="Google Shape;581;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 name="Google Shape;582;p48"/>
                <p:cNvGrpSpPr/>
                <p:nvPr/>
              </p:nvGrpSpPr>
              <p:grpSpPr>
                <a:xfrm>
                  <a:off x="1835838" y="2530721"/>
                  <a:ext cx="598064" cy="532324"/>
                  <a:chOff x="1806206" y="2502148"/>
                  <a:chExt cx="598064" cy="532324"/>
                </a:xfrm>
              </p:grpSpPr>
              <p:sp>
                <p:nvSpPr>
                  <p:cNvPr id="583" name="Google Shape;583;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5" name="Google Shape;585;p48"/>
              <p:cNvGrpSpPr/>
              <p:nvPr/>
            </p:nvGrpSpPr>
            <p:grpSpPr>
              <a:xfrm>
                <a:off x="2593869" y="4521548"/>
                <a:ext cx="732066" cy="198174"/>
                <a:chOff x="1717748" y="2375002"/>
                <a:chExt cx="3040063" cy="822960"/>
              </a:xfrm>
            </p:grpSpPr>
            <p:grpSp>
              <p:nvGrpSpPr>
                <p:cNvPr id="586" name="Google Shape;586;p48"/>
                <p:cNvGrpSpPr/>
                <p:nvPr/>
              </p:nvGrpSpPr>
              <p:grpSpPr>
                <a:xfrm>
                  <a:off x="1717748" y="2375002"/>
                  <a:ext cx="3040063" cy="822960"/>
                  <a:chOff x="1717748" y="2375002"/>
                  <a:chExt cx="3040063" cy="822960"/>
                </a:xfrm>
              </p:grpSpPr>
              <p:sp>
                <p:nvSpPr>
                  <p:cNvPr id="587" name="Google Shape;587;p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Operations</a:t>
                    </a:r>
                    <a:endParaRPr/>
                  </a:p>
                </p:txBody>
              </p:sp>
              <p:sp>
                <p:nvSpPr>
                  <p:cNvPr id="588" name="Google Shape;588;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48"/>
                <p:cNvGrpSpPr/>
                <p:nvPr/>
              </p:nvGrpSpPr>
              <p:grpSpPr>
                <a:xfrm>
                  <a:off x="1835838" y="2530721"/>
                  <a:ext cx="598064" cy="532324"/>
                  <a:chOff x="1806206" y="2502148"/>
                  <a:chExt cx="598064" cy="532324"/>
                </a:xfrm>
              </p:grpSpPr>
              <p:sp>
                <p:nvSpPr>
                  <p:cNvPr id="590" name="Google Shape;590;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2" name="Google Shape;592;p48"/>
              <p:cNvGrpSpPr/>
              <p:nvPr/>
            </p:nvGrpSpPr>
            <p:grpSpPr>
              <a:xfrm>
                <a:off x="2714462" y="4656532"/>
                <a:ext cx="732066" cy="198174"/>
                <a:chOff x="1717748" y="2375002"/>
                <a:chExt cx="3040063" cy="822960"/>
              </a:xfrm>
            </p:grpSpPr>
            <p:grpSp>
              <p:nvGrpSpPr>
                <p:cNvPr id="593" name="Google Shape;593;p48"/>
                <p:cNvGrpSpPr/>
                <p:nvPr/>
              </p:nvGrpSpPr>
              <p:grpSpPr>
                <a:xfrm>
                  <a:off x="1717748" y="2375002"/>
                  <a:ext cx="3040063" cy="822960"/>
                  <a:chOff x="1717748" y="2375002"/>
                  <a:chExt cx="3040063" cy="822960"/>
                </a:xfrm>
              </p:grpSpPr>
              <p:sp>
                <p:nvSpPr>
                  <p:cNvPr id="594" name="Google Shape;594;p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Strategy</a:t>
                    </a:r>
                    <a:endParaRPr/>
                  </a:p>
                </p:txBody>
              </p:sp>
              <p:sp>
                <p:nvSpPr>
                  <p:cNvPr id="595" name="Google Shape;595;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 name="Google Shape;596;p48"/>
                <p:cNvGrpSpPr/>
                <p:nvPr/>
              </p:nvGrpSpPr>
              <p:grpSpPr>
                <a:xfrm>
                  <a:off x="1835838" y="2530721"/>
                  <a:ext cx="598064" cy="532324"/>
                  <a:chOff x="1806206" y="2502148"/>
                  <a:chExt cx="598064" cy="532324"/>
                </a:xfrm>
              </p:grpSpPr>
              <p:sp>
                <p:nvSpPr>
                  <p:cNvPr id="597" name="Google Shape;597;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9" name="Google Shape;599;p48"/>
              <p:cNvGrpSpPr/>
              <p:nvPr/>
            </p:nvGrpSpPr>
            <p:grpSpPr>
              <a:xfrm>
                <a:off x="2891872" y="4690359"/>
                <a:ext cx="732066" cy="198174"/>
                <a:chOff x="1717748" y="2375002"/>
                <a:chExt cx="3040063" cy="822960"/>
              </a:xfrm>
            </p:grpSpPr>
            <p:grpSp>
              <p:nvGrpSpPr>
                <p:cNvPr id="600" name="Google Shape;600;p48"/>
                <p:cNvGrpSpPr/>
                <p:nvPr/>
              </p:nvGrpSpPr>
              <p:grpSpPr>
                <a:xfrm>
                  <a:off x="1717748" y="2375002"/>
                  <a:ext cx="3040063" cy="822960"/>
                  <a:chOff x="1717748" y="2375002"/>
                  <a:chExt cx="3040063" cy="822960"/>
                </a:xfrm>
              </p:grpSpPr>
              <p:sp>
                <p:nvSpPr>
                  <p:cNvPr id="601" name="Google Shape;601;p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Financial</a:t>
                    </a:r>
                    <a:endParaRPr/>
                  </a:p>
                </p:txBody>
              </p:sp>
              <p:sp>
                <p:nvSpPr>
                  <p:cNvPr id="602" name="Google Shape;602;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48"/>
                <p:cNvGrpSpPr/>
                <p:nvPr/>
              </p:nvGrpSpPr>
              <p:grpSpPr>
                <a:xfrm>
                  <a:off x="1835838" y="2530721"/>
                  <a:ext cx="598064" cy="532324"/>
                  <a:chOff x="1806206" y="2502148"/>
                  <a:chExt cx="598064" cy="532324"/>
                </a:xfrm>
              </p:grpSpPr>
              <p:sp>
                <p:nvSpPr>
                  <p:cNvPr id="604" name="Google Shape;604;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6" name="Google Shape;606;p48"/>
              <p:cNvGrpSpPr/>
              <p:nvPr/>
            </p:nvGrpSpPr>
            <p:grpSpPr>
              <a:xfrm>
                <a:off x="3056140" y="4602572"/>
                <a:ext cx="732066" cy="198174"/>
                <a:chOff x="1717748" y="2375002"/>
                <a:chExt cx="3040063" cy="822960"/>
              </a:xfrm>
            </p:grpSpPr>
            <p:grpSp>
              <p:nvGrpSpPr>
                <p:cNvPr id="607" name="Google Shape;607;p48"/>
                <p:cNvGrpSpPr/>
                <p:nvPr/>
              </p:nvGrpSpPr>
              <p:grpSpPr>
                <a:xfrm>
                  <a:off x="1717748" y="2375002"/>
                  <a:ext cx="3040063" cy="822960"/>
                  <a:chOff x="1717748" y="2375002"/>
                  <a:chExt cx="3040063" cy="822960"/>
                </a:xfrm>
              </p:grpSpPr>
              <p:sp>
                <p:nvSpPr>
                  <p:cNvPr id="608" name="Google Shape;608;p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People</a:t>
                    </a:r>
                    <a:endParaRPr/>
                  </a:p>
                </p:txBody>
              </p:sp>
              <p:sp>
                <p:nvSpPr>
                  <p:cNvPr id="609" name="Google Shape;609;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48"/>
                <p:cNvGrpSpPr/>
                <p:nvPr/>
              </p:nvGrpSpPr>
              <p:grpSpPr>
                <a:xfrm>
                  <a:off x="1835838" y="2530721"/>
                  <a:ext cx="598064" cy="532324"/>
                  <a:chOff x="1806206" y="2502148"/>
                  <a:chExt cx="598064" cy="532324"/>
                </a:xfrm>
              </p:grpSpPr>
              <p:sp>
                <p:nvSpPr>
                  <p:cNvPr id="611" name="Google Shape;611;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3" name="Google Shape;613;p48"/>
              <p:cNvGrpSpPr/>
              <p:nvPr/>
            </p:nvGrpSpPr>
            <p:grpSpPr>
              <a:xfrm>
                <a:off x="3119514" y="4419647"/>
                <a:ext cx="720071" cy="198132"/>
                <a:chOff x="1771034" y="2376358"/>
                <a:chExt cx="2990258" cy="822784"/>
              </a:xfrm>
            </p:grpSpPr>
            <p:grpSp>
              <p:nvGrpSpPr>
                <p:cNvPr id="614" name="Google Shape;614;p48"/>
                <p:cNvGrpSpPr/>
                <p:nvPr/>
              </p:nvGrpSpPr>
              <p:grpSpPr>
                <a:xfrm>
                  <a:off x="1771034" y="2376358"/>
                  <a:ext cx="2990258" cy="822784"/>
                  <a:chOff x="1771034" y="2376358"/>
                  <a:chExt cx="2990258" cy="822784"/>
                </a:xfrm>
              </p:grpSpPr>
              <p:sp>
                <p:nvSpPr>
                  <p:cNvPr id="615" name="Google Shape;615;p48"/>
                  <p:cNvSpPr/>
                  <p:nvPr/>
                </p:nvSpPr>
                <p:spPr>
                  <a:xfrm>
                    <a:off x="1779689" y="2376358"/>
                    <a:ext cx="2981603" cy="822784"/>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Market</a:t>
                    </a:r>
                    <a:endParaRPr/>
                  </a:p>
                </p:txBody>
              </p:sp>
              <p:sp>
                <p:nvSpPr>
                  <p:cNvPr id="616" name="Google Shape;616;p48"/>
                  <p:cNvSpPr/>
                  <p:nvPr/>
                </p:nvSpPr>
                <p:spPr>
                  <a:xfrm>
                    <a:off x="1771034" y="2376358"/>
                    <a:ext cx="826541" cy="822784"/>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48"/>
                <p:cNvGrpSpPr/>
                <p:nvPr/>
              </p:nvGrpSpPr>
              <p:grpSpPr>
                <a:xfrm>
                  <a:off x="1835838" y="2530721"/>
                  <a:ext cx="598064" cy="532324"/>
                  <a:chOff x="1806206" y="2502148"/>
                  <a:chExt cx="598064" cy="532324"/>
                </a:xfrm>
              </p:grpSpPr>
              <p:sp>
                <p:nvSpPr>
                  <p:cNvPr id="618" name="Google Shape;618;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20" name="Google Shape;620;p48"/>
            <p:cNvSpPr/>
            <p:nvPr/>
          </p:nvSpPr>
          <p:spPr>
            <a:xfrm rot="-747586">
              <a:off x="353865" y="960159"/>
              <a:ext cx="2834640" cy="2834640"/>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
          <p:nvSpPr>
            <p:cNvPr id="621" name="Google Shape;621;p48"/>
            <p:cNvSpPr/>
            <p:nvPr/>
          </p:nvSpPr>
          <p:spPr>
            <a:xfrm rot="-9180653">
              <a:off x="493532" y="1078269"/>
              <a:ext cx="2594648" cy="2598420"/>
            </a:xfrm>
            <a:prstGeom prst="pie">
              <a:avLst>
                <a:gd fmla="val 438327" name="adj1"/>
                <a:gd fmla="val 7695225"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8"/>
            <p:cNvSpPr/>
            <p:nvPr/>
          </p:nvSpPr>
          <p:spPr>
            <a:xfrm rot="5044295">
              <a:off x="486728" y="1087045"/>
              <a:ext cx="2598420" cy="2596616"/>
            </a:xfrm>
            <a:prstGeom prst="pie">
              <a:avLst>
                <a:gd fmla="val 704191" name="adj1"/>
                <a:gd fmla="val 7865894"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8"/>
            <p:cNvSpPr/>
            <p:nvPr/>
          </p:nvSpPr>
          <p:spPr>
            <a:xfrm rot="-1888876">
              <a:off x="493532" y="1084174"/>
              <a:ext cx="2596616" cy="2596452"/>
            </a:xfrm>
            <a:prstGeom prst="pie">
              <a:avLst>
                <a:gd fmla="val 417459" name="adj1"/>
                <a:gd fmla="val 7642339" name="adj2"/>
              </a:avLst>
            </a:prstGeom>
            <a:solidFill>
              <a:srgbClr val="C2D59B">
                <a:alpha val="69803"/>
              </a:srgbClr>
            </a:solidFill>
            <a:ln cap="flat" cmpd="sng" w="38100">
              <a:solidFill>
                <a:srgbClr val="333F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624" name="Google Shape;624;p48"/>
            <p:cNvSpPr txBox="1"/>
            <p:nvPr/>
          </p:nvSpPr>
          <p:spPr>
            <a:xfrm rot="7508506">
              <a:off x="1566952" y="2470239"/>
              <a:ext cx="1828737" cy="6943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Assess &amp; Understand</a:t>
              </a:r>
              <a:endParaRPr/>
            </a:p>
          </p:txBody>
        </p:sp>
        <p:sp>
          <p:nvSpPr>
            <p:cNvPr id="625" name="Google Shape;625;p48"/>
            <p:cNvSpPr txBox="1"/>
            <p:nvPr/>
          </p:nvSpPr>
          <p:spPr>
            <a:xfrm rot="-7259013">
              <a:off x="223399" y="2411086"/>
              <a:ext cx="1828736" cy="4071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Build &amp; Align</a:t>
              </a:r>
              <a:endParaRPr/>
            </a:p>
          </p:txBody>
        </p:sp>
        <p:sp>
          <p:nvSpPr>
            <p:cNvPr id="626" name="Google Shape;626;p48"/>
            <p:cNvSpPr txBox="1"/>
            <p:nvPr/>
          </p:nvSpPr>
          <p:spPr>
            <a:xfrm>
              <a:off x="914499" y="1523150"/>
              <a:ext cx="1904185" cy="69684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Communicate &amp; Ensure</a:t>
              </a:r>
              <a:endParaRPr/>
            </a:p>
          </p:txBody>
        </p:sp>
      </p:grpSp>
      <p:grpSp>
        <p:nvGrpSpPr>
          <p:cNvPr id="627" name="Google Shape;627;p48"/>
          <p:cNvGrpSpPr/>
          <p:nvPr/>
        </p:nvGrpSpPr>
        <p:grpSpPr>
          <a:xfrm>
            <a:off x="4724400" y="3962400"/>
            <a:ext cx="3276600" cy="2362200"/>
            <a:chOff x="4724400" y="3962400"/>
            <a:chExt cx="3276600" cy="2362200"/>
          </a:xfrm>
        </p:grpSpPr>
        <p:sp>
          <p:nvSpPr>
            <p:cNvPr id="628" name="Google Shape;628;p48"/>
            <p:cNvSpPr/>
            <p:nvPr/>
          </p:nvSpPr>
          <p:spPr>
            <a:xfrm rot="10800000">
              <a:off x="4800600" y="3962400"/>
              <a:ext cx="3124200" cy="23622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nvGrpSpPr>
            <p:cNvPr id="629" name="Google Shape;629;p48"/>
            <p:cNvGrpSpPr/>
            <p:nvPr/>
          </p:nvGrpSpPr>
          <p:grpSpPr>
            <a:xfrm>
              <a:off x="4724400" y="4114800"/>
              <a:ext cx="3276600" cy="2209800"/>
              <a:chOff x="4786424" y="3848100"/>
              <a:chExt cx="3429000" cy="2552700"/>
            </a:xfrm>
          </p:grpSpPr>
          <p:graphicFrame>
            <p:nvGraphicFramePr>
              <p:cNvPr id="630" name="Google Shape;630;p48"/>
              <p:cNvGraphicFramePr/>
              <p:nvPr/>
            </p:nvGraphicFramePr>
            <p:xfrm>
              <a:off x="4786424" y="3962400"/>
              <a:ext cx="3429000" cy="2438400"/>
            </p:xfrm>
            <a:graphic>
              <a:graphicData uri="http://schemas.openxmlformats.org/drawingml/2006/chart">
                <c:chart r:id="rId3"/>
              </a:graphicData>
            </a:graphic>
          </p:graphicFrame>
          <p:sp>
            <p:nvSpPr>
              <p:cNvPr id="631" name="Google Shape;631;p48"/>
              <p:cNvSpPr/>
              <p:nvPr/>
            </p:nvSpPr>
            <p:spPr>
              <a:xfrm>
                <a:off x="5015689" y="3848100"/>
                <a:ext cx="2970471" cy="2361981"/>
              </a:xfrm>
              <a:prstGeom prst="roundRect">
                <a:avLst>
                  <a:gd fmla="val 16667" name="adj"/>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grpSp>
      <p:grpSp>
        <p:nvGrpSpPr>
          <p:cNvPr id="632" name="Google Shape;632;p48"/>
          <p:cNvGrpSpPr/>
          <p:nvPr/>
        </p:nvGrpSpPr>
        <p:grpSpPr>
          <a:xfrm>
            <a:off x="1058451" y="3778895"/>
            <a:ext cx="2880548" cy="2880023"/>
            <a:chOff x="6898" y="596786"/>
            <a:chExt cx="3571880" cy="3571229"/>
          </a:xfrm>
        </p:grpSpPr>
        <p:grpSp>
          <p:nvGrpSpPr>
            <p:cNvPr id="633" name="Google Shape;633;p48"/>
            <p:cNvGrpSpPr/>
            <p:nvPr/>
          </p:nvGrpSpPr>
          <p:grpSpPr>
            <a:xfrm>
              <a:off x="616627" y="1718992"/>
              <a:ext cx="2351406" cy="1362497"/>
              <a:chOff x="2593869" y="4166761"/>
              <a:chExt cx="1245636" cy="721772"/>
            </a:xfrm>
          </p:grpSpPr>
          <p:grpSp>
            <p:nvGrpSpPr>
              <p:cNvPr id="634" name="Google Shape;634;p48"/>
              <p:cNvGrpSpPr/>
              <p:nvPr/>
            </p:nvGrpSpPr>
            <p:grpSpPr>
              <a:xfrm>
                <a:off x="3049822" y="4261159"/>
                <a:ext cx="732066" cy="198174"/>
                <a:chOff x="1717748" y="2375002"/>
                <a:chExt cx="3040063" cy="822960"/>
              </a:xfrm>
            </p:grpSpPr>
            <p:grpSp>
              <p:nvGrpSpPr>
                <p:cNvPr id="635" name="Google Shape;635;p48"/>
                <p:cNvGrpSpPr/>
                <p:nvPr/>
              </p:nvGrpSpPr>
              <p:grpSpPr>
                <a:xfrm>
                  <a:off x="1717748" y="2375002"/>
                  <a:ext cx="3040063" cy="822960"/>
                  <a:chOff x="1717748" y="2375002"/>
                  <a:chExt cx="3040063" cy="822960"/>
                </a:xfrm>
              </p:grpSpPr>
              <p:sp>
                <p:nvSpPr>
                  <p:cNvPr id="636" name="Google Shape;636;p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637" name="Google Shape;637;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48"/>
                <p:cNvGrpSpPr/>
                <p:nvPr/>
              </p:nvGrpSpPr>
              <p:grpSpPr>
                <a:xfrm>
                  <a:off x="1835838" y="2530721"/>
                  <a:ext cx="598064" cy="532324"/>
                  <a:chOff x="1806206" y="2502148"/>
                  <a:chExt cx="598064" cy="532324"/>
                </a:xfrm>
              </p:grpSpPr>
              <p:sp>
                <p:nvSpPr>
                  <p:cNvPr id="639" name="Google Shape;639;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1" name="Google Shape;641;p48"/>
              <p:cNvGrpSpPr/>
              <p:nvPr/>
            </p:nvGrpSpPr>
            <p:grpSpPr>
              <a:xfrm>
                <a:off x="2895037" y="4166761"/>
                <a:ext cx="732066" cy="198174"/>
                <a:chOff x="1717748" y="2375002"/>
                <a:chExt cx="3040063" cy="822960"/>
              </a:xfrm>
            </p:grpSpPr>
            <p:grpSp>
              <p:nvGrpSpPr>
                <p:cNvPr id="642" name="Google Shape;642;p48"/>
                <p:cNvGrpSpPr/>
                <p:nvPr/>
              </p:nvGrpSpPr>
              <p:grpSpPr>
                <a:xfrm>
                  <a:off x="1717748" y="2375002"/>
                  <a:ext cx="3040063" cy="822960"/>
                  <a:chOff x="1717748" y="2375002"/>
                  <a:chExt cx="3040063" cy="822960"/>
                </a:xfrm>
              </p:grpSpPr>
              <p:sp>
                <p:nvSpPr>
                  <p:cNvPr id="643" name="Google Shape;643;p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Governance</a:t>
                    </a:r>
                    <a:endParaRPr/>
                  </a:p>
                </p:txBody>
              </p:sp>
              <p:sp>
                <p:nvSpPr>
                  <p:cNvPr id="644" name="Google Shape;644;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 name="Google Shape;645;p48"/>
                <p:cNvGrpSpPr/>
                <p:nvPr/>
              </p:nvGrpSpPr>
              <p:grpSpPr>
                <a:xfrm>
                  <a:off x="1835838" y="2530721"/>
                  <a:ext cx="598064" cy="532324"/>
                  <a:chOff x="1806206" y="2502148"/>
                  <a:chExt cx="598064" cy="532324"/>
                </a:xfrm>
              </p:grpSpPr>
              <p:sp>
                <p:nvSpPr>
                  <p:cNvPr id="646" name="Google Shape;646;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8" name="Google Shape;648;p48"/>
              <p:cNvGrpSpPr/>
              <p:nvPr/>
            </p:nvGrpSpPr>
            <p:grpSpPr>
              <a:xfrm>
                <a:off x="2711061" y="4193202"/>
                <a:ext cx="734524" cy="198174"/>
                <a:chOff x="1717748" y="2375002"/>
                <a:chExt cx="3135731" cy="822960"/>
              </a:xfrm>
            </p:grpSpPr>
            <p:grpSp>
              <p:nvGrpSpPr>
                <p:cNvPr id="649" name="Google Shape;649;p48"/>
                <p:cNvGrpSpPr/>
                <p:nvPr/>
              </p:nvGrpSpPr>
              <p:grpSpPr>
                <a:xfrm>
                  <a:off x="1717748" y="2375002"/>
                  <a:ext cx="3135731" cy="822960"/>
                  <a:chOff x="1717748" y="2375002"/>
                  <a:chExt cx="3135731" cy="822960"/>
                </a:xfrm>
              </p:grpSpPr>
              <p:sp>
                <p:nvSpPr>
                  <p:cNvPr id="650" name="Google Shape;650;p48"/>
                  <p:cNvSpPr/>
                  <p:nvPr/>
                </p:nvSpPr>
                <p:spPr>
                  <a:xfrm>
                    <a:off x="1724066" y="2375002"/>
                    <a:ext cx="312941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Expectation</a:t>
                    </a:r>
                    <a:endParaRPr/>
                  </a:p>
                </p:txBody>
              </p:sp>
              <p:sp>
                <p:nvSpPr>
                  <p:cNvPr id="651" name="Google Shape;651;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48"/>
                <p:cNvGrpSpPr/>
                <p:nvPr/>
              </p:nvGrpSpPr>
              <p:grpSpPr>
                <a:xfrm>
                  <a:off x="1835838" y="2530721"/>
                  <a:ext cx="598064" cy="532324"/>
                  <a:chOff x="1806206" y="2502148"/>
                  <a:chExt cx="598064" cy="532324"/>
                </a:xfrm>
              </p:grpSpPr>
              <p:sp>
                <p:nvSpPr>
                  <p:cNvPr id="653" name="Google Shape;653;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5" name="Google Shape;655;p48"/>
              <p:cNvGrpSpPr/>
              <p:nvPr/>
            </p:nvGrpSpPr>
            <p:grpSpPr>
              <a:xfrm>
                <a:off x="2595021" y="4333340"/>
                <a:ext cx="735109" cy="198174"/>
                <a:chOff x="1717748" y="2375002"/>
                <a:chExt cx="3052699" cy="822960"/>
              </a:xfrm>
            </p:grpSpPr>
            <p:grpSp>
              <p:nvGrpSpPr>
                <p:cNvPr id="656" name="Google Shape;656;p48"/>
                <p:cNvGrpSpPr/>
                <p:nvPr/>
              </p:nvGrpSpPr>
              <p:grpSpPr>
                <a:xfrm>
                  <a:off x="1717748" y="2375002"/>
                  <a:ext cx="3052699" cy="822960"/>
                  <a:chOff x="1717748" y="2375002"/>
                  <a:chExt cx="3052699" cy="822960"/>
                </a:xfrm>
              </p:grpSpPr>
              <p:sp>
                <p:nvSpPr>
                  <p:cNvPr id="657" name="Google Shape;657;p48"/>
                  <p:cNvSpPr/>
                  <p:nvPr/>
                </p:nvSpPr>
                <p:spPr>
                  <a:xfrm>
                    <a:off x="1724067" y="2375002"/>
                    <a:ext cx="3046380"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Execution</a:t>
                    </a:r>
                    <a:endParaRPr/>
                  </a:p>
                </p:txBody>
              </p:sp>
              <p:sp>
                <p:nvSpPr>
                  <p:cNvPr id="658" name="Google Shape;658;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48"/>
                <p:cNvGrpSpPr/>
                <p:nvPr/>
              </p:nvGrpSpPr>
              <p:grpSpPr>
                <a:xfrm>
                  <a:off x="1835838" y="2530721"/>
                  <a:ext cx="598064" cy="532324"/>
                  <a:chOff x="1806206" y="2502148"/>
                  <a:chExt cx="598064" cy="532324"/>
                </a:xfrm>
              </p:grpSpPr>
              <p:sp>
                <p:nvSpPr>
                  <p:cNvPr id="660" name="Google Shape;660;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2" name="Google Shape;662;p48"/>
              <p:cNvGrpSpPr/>
              <p:nvPr/>
            </p:nvGrpSpPr>
            <p:grpSpPr>
              <a:xfrm>
                <a:off x="2593869" y="4521548"/>
                <a:ext cx="732066" cy="198174"/>
                <a:chOff x="1717748" y="2375002"/>
                <a:chExt cx="3040063" cy="822960"/>
              </a:xfrm>
            </p:grpSpPr>
            <p:grpSp>
              <p:nvGrpSpPr>
                <p:cNvPr id="663" name="Google Shape;663;p48"/>
                <p:cNvGrpSpPr/>
                <p:nvPr/>
              </p:nvGrpSpPr>
              <p:grpSpPr>
                <a:xfrm>
                  <a:off x="1717748" y="2375002"/>
                  <a:ext cx="3040063" cy="822960"/>
                  <a:chOff x="1717748" y="2375002"/>
                  <a:chExt cx="3040063" cy="822960"/>
                </a:xfrm>
              </p:grpSpPr>
              <p:sp>
                <p:nvSpPr>
                  <p:cNvPr id="664" name="Google Shape;664;p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Operations</a:t>
                    </a:r>
                    <a:endParaRPr/>
                  </a:p>
                </p:txBody>
              </p:sp>
              <p:sp>
                <p:nvSpPr>
                  <p:cNvPr id="665" name="Google Shape;665;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 name="Google Shape;666;p48"/>
                <p:cNvGrpSpPr/>
                <p:nvPr/>
              </p:nvGrpSpPr>
              <p:grpSpPr>
                <a:xfrm>
                  <a:off x="1835838" y="2530721"/>
                  <a:ext cx="598064" cy="532324"/>
                  <a:chOff x="1806206" y="2502148"/>
                  <a:chExt cx="598064" cy="532324"/>
                </a:xfrm>
              </p:grpSpPr>
              <p:sp>
                <p:nvSpPr>
                  <p:cNvPr id="667" name="Google Shape;667;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9" name="Google Shape;669;p48"/>
              <p:cNvGrpSpPr/>
              <p:nvPr/>
            </p:nvGrpSpPr>
            <p:grpSpPr>
              <a:xfrm>
                <a:off x="2714462" y="4656532"/>
                <a:ext cx="732066" cy="198174"/>
                <a:chOff x="1717748" y="2375002"/>
                <a:chExt cx="3040063" cy="822960"/>
              </a:xfrm>
            </p:grpSpPr>
            <p:grpSp>
              <p:nvGrpSpPr>
                <p:cNvPr id="670" name="Google Shape;670;p48"/>
                <p:cNvGrpSpPr/>
                <p:nvPr/>
              </p:nvGrpSpPr>
              <p:grpSpPr>
                <a:xfrm>
                  <a:off x="1717748" y="2375002"/>
                  <a:ext cx="3040063" cy="822960"/>
                  <a:chOff x="1717748" y="2375002"/>
                  <a:chExt cx="3040063" cy="822960"/>
                </a:xfrm>
              </p:grpSpPr>
              <p:sp>
                <p:nvSpPr>
                  <p:cNvPr id="671" name="Google Shape;671;p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Strategy</a:t>
                    </a:r>
                    <a:endParaRPr/>
                  </a:p>
                </p:txBody>
              </p:sp>
              <p:sp>
                <p:nvSpPr>
                  <p:cNvPr id="672" name="Google Shape;672;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48"/>
                <p:cNvGrpSpPr/>
                <p:nvPr/>
              </p:nvGrpSpPr>
              <p:grpSpPr>
                <a:xfrm>
                  <a:off x="1835838" y="2530721"/>
                  <a:ext cx="598064" cy="532324"/>
                  <a:chOff x="1806206" y="2502148"/>
                  <a:chExt cx="598064" cy="532324"/>
                </a:xfrm>
              </p:grpSpPr>
              <p:sp>
                <p:nvSpPr>
                  <p:cNvPr id="674" name="Google Shape;674;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76" name="Google Shape;676;p48"/>
              <p:cNvGrpSpPr/>
              <p:nvPr/>
            </p:nvGrpSpPr>
            <p:grpSpPr>
              <a:xfrm>
                <a:off x="2891872" y="4690359"/>
                <a:ext cx="732066" cy="198174"/>
                <a:chOff x="1717748" y="2375002"/>
                <a:chExt cx="3040063" cy="822960"/>
              </a:xfrm>
            </p:grpSpPr>
            <p:grpSp>
              <p:nvGrpSpPr>
                <p:cNvPr id="677" name="Google Shape;677;p48"/>
                <p:cNvGrpSpPr/>
                <p:nvPr/>
              </p:nvGrpSpPr>
              <p:grpSpPr>
                <a:xfrm>
                  <a:off x="1717748" y="2375002"/>
                  <a:ext cx="3040063" cy="822960"/>
                  <a:chOff x="1717748" y="2375002"/>
                  <a:chExt cx="3040063" cy="822960"/>
                </a:xfrm>
              </p:grpSpPr>
              <p:sp>
                <p:nvSpPr>
                  <p:cNvPr id="678" name="Google Shape;678;p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Financial</a:t>
                    </a:r>
                    <a:endParaRPr/>
                  </a:p>
                </p:txBody>
              </p:sp>
              <p:sp>
                <p:nvSpPr>
                  <p:cNvPr id="679" name="Google Shape;679;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48"/>
                <p:cNvGrpSpPr/>
                <p:nvPr/>
              </p:nvGrpSpPr>
              <p:grpSpPr>
                <a:xfrm>
                  <a:off x="1835838" y="2530721"/>
                  <a:ext cx="598064" cy="532324"/>
                  <a:chOff x="1806206" y="2502148"/>
                  <a:chExt cx="598064" cy="532324"/>
                </a:xfrm>
              </p:grpSpPr>
              <p:sp>
                <p:nvSpPr>
                  <p:cNvPr id="681" name="Google Shape;681;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3" name="Google Shape;683;p48"/>
              <p:cNvGrpSpPr/>
              <p:nvPr/>
            </p:nvGrpSpPr>
            <p:grpSpPr>
              <a:xfrm>
                <a:off x="3056140" y="4602572"/>
                <a:ext cx="732066" cy="198174"/>
                <a:chOff x="1717748" y="2375002"/>
                <a:chExt cx="3040063" cy="822960"/>
              </a:xfrm>
            </p:grpSpPr>
            <p:grpSp>
              <p:nvGrpSpPr>
                <p:cNvPr id="684" name="Google Shape;684;p48"/>
                <p:cNvGrpSpPr/>
                <p:nvPr/>
              </p:nvGrpSpPr>
              <p:grpSpPr>
                <a:xfrm>
                  <a:off x="1717748" y="2375002"/>
                  <a:ext cx="3040063" cy="822960"/>
                  <a:chOff x="1717748" y="2375002"/>
                  <a:chExt cx="3040063" cy="822960"/>
                </a:xfrm>
              </p:grpSpPr>
              <p:sp>
                <p:nvSpPr>
                  <p:cNvPr id="685" name="Google Shape;685;p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People</a:t>
                    </a:r>
                    <a:endParaRPr/>
                  </a:p>
                </p:txBody>
              </p:sp>
              <p:sp>
                <p:nvSpPr>
                  <p:cNvPr id="686" name="Google Shape;686;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48"/>
                <p:cNvGrpSpPr/>
                <p:nvPr/>
              </p:nvGrpSpPr>
              <p:grpSpPr>
                <a:xfrm>
                  <a:off x="1835838" y="2530721"/>
                  <a:ext cx="598064" cy="532324"/>
                  <a:chOff x="1806206" y="2502148"/>
                  <a:chExt cx="598064" cy="532324"/>
                </a:xfrm>
              </p:grpSpPr>
              <p:sp>
                <p:nvSpPr>
                  <p:cNvPr id="688" name="Google Shape;688;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0" name="Google Shape;690;p48"/>
              <p:cNvGrpSpPr/>
              <p:nvPr/>
            </p:nvGrpSpPr>
            <p:grpSpPr>
              <a:xfrm>
                <a:off x="3106419" y="4419652"/>
                <a:ext cx="733085" cy="198132"/>
                <a:chOff x="1716648" y="2376384"/>
                <a:chExt cx="3044296" cy="822787"/>
              </a:xfrm>
            </p:grpSpPr>
            <p:grpSp>
              <p:nvGrpSpPr>
                <p:cNvPr id="691" name="Google Shape;691;p48"/>
                <p:cNvGrpSpPr/>
                <p:nvPr/>
              </p:nvGrpSpPr>
              <p:grpSpPr>
                <a:xfrm>
                  <a:off x="1716648" y="2376384"/>
                  <a:ext cx="3044296" cy="822787"/>
                  <a:chOff x="1716648" y="2376384"/>
                  <a:chExt cx="3044296" cy="822787"/>
                </a:xfrm>
              </p:grpSpPr>
              <p:sp>
                <p:nvSpPr>
                  <p:cNvPr id="692" name="Google Shape;692;p48"/>
                  <p:cNvSpPr/>
                  <p:nvPr/>
                </p:nvSpPr>
                <p:spPr>
                  <a:xfrm>
                    <a:off x="1725309" y="2376384"/>
                    <a:ext cx="3035635" cy="822787"/>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Market</a:t>
                    </a:r>
                    <a:endParaRPr/>
                  </a:p>
                </p:txBody>
              </p:sp>
              <p:sp>
                <p:nvSpPr>
                  <p:cNvPr id="693" name="Google Shape;693;p48"/>
                  <p:cNvSpPr/>
                  <p:nvPr/>
                </p:nvSpPr>
                <p:spPr>
                  <a:xfrm>
                    <a:off x="1716648" y="2376384"/>
                    <a:ext cx="827114" cy="822787"/>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48"/>
                <p:cNvGrpSpPr/>
                <p:nvPr/>
              </p:nvGrpSpPr>
              <p:grpSpPr>
                <a:xfrm>
                  <a:off x="1835838" y="2530721"/>
                  <a:ext cx="598064" cy="532324"/>
                  <a:chOff x="1806206" y="2502148"/>
                  <a:chExt cx="598064" cy="532324"/>
                </a:xfrm>
              </p:grpSpPr>
              <p:sp>
                <p:nvSpPr>
                  <p:cNvPr id="695" name="Google Shape;695;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697" name="Google Shape;697;p48"/>
            <p:cNvSpPr/>
            <p:nvPr/>
          </p:nvSpPr>
          <p:spPr>
            <a:xfrm rot="-747586">
              <a:off x="353865" y="960159"/>
              <a:ext cx="2834640" cy="2834640"/>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
          <p:nvSpPr>
            <p:cNvPr id="698" name="Google Shape;698;p48"/>
            <p:cNvSpPr/>
            <p:nvPr/>
          </p:nvSpPr>
          <p:spPr>
            <a:xfrm rot="-9180653">
              <a:off x="493628" y="1078269"/>
              <a:ext cx="2596452" cy="2598420"/>
            </a:xfrm>
            <a:prstGeom prst="pie">
              <a:avLst>
                <a:gd fmla="val 438327" name="adj1"/>
                <a:gd fmla="val 7695225"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8"/>
            <p:cNvSpPr/>
            <p:nvPr/>
          </p:nvSpPr>
          <p:spPr>
            <a:xfrm rot="5044295">
              <a:off x="486738" y="1087128"/>
              <a:ext cx="2598420" cy="2596451"/>
            </a:xfrm>
            <a:prstGeom prst="pie">
              <a:avLst>
                <a:gd fmla="val 704191" name="adj1"/>
                <a:gd fmla="val 7865894" name="adj2"/>
              </a:avLst>
            </a:prstGeom>
            <a:solidFill>
              <a:srgbClr val="C2D5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8"/>
            <p:cNvSpPr/>
            <p:nvPr/>
          </p:nvSpPr>
          <p:spPr>
            <a:xfrm rot="-1888876">
              <a:off x="493628" y="1084174"/>
              <a:ext cx="2598420" cy="2596452"/>
            </a:xfrm>
            <a:prstGeom prst="pie">
              <a:avLst>
                <a:gd fmla="val 417459" name="adj1"/>
                <a:gd fmla="val 7642339"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701" name="Google Shape;701;p48"/>
            <p:cNvSpPr txBox="1"/>
            <p:nvPr/>
          </p:nvSpPr>
          <p:spPr>
            <a:xfrm rot="7508506">
              <a:off x="1566461" y="2493620"/>
              <a:ext cx="1828737" cy="64763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Assess &amp; Understand</a:t>
              </a:r>
              <a:endParaRPr/>
            </a:p>
          </p:txBody>
        </p:sp>
        <p:sp>
          <p:nvSpPr>
            <p:cNvPr id="702" name="Google Shape;702;p48"/>
            <p:cNvSpPr txBox="1"/>
            <p:nvPr/>
          </p:nvSpPr>
          <p:spPr>
            <a:xfrm rot="-7259013">
              <a:off x="222959" y="2423738"/>
              <a:ext cx="1828736" cy="38188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Build &amp; Align</a:t>
              </a:r>
              <a:endParaRPr/>
            </a:p>
          </p:txBody>
        </p:sp>
        <p:sp>
          <p:nvSpPr>
            <p:cNvPr id="703" name="Google Shape;703;p48"/>
            <p:cNvSpPr txBox="1"/>
            <p:nvPr/>
          </p:nvSpPr>
          <p:spPr>
            <a:xfrm>
              <a:off x="914887" y="1523150"/>
              <a:ext cx="1903540" cy="64960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Communicate &amp; Ensure</a:t>
              </a:r>
              <a:endParaRPr/>
            </a:p>
          </p:txBody>
        </p:sp>
      </p:grpSp>
      <p:sp>
        <p:nvSpPr>
          <p:cNvPr id="704" name="Google Shape;704;p48"/>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9Lenses™</a:t>
            </a:r>
            <a:endParaRPr/>
          </a:p>
        </p:txBody>
      </p:sp>
      <p:sp>
        <p:nvSpPr>
          <p:cNvPr id="705" name="Google Shape;705;p48"/>
          <p:cNvSpPr/>
          <p:nvPr/>
        </p:nvSpPr>
        <p:spPr>
          <a:xfrm>
            <a:off x="155575" y="1447800"/>
            <a:ext cx="8812213" cy="2513013"/>
          </a:xfrm>
          <a:prstGeom prst="roundRect">
            <a:avLst>
              <a:gd fmla="val 47873" name="adj"/>
            </a:avLst>
          </a:prstGeom>
          <a:gradFill>
            <a:gsLst>
              <a:gs pos="0">
                <a:srgbClr val="EAF1DD"/>
              </a:gs>
              <a:gs pos="23000">
                <a:srgbClr val="76923C"/>
              </a:gs>
              <a:gs pos="76000">
                <a:srgbClr val="76923C"/>
              </a:gs>
              <a:gs pos="100000">
                <a:srgbClr val="D6E3BC"/>
              </a:gs>
            </a:gsLst>
            <a:lin ang="0" scaled="0"/>
          </a:gradFill>
          <a:ln cap="flat" cmpd="sng" w="38100">
            <a:solidFill>
              <a:srgbClr val="D6E3BC"/>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8"/>
          <p:cNvSpPr/>
          <p:nvPr/>
        </p:nvSpPr>
        <p:spPr>
          <a:xfrm>
            <a:off x="3473826" y="1585258"/>
            <a:ext cx="2286000" cy="2286000"/>
          </a:xfrm>
          <a:prstGeom prst="ellipse">
            <a:avLst/>
          </a:prstGeom>
          <a:solidFill>
            <a:srgbClr val="D6E3BC"/>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 name="Google Shape;707;p48"/>
          <p:cNvGrpSpPr/>
          <p:nvPr/>
        </p:nvGrpSpPr>
        <p:grpSpPr>
          <a:xfrm>
            <a:off x="958850" y="3311525"/>
            <a:ext cx="1041400" cy="282575"/>
            <a:chOff x="1717748" y="2375002"/>
            <a:chExt cx="3040063" cy="822960"/>
          </a:xfrm>
        </p:grpSpPr>
        <p:grpSp>
          <p:nvGrpSpPr>
            <p:cNvPr id="708" name="Google Shape;708;p48"/>
            <p:cNvGrpSpPr/>
            <p:nvPr/>
          </p:nvGrpSpPr>
          <p:grpSpPr>
            <a:xfrm>
              <a:off x="1717748" y="2375002"/>
              <a:ext cx="3040063" cy="822960"/>
              <a:chOff x="1717748" y="2375002"/>
              <a:chExt cx="3040063" cy="822960"/>
            </a:xfrm>
          </p:grpSpPr>
          <p:sp>
            <p:nvSpPr>
              <p:cNvPr id="709" name="Google Shape;709;p48"/>
              <p:cNvSpPr/>
              <p:nvPr/>
            </p:nvSpPr>
            <p:spPr>
              <a:xfrm>
                <a:off x="1722384" y="2375002"/>
                <a:ext cx="3035427"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Financial</a:t>
                </a:r>
                <a:endParaRPr/>
              </a:p>
            </p:txBody>
          </p:sp>
          <p:sp>
            <p:nvSpPr>
              <p:cNvPr id="710" name="Google Shape;710;p48"/>
              <p:cNvSpPr/>
              <p:nvPr/>
            </p:nvSpPr>
            <p:spPr>
              <a:xfrm>
                <a:off x="1717748" y="2375002"/>
                <a:ext cx="824895"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48"/>
            <p:cNvGrpSpPr/>
            <p:nvPr/>
          </p:nvGrpSpPr>
          <p:grpSpPr>
            <a:xfrm>
              <a:off x="1835838" y="2530721"/>
              <a:ext cx="598064" cy="532324"/>
              <a:chOff x="1806206" y="2502148"/>
              <a:chExt cx="598064" cy="532324"/>
            </a:xfrm>
          </p:grpSpPr>
          <p:sp>
            <p:nvSpPr>
              <p:cNvPr id="712" name="Google Shape;712;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4" name="Google Shape;714;p48"/>
          <p:cNvGrpSpPr/>
          <p:nvPr/>
        </p:nvGrpSpPr>
        <p:grpSpPr>
          <a:xfrm>
            <a:off x="2826321" y="984911"/>
            <a:ext cx="3458021" cy="3437204"/>
            <a:chOff x="2819971" y="1606409"/>
            <a:chExt cx="3458021" cy="3437054"/>
          </a:xfrm>
        </p:grpSpPr>
        <p:grpSp>
          <p:nvGrpSpPr>
            <p:cNvPr id="715" name="Google Shape;715;p48"/>
            <p:cNvGrpSpPr/>
            <p:nvPr/>
          </p:nvGrpSpPr>
          <p:grpSpPr>
            <a:xfrm rot="-1002798">
              <a:off x="3156983" y="1948581"/>
              <a:ext cx="2783997" cy="2752710"/>
              <a:chOff x="3127979" y="2413620"/>
              <a:chExt cx="2584499" cy="2617402"/>
            </a:xfrm>
          </p:grpSpPr>
          <p:sp>
            <p:nvSpPr>
              <p:cNvPr id="716" name="Google Shape;716;p48"/>
              <p:cNvSpPr/>
              <p:nvPr/>
            </p:nvSpPr>
            <p:spPr>
              <a:xfrm rot="-8493246">
                <a:off x="3545563" y="2745738"/>
                <a:ext cx="1749332" cy="1953165"/>
              </a:xfrm>
              <a:custGeom>
                <a:rect b="b" l="l" r="r" t="t"/>
                <a:pathLst>
                  <a:path extrusionOk="0" h="120000" w="120000">
                    <a:moveTo>
                      <a:pt x="43212" y="12029"/>
                    </a:moveTo>
                    <a:lnTo>
                      <a:pt x="43212" y="12029"/>
                    </a:lnTo>
                    <a:cubicBezTo>
                      <a:pt x="56923" y="7037"/>
                      <a:pt x="72087" y="8396"/>
                      <a:pt x="84734" y="15752"/>
                    </a:cubicBezTo>
                    <a:cubicBezTo>
                      <a:pt x="97381" y="23109"/>
                      <a:pt x="106251" y="35728"/>
                      <a:pt x="109021" y="50308"/>
                    </a:cubicBezTo>
                    <a:lnTo>
                      <a:pt x="118791" y="51280"/>
                    </a:lnTo>
                    <a:lnTo>
                      <a:pt x="104348" y="64414"/>
                    </a:lnTo>
                    <a:lnTo>
                      <a:pt x="88083" y="48223"/>
                    </a:lnTo>
                    <a:lnTo>
                      <a:pt x="97802" y="49191"/>
                    </a:lnTo>
                    <a:lnTo>
                      <a:pt x="97802" y="49191"/>
                    </a:lnTo>
                    <a:cubicBezTo>
                      <a:pt x="94923" y="38027"/>
                      <a:pt x="87723" y="28650"/>
                      <a:pt x="77959" y="23347"/>
                    </a:cubicBezTo>
                    <a:cubicBezTo>
                      <a:pt x="68196" y="18043"/>
                      <a:pt x="56765" y="17300"/>
                      <a:pt x="46456" y="21300"/>
                    </a:cubicBezTo>
                    <a:close/>
                  </a:path>
                </a:pathLst>
              </a:custGeom>
              <a:solidFill>
                <a:srgbClr val="F79646">
                  <a:alpha val="4000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p:nvPr/>
            </p:nvSpPr>
            <p:spPr>
              <a:xfrm rot="6098110">
                <a:off x="3526106" y="2806972"/>
                <a:ext cx="1749397" cy="1952708"/>
              </a:xfrm>
              <a:custGeom>
                <a:rect b="b" l="l" r="r" t="t"/>
                <a:pathLst>
                  <a:path extrusionOk="0" h="120000" w="120000">
                    <a:moveTo>
                      <a:pt x="39488" y="13339"/>
                    </a:moveTo>
                    <a:lnTo>
                      <a:pt x="39488" y="13339"/>
                    </a:lnTo>
                    <a:cubicBezTo>
                      <a:pt x="53448" y="6893"/>
                      <a:pt x="69522" y="7367"/>
                      <a:pt x="83097" y="14626"/>
                    </a:cubicBezTo>
                    <a:cubicBezTo>
                      <a:pt x="96672" y="21885"/>
                      <a:pt x="106247" y="35125"/>
                      <a:pt x="109075" y="50548"/>
                    </a:cubicBezTo>
                    <a:lnTo>
                      <a:pt x="118864" y="51496"/>
                    </a:lnTo>
                    <a:lnTo>
                      <a:pt x="104361" y="64298"/>
                    </a:lnTo>
                    <a:lnTo>
                      <a:pt x="88156" y="48521"/>
                    </a:lnTo>
                    <a:lnTo>
                      <a:pt x="97903" y="49466"/>
                    </a:lnTo>
                    <a:lnTo>
                      <a:pt x="97903" y="49466"/>
                    </a:lnTo>
                    <a:cubicBezTo>
                      <a:pt x="94967" y="37466"/>
                      <a:pt x="87176" y="27478"/>
                      <a:pt x="76641" y="22210"/>
                    </a:cubicBezTo>
                    <a:cubicBezTo>
                      <a:pt x="66107" y="16941"/>
                      <a:pt x="53920" y="16937"/>
                      <a:pt x="43382" y="22198"/>
                    </a:cubicBezTo>
                    <a:close/>
                  </a:path>
                </a:pathLst>
              </a:custGeom>
              <a:solidFill>
                <a:srgbClr val="F79646">
                  <a:alpha val="4000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8"/>
              <p:cNvSpPr/>
              <p:nvPr/>
            </p:nvSpPr>
            <p:spPr>
              <a:xfrm rot="-1081851">
                <a:off x="3615142" y="2797079"/>
                <a:ext cx="1749331" cy="1953165"/>
              </a:xfrm>
              <a:custGeom>
                <a:rect b="b" l="l" r="r" t="t"/>
                <a:pathLst>
                  <a:path extrusionOk="0" h="120000" w="120000">
                    <a:moveTo>
                      <a:pt x="35864" y="15521"/>
                    </a:moveTo>
                    <a:lnTo>
                      <a:pt x="35864" y="15521"/>
                    </a:lnTo>
                    <a:cubicBezTo>
                      <a:pt x="49825" y="7678"/>
                      <a:pt x="66628" y="7092"/>
                      <a:pt x="81085" y="13943"/>
                    </a:cubicBezTo>
                    <a:cubicBezTo>
                      <a:pt x="95541" y="20795"/>
                      <a:pt x="105911" y="34261"/>
                      <a:pt x="108993" y="50182"/>
                    </a:cubicBezTo>
                    <a:lnTo>
                      <a:pt x="118751" y="51167"/>
                    </a:lnTo>
                    <a:lnTo>
                      <a:pt x="104340" y="64476"/>
                    </a:lnTo>
                    <a:lnTo>
                      <a:pt x="88043" y="48068"/>
                    </a:lnTo>
                    <a:lnTo>
                      <a:pt x="97746" y="49047"/>
                    </a:lnTo>
                    <a:lnTo>
                      <a:pt x="97746" y="49047"/>
                    </a:lnTo>
                    <a:cubicBezTo>
                      <a:pt x="94521" y="36881"/>
                      <a:pt x="86115" y="26950"/>
                      <a:pt x="74963" y="22127"/>
                    </a:cubicBezTo>
                    <a:cubicBezTo>
                      <a:pt x="63811" y="17305"/>
                      <a:pt x="51156" y="18129"/>
                      <a:pt x="40662" y="24362"/>
                    </a:cubicBezTo>
                    <a:close/>
                  </a:path>
                </a:pathLst>
              </a:custGeom>
              <a:solidFill>
                <a:srgbClr val="F79646">
                  <a:alpha val="4000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48"/>
            <p:cNvGrpSpPr/>
            <p:nvPr/>
          </p:nvGrpSpPr>
          <p:grpSpPr>
            <a:xfrm>
              <a:off x="3352800" y="3451930"/>
              <a:ext cx="1044575" cy="282563"/>
              <a:chOff x="1717748" y="2377081"/>
              <a:chExt cx="3053223" cy="822908"/>
            </a:xfrm>
          </p:grpSpPr>
          <p:grpSp>
            <p:nvGrpSpPr>
              <p:cNvPr id="720" name="Google Shape;720;p48"/>
              <p:cNvGrpSpPr/>
              <p:nvPr/>
            </p:nvGrpSpPr>
            <p:grpSpPr>
              <a:xfrm>
                <a:off x="1717748" y="2377081"/>
                <a:ext cx="3053223" cy="822908"/>
                <a:chOff x="1717748" y="2377081"/>
                <a:chExt cx="3053223" cy="822908"/>
              </a:xfrm>
            </p:grpSpPr>
            <p:sp>
              <p:nvSpPr>
                <p:cNvPr id="721" name="Google Shape;721;p48"/>
                <p:cNvSpPr/>
                <p:nvPr/>
              </p:nvSpPr>
              <p:spPr>
                <a:xfrm>
                  <a:off x="1722390" y="2377081"/>
                  <a:ext cx="3048581" cy="822908"/>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Execution</a:t>
                  </a:r>
                  <a:endParaRPr/>
                </a:p>
              </p:txBody>
            </p:sp>
            <p:sp>
              <p:nvSpPr>
                <p:cNvPr id="722" name="Google Shape;722;p48"/>
                <p:cNvSpPr/>
                <p:nvPr/>
              </p:nvSpPr>
              <p:spPr>
                <a:xfrm>
                  <a:off x="1717748" y="2377081"/>
                  <a:ext cx="821309" cy="822908"/>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48"/>
              <p:cNvGrpSpPr/>
              <p:nvPr/>
            </p:nvGrpSpPr>
            <p:grpSpPr>
              <a:xfrm>
                <a:off x="1835838" y="2530721"/>
                <a:ext cx="598064" cy="532324"/>
                <a:chOff x="1806206" y="2502148"/>
                <a:chExt cx="598064" cy="532324"/>
              </a:xfrm>
            </p:grpSpPr>
            <p:sp>
              <p:nvSpPr>
                <p:cNvPr id="724" name="Google Shape;724;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26" name="Google Shape;726;p48"/>
            <p:cNvGrpSpPr/>
            <p:nvPr/>
          </p:nvGrpSpPr>
          <p:grpSpPr>
            <a:xfrm>
              <a:off x="4038600" y="2439150"/>
              <a:ext cx="1041400" cy="279388"/>
              <a:chOff x="1717748" y="2377205"/>
              <a:chExt cx="3040962" cy="818443"/>
            </a:xfrm>
          </p:grpSpPr>
          <p:grpSp>
            <p:nvGrpSpPr>
              <p:cNvPr id="727" name="Google Shape;727;p48"/>
              <p:cNvGrpSpPr/>
              <p:nvPr/>
            </p:nvGrpSpPr>
            <p:grpSpPr>
              <a:xfrm>
                <a:off x="1717748" y="2377205"/>
                <a:ext cx="3040962" cy="818443"/>
                <a:chOff x="1717748" y="2377205"/>
                <a:chExt cx="3040962" cy="818443"/>
              </a:xfrm>
            </p:grpSpPr>
            <p:sp>
              <p:nvSpPr>
                <p:cNvPr id="728" name="Google Shape;728;p48"/>
                <p:cNvSpPr/>
                <p:nvPr/>
              </p:nvSpPr>
              <p:spPr>
                <a:xfrm>
                  <a:off x="1722385" y="2377205"/>
                  <a:ext cx="3036325" cy="818443"/>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Strategy</a:t>
                  </a:r>
                  <a:endParaRPr/>
                </a:p>
              </p:txBody>
            </p:sp>
            <p:sp>
              <p:nvSpPr>
                <p:cNvPr id="729" name="Google Shape;729;p48"/>
                <p:cNvSpPr/>
                <p:nvPr/>
              </p:nvSpPr>
              <p:spPr>
                <a:xfrm>
                  <a:off x="1717748" y="2377205"/>
                  <a:ext cx="825139" cy="818443"/>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48"/>
              <p:cNvGrpSpPr/>
              <p:nvPr/>
            </p:nvGrpSpPr>
            <p:grpSpPr>
              <a:xfrm>
                <a:off x="1835838" y="2530721"/>
                <a:ext cx="598064" cy="532324"/>
                <a:chOff x="1806206" y="2502148"/>
                <a:chExt cx="598064" cy="532324"/>
              </a:xfrm>
            </p:grpSpPr>
            <p:sp>
              <p:nvSpPr>
                <p:cNvPr id="731" name="Google Shape;731;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3" name="Google Shape;733;p48"/>
            <p:cNvGrpSpPr/>
            <p:nvPr/>
          </p:nvGrpSpPr>
          <p:grpSpPr>
            <a:xfrm>
              <a:off x="4826000" y="3605911"/>
              <a:ext cx="1041400" cy="280976"/>
              <a:chOff x="1716849" y="2376877"/>
              <a:chExt cx="3040962" cy="823095"/>
            </a:xfrm>
          </p:grpSpPr>
          <p:grpSp>
            <p:nvGrpSpPr>
              <p:cNvPr id="734" name="Google Shape;734;p48"/>
              <p:cNvGrpSpPr/>
              <p:nvPr/>
            </p:nvGrpSpPr>
            <p:grpSpPr>
              <a:xfrm>
                <a:off x="1716849" y="2376877"/>
                <a:ext cx="3040962" cy="823095"/>
                <a:chOff x="1716849" y="2376877"/>
                <a:chExt cx="3040962" cy="823095"/>
              </a:xfrm>
            </p:grpSpPr>
            <p:sp>
              <p:nvSpPr>
                <p:cNvPr id="735" name="Google Shape;735;p48"/>
                <p:cNvSpPr/>
                <p:nvPr/>
              </p:nvSpPr>
              <p:spPr>
                <a:xfrm>
                  <a:off x="1721486" y="2376877"/>
                  <a:ext cx="3036325" cy="823095"/>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Operations</a:t>
                  </a:r>
                  <a:endParaRPr/>
                </a:p>
              </p:txBody>
            </p:sp>
            <p:sp>
              <p:nvSpPr>
                <p:cNvPr id="736" name="Google Shape;736;p48"/>
                <p:cNvSpPr/>
                <p:nvPr/>
              </p:nvSpPr>
              <p:spPr>
                <a:xfrm>
                  <a:off x="1716849" y="2376877"/>
                  <a:ext cx="825139" cy="823095"/>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48"/>
              <p:cNvGrpSpPr/>
              <p:nvPr/>
            </p:nvGrpSpPr>
            <p:grpSpPr>
              <a:xfrm>
                <a:off x="1835838" y="2530721"/>
                <a:ext cx="598064" cy="532324"/>
                <a:chOff x="1806206" y="2502148"/>
                <a:chExt cx="598064" cy="532324"/>
              </a:xfrm>
            </p:grpSpPr>
            <p:sp>
              <p:nvSpPr>
                <p:cNvPr id="738" name="Google Shape;738;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740" name="Google Shape;740;p48"/>
          <p:cNvGrpSpPr/>
          <p:nvPr/>
        </p:nvGrpSpPr>
        <p:grpSpPr>
          <a:xfrm>
            <a:off x="7207250" y="3311525"/>
            <a:ext cx="1041400" cy="282575"/>
            <a:chOff x="1717748" y="2375002"/>
            <a:chExt cx="3040063" cy="822960"/>
          </a:xfrm>
        </p:grpSpPr>
        <p:grpSp>
          <p:nvGrpSpPr>
            <p:cNvPr id="741" name="Google Shape;741;p48"/>
            <p:cNvGrpSpPr/>
            <p:nvPr/>
          </p:nvGrpSpPr>
          <p:grpSpPr>
            <a:xfrm>
              <a:off x="1717748" y="2375002"/>
              <a:ext cx="3040063" cy="822960"/>
              <a:chOff x="1717748" y="2375002"/>
              <a:chExt cx="3040063" cy="822960"/>
            </a:xfrm>
          </p:grpSpPr>
          <p:sp>
            <p:nvSpPr>
              <p:cNvPr id="742" name="Google Shape;742;p48"/>
              <p:cNvSpPr/>
              <p:nvPr/>
            </p:nvSpPr>
            <p:spPr>
              <a:xfrm>
                <a:off x="1722384" y="2375002"/>
                <a:ext cx="3035427"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Entity</a:t>
                </a:r>
                <a:endParaRPr/>
              </a:p>
            </p:txBody>
          </p:sp>
          <p:sp>
            <p:nvSpPr>
              <p:cNvPr id="743" name="Google Shape;743;p48"/>
              <p:cNvSpPr/>
              <p:nvPr/>
            </p:nvSpPr>
            <p:spPr>
              <a:xfrm>
                <a:off x="1717748" y="2375002"/>
                <a:ext cx="824895"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48"/>
            <p:cNvGrpSpPr/>
            <p:nvPr/>
          </p:nvGrpSpPr>
          <p:grpSpPr>
            <a:xfrm>
              <a:off x="1835838" y="2530721"/>
              <a:ext cx="598064" cy="532324"/>
              <a:chOff x="1806206" y="2502148"/>
              <a:chExt cx="598064" cy="532324"/>
            </a:xfrm>
          </p:grpSpPr>
          <p:sp>
            <p:nvSpPr>
              <p:cNvPr id="745" name="Google Shape;745;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47" name="Google Shape;747;p48"/>
          <p:cNvGrpSpPr/>
          <p:nvPr/>
        </p:nvGrpSpPr>
        <p:grpSpPr>
          <a:xfrm>
            <a:off x="5759450" y="2470150"/>
            <a:ext cx="1371600" cy="547688"/>
            <a:chOff x="5715000" y="2362200"/>
            <a:chExt cx="1371600" cy="548640"/>
          </a:xfrm>
        </p:grpSpPr>
        <p:sp>
          <p:nvSpPr>
            <p:cNvPr id="748" name="Google Shape;748;p48"/>
            <p:cNvSpPr/>
            <p:nvPr/>
          </p:nvSpPr>
          <p:spPr>
            <a:xfrm>
              <a:off x="5715000" y="2362200"/>
              <a:ext cx="1371600" cy="548640"/>
            </a:xfrm>
            <a:prstGeom prst="leftRightArrow">
              <a:avLst>
                <a:gd fmla="val 71787" name="adj1"/>
                <a:gd fmla="val 50000" name="adj2"/>
              </a:avLst>
            </a:prstGeom>
            <a:solidFill>
              <a:srgbClr val="D6E3BC"/>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8"/>
            <p:cNvSpPr txBox="1"/>
            <p:nvPr/>
          </p:nvSpPr>
          <p:spPr>
            <a:xfrm>
              <a:off x="5884863" y="2421040"/>
              <a:ext cx="1031875" cy="430960"/>
            </a:xfrm>
            <a:prstGeom prst="rect">
              <a:avLst/>
            </a:prstGeom>
            <a:noFill/>
            <a:ln>
              <a:noFill/>
            </a:ln>
            <a:effectLst>
              <a:outerShdw blurRad="50800" dir="2700000" dist="38100">
                <a:srgbClr val="000000">
                  <a:alpha val="42745"/>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rgbClr val="4F6128"/>
                  </a:solidFill>
                  <a:latin typeface="Calibri"/>
                  <a:ea typeface="Calibri"/>
                  <a:cs typeface="Calibri"/>
                  <a:sym typeface="Calibri"/>
                </a:rPr>
                <a:t>Continually</a:t>
              </a:r>
              <a:endParaRPr/>
            </a:p>
            <a:p>
              <a:pPr indent="0" lvl="0" marL="0" marR="0" rtl="0" algn="ctr">
                <a:spcBef>
                  <a:spcPts val="0"/>
                </a:spcBef>
                <a:spcAft>
                  <a:spcPts val="0"/>
                </a:spcAft>
                <a:buNone/>
              </a:pPr>
              <a:r>
                <a:rPr b="1" lang="en-US" sz="1050">
                  <a:solidFill>
                    <a:srgbClr val="4F6128"/>
                  </a:solidFill>
                  <a:latin typeface="Calibri"/>
                  <a:ea typeface="Calibri"/>
                  <a:cs typeface="Calibri"/>
                  <a:sym typeface="Calibri"/>
                </a:rPr>
                <a:t>Assess &amp; Align</a:t>
              </a:r>
              <a:endParaRPr/>
            </a:p>
          </p:txBody>
        </p:sp>
      </p:grpSp>
      <p:grpSp>
        <p:nvGrpSpPr>
          <p:cNvPr id="750" name="Google Shape;750;p48"/>
          <p:cNvGrpSpPr/>
          <p:nvPr/>
        </p:nvGrpSpPr>
        <p:grpSpPr>
          <a:xfrm>
            <a:off x="2087563" y="2484438"/>
            <a:ext cx="1371600" cy="549275"/>
            <a:chOff x="5715000" y="2362200"/>
            <a:chExt cx="1371600" cy="548640"/>
          </a:xfrm>
        </p:grpSpPr>
        <p:sp>
          <p:nvSpPr>
            <p:cNvPr id="751" name="Google Shape;751;p48"/>
            <p:cNvSpPr/>
            <p:nvPr/>
          </p:nvSpPr>
          <p:spPr>
            <a:xfrm>
              <a:off x="5715000" y="2362200"/>
              <a:ext cx="1371600" cy="548640"/>
            </a:xfrm>
            <a:prstGeom prst="leftRightArrow">
              <a:avLst>
                <a:gd fmla="val 71787" name="adj1"/>
                <a:gd fmla="val 50000" name="adj2"/>
              </a:avLst>
            </a:prstGeom>
            <a:solidFill>
              <a:srgbClr val="D6E3BC"/>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8"/>
            <p:cNvSpPr txBox="1"/>
            <p:nvPr/>
          </p:nvSpPr>
          <p:spPr>
            <a:xfrm>
              <a:off x="5884862" y="2420869"/>
              <a:ext cx="1031875" cy="431301"/>
            </a:xfrm>
            <a:prstGeom prst="rect">
              <a:avLst/>
            </a:prstGeom>
            <a:noFill/>
            <a:ln>
              <a:noFill/>
            </a:ln>
            <a:effectLst>
              <a:outerShdw blurRad="50800" dir="2700000" dist="38100">
                <a:srgbClr val="000000">
                  <a:alpha val="42745"/>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rgbClr val="4F6128"/>
                  </a:solidFill>
                  <a:latin typeface="Calibri"/>
                  <a:ea typeface="Calibri"/>
                  <a:cs typeface="Calibri"/>
                  <a:sym typeface="Calibri"/>
                </a:rPr>
                <a:t>Continually</a:t>
              </a:r>
              <a:endParaRPr/>
            </a:p>
            <a:p>
              <a:pPr indent="0" lvl="0" marL="0" marR="0" rtl="0" algn="ctr">
                <a:spcBef>
                  <a:spcPts val="0"/>
                </a:spcBef>
                <a:spcAft>
                  <a:spcPts val="0"/>
                </a:spcAft>
                <a:buNone/>
              </a:pPr>
              <a:r>
                <a:rPr b="1" lang="en-US" sz="1050">
                  <a:solidFill>
                    <a:srgbClr val="4F6128"/>
                  </a:solidFill>
                  <a:latin typeface="Calibri"/>
                  <a:ea typeface="Calibri"/>
                  <a:cs typeface="Calibri"/>
                  <a:sym typeface="Calibri"/>
                </a:rPr>
                <a:t>Assess &amp; Align</a:t>
              </a:r>
              <a:endParaRPr/>
            </a:p>
          </p:txBody>
        </p:sp>
      </p:grpSp>
      <p:sp>
        <p:nvSpPr>
          <p:cNvPr id="753" name="Google Shape;753;p48"/>
          <p:cNvSpPr/>
          <p:nvPr/>
        </p:nvSpPr>
        <p:spPr>
          <a:xfrm>
            <a:off x="1292225" y="2854325"/>
            <a:ext cx="468313" cy="476250"/>
          </a:xfrm>
          <a:prstGeom prst="downArrow">
            <a:avLst>
              <a:gd fmla="val 65954" name="adj1"/>
              <a:gd fmla="val 50000" name="adj2"/>
            </a:avLst>
          </a:prstGeom>
          <a:solidFill>
            <a:srgbClr val="D7E4BD"/>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4" name="Google Shape;754;p48"/>
          <p:cNvGrpSpPr/>
          <p:nvPr/>
        </p:nvGrpSpPr>
        <p:grpSpPr>
          <a:xfrm>
            <a:off x="958850" y="2587625"/>
            <a:ext cx="1041400" cy="282575"/>
            <a:chOff x="1717748" y="2375002"/>
            <a:chExt cx="3040063" cy="822960"/>
          </a:xfrm>
        </p:grpSpPr>
        <p:grpSp>
          <p:nvGrpSpPr>
            <p:cNvPr id="755" name="Google Shape;755;p48"/>
            <p:cNvGrpSpPr/>
            <p:nvPr/>
          </p:nvGrpSpPr>
          <p:grpSpPr>
            <a:xfrm>
              <a:off x="1717748" y="2375002"/>
              <a:ext cx="3040063" cy="822960"/>
              <a:chOff x="1717748" y="2375002"/>
              <a:chExt cx="3040063" cy="822960"/>
            </a:xfrm>
          </p:grpSpPr>
          <p:sp>
            <p:nvSpPr>
              <p:cNvPr id="756" name="Google Shape;756;p48"/>
              <p:cNvSpPr/>
              <p:nvPr/>
            </p:nvSpPr>
            <p:spPr>
              <a:xfrm>
                <a:off x="1722384" y="2375002"/>
                <a:ext cx="3035427"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People</a:t>
                </a:r>
                <a:endParaRPr/>
              </a:p>
            </p:txBody>
          </p:sp>
          <p:sp>
            <p:nvSpPr>
              <p:cNvPr id="757" name="Google Shape;757;p48"/>
              <p:cNvSpPr/>
              <p:nvPr/>
            </p:nvSpPr>
            <p:spPr>
              <a:xfrm>
                <a:off x="1717748" y="2375002"/>
                <a:ext cx="824895"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48"/>
            <p:cNvGrpSpPr/>
            <p:nvPr/>
          </p:nvGrpSpPr>
          <p:grpSpPr>
            <a:xfrm>
              <a:off x="1835838" y="2530721"/>
              <a:ext cx="598064" cy="532324"/>
              <a:chOff x="1806206" y="2502148"/>
              <a:chExt cx="598064" cy="532324"/>
            </a:xfrm>
          </p:grpSpPr>
          <p:sp>
            <p:nvSpPr>
              <p:cNvPr id="759" name="Google Shape;759;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1" name="Google Shape;761;p48"/>
          <p:cNvSpPr/>
          <p:nvPr/>
        </p:nvSpPr>
        <p:spPr>
          <a:xfrm>
            <a:off x="1292225" y="2138363"/>
            <a:ext cx="468313" cy="476250"/>
          </a:xfrm>
          <a:prstGeom prst="downArrow">
            <a:avLst>
              <a:gd fmla="val 65954" name="adj1"/>
              <a:gd fmla="val 50000" name="adj2"/>
            </a:avLst>
          </a:prstGeom>
          <a:solidFill>
            <a:srgbClr val="D7E4BD"/>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 name="Google Shape;762;p48"/>
          <p:cNvGrpSpPr/>
          <p:nvPr/>
        </p:nvGrpSpPr>
        <p:grpSpPr>
          <a:xfrm>
            <a:off x="960438" y="1863725"/>
            <a:ext cx="1039812" cy="280988"/>
            <a:chOff x="1717748" y="2375002"/>
            <a:chExt cx="3040063" cy="822960"/>
          </a:xfrm>
        </p:grpSpPr>
        <p:grpSp>
          <p:nvGrpSpPr>
            <p:cNvPr id="763" name="Google Shape;763;p48"/>
            <p:cNvGrpSpPr/>
            <p:nvPr/>
          </p:nvGrpSpPr>
          <p:grpSpPr>
            <a:xfrm>
              <a:off x="1717748" y="2375002"/>
              <a:ext cx="3040063" cy="822960"/>
              <a:chOff x="1717748" y="2375002"/>
              <a:chExt cx="3040063" cy="822960"/>
            </a:xfrm>
          </p:grpSpPr>
          <p:sp>
            <p:nvSpPr>
              <p:cNvPr id="764" name="Google Shape;764;p48"/>
              <p:cNvSpPr/>
              <p:nvPr/>
            </p:nvSpPr>
            <p:spPr>
              <a:xfrm>
                <a:off x="1722388" y="2375002"/>
                <a:ext cx="303542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Market</a:t>
                </a:r>
                <a:endParaRPr/>
              </a:p>
            </p:txBody>
          </p:sp>
          <p:sp>
            <p:nvSpPr>
              <p:cNvPr id="765" name="Google Shape;765;p48"/>
              <p:cNvSpPr/>
              <p:nvPr/>
            </p:nvSpPr>
            <p:spPr>
              <a:xfrm>
                <a:off x="1717748" y="2375002"/>
                <a:ext cx="821512"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48"/>
            <p:cNvGrpSpPr/>
            <p:nvPr/>
          </p:nvGrpSpPr>
          <p:grpSpPr>
            <a:xfrm>
              <a:off x="1835838" y="2530721"/>
              <a:ext cx="598064" cy="532324"/>
              <a:chOff x="1806206" y="2502148"/>
              <a:chExt cx="598064" cy="532324"/>
            </a:xfrm>
          </p:grpSpPr>
          <p:sp>
            <p:nvSpPr>
              <p:cNvPr id="767" name="Google Shape;767;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9" name="Google Shape;769;p48"/>
          <p:cNvSpPr/>
          <p:nvPr/>
        </p:nvSpPr>
        <p:spPr>
          <a:xfrm>
            <a:off x="7573963" y="2849563"/>
            <a:ext cx="468312" cy="474662"/>
          </a:xfrm>
          <a:prstGeom prst="downArrow">
            <a:avLst>
              <a:gd fmla="val 65954" name="adj1"/>
              <a:gd fmla="val 50000" name="adj2"/>
            </a:avLst>
          </a:prstGeom>
          <a:solidFill>
            <a:srgbClr val="D7E4BD"/>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 name="Google Shape;770;p48"/>
          <p:cNvGrpSpPr/>
          <p:nvPr/>
        </p:nvGrpSpPr>
        <p:grpSpPr>
          <a:xfrm>
            <a:off x="7207250" y="2587625"/>
            <a:ext cx="1041400" cy="282575"/>
            <a:chOff x="1717748" y="2375002"/>
            <a:chExt cx="3040063" cy="822960"/>
          </a:xfrm>
        </p:grpSpPr>
        <p:grpSp>
          <p:nvGrpSpPr>
            <p:cNvPr id="771" name="Google Shape;771;p48"/>
            <p:cNvGrpSpPr/>
            <p:nvPr/>
          </p:nvGrpSpPr>
          <p:grpSpPr>
            <a:xfrm>
              <a:off x="1717748" y="2375002"/>
              <a:ext cx="3040063" cy="822960"/>
              <a:chOff x="1717748" y="2375002"/>
              <a:chExt cx="3040063" cy="822960"/>
            </a:xfrm>
          </p:grpSpPr>
          <p:sp>
            <p:nvSpPr>
              <p:cNvPr id="772" name="Google Shape;772;p48"/>
              <p:cNvSpPr/>
              <p:nvPr/>
            </p:nvSpPr>
            <p:spPr>
              <a:xfrm>
                <a:off x="1722384" y="2375002"/>
                <a:ext cx="3035427"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Governance</a:t>
                </a:r>
                <a:endParaRPr/>
              </a:p>
            </p:txBody>
          </p:sp>
          <p:sp>
            <p:nvSpPr>
              <p:cNvPr id="773" name="Google Shape;773;p48"/>
              <p:cNvSpPr/>
              <p:nvPr/>
            </p:nvSpPr>
            <p:spPr>
              <a:xfrm>
                <a:off x="1717748" y="2375002"/>
                <a:ext cx="824895"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48"/>
            <p:cNvGrpSpPr/>
            <p:nvPr/>
          </p:nvGrpSpPr>
          <p:grpSpPr>
            <a:xfrm>
              <a:off x="1835838" y="2530721"/>
              <a:ext cx="598064" cy="532324"/>
              <a:chOff x="1806206" y="2502148"/>
              <a:chExt cx="598064" cy="532324"/>
            </a:xfrm>
          </p:grpSpPr>
          <p:sp>
            <p:nvSpPr>
              <p:cNvPr id="775" name="Google Shape;775;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77" name="Google Shape;777;p48"/>
          <p:cNvSpPr/>
          <p:nvPr/>
        </p:nvSpPr>
        <p:spPr>
          <a:xfrm>
            <a:off x="7573963" y="2133600"/>
            <a:ext cx="468312" cy="476250"/>
          </a:xfrm>
          <a:prstGeom prst="downArrow">
            <a:avLst>
              <a:gd fmla="val 65954" name="adj1"/>
              <a:gd fmla="val 50000" name="adj2"/>
            </a:avLst>
          </a:prstGeom>
          <a:solidFill>
            <a:srgbClr val="D7E4BD"/>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 name="Google Shape;778;p48"/>
          <p:cNvGrpSpPr/>
          <p:nvPr/>
        </p:nvGrpSpPr>
        <p:grpSpPr>
          <a:xfrm>
            <a:off x="7208838" y="1863725"/>
            <a:ext cx="1039812" cy="280988"/>
            <a:chOff x="1717748" y="2375002"/>
            <a:chExt cx="3040063" cy="822960"/>
          </a:xfrm>
        </p:grpSpPr>
        <p:grpSp>
          <p:nvGrpSpPr>
            <p:cNvPr id="779" name="Google Shape;779;p48"/>
            <p:cNvGrpSpPr/>
            <p:nvPr/>
          </p:nvGrpSpPr>
          <p:grpSpPr>
            <a:xfrm>
              <a:off x="1717748" y="2375002"/>
              <a:ext cx="3040063" cy="822960"/>
              <a:chOff x="1717748" y="2375002"/>
              <a:chExt cx="3040063" cy="822960"/>
            </a:xfrm>
          </p:grpSpPr>
          <p:sp>
            <p:nvSpPr>
              <p:cNvPr id="780" name="Google Shape;780;p48"/>
              <p:cNvSpPr/>
              <p:nvPr/>
            </p:nvSpPr>
            <p:spPr>
              <a:xfrm>
                <a:off x="1722388" y="2375002"/>
                <a:ext cx="303542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Expectation</a:t>
                </a:r>
                <a:endParaRPr/>
              </a:p>
            </p:txBody>
          </p:sp>
          <p:sp>
            <p:nvSpPr>
              <p:cNvPr id="781" name="Google Shape;781;p48"/>
              <p:cNvSpPr/>
              <p:nvPr/>
            </p:nvSpPr>
            <p:spPr>
              <a:xfrm>
                <a:off x="1717748" y="2375002"/>
                <a:ext cx="821512"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48"/>
            <p:cNvGrpSpPr/>
            <p:nvPr/>
          </p:nvGrpSpPr>
          <p:grpSpPr>
            <a:xfrm>
              <a:off x="1835838" y="2530721"/>
              <a:ext cx="598064" cy="532324"/>
              <a:chOff x="1806206" y="2502148"/>
              <a:chExt cx="598064" cy="532324"/>
            </a:xfrm>
          </p:grpSpPr>
          <p:sp>
            <p:nvSpPr>
              <p:cNvPr id="783" name="Google Shape;783;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85" name="Google Shape;785;p48"/>
          <p:cNvGrpSpPr/>
          <p:nvPr/>
        </p:nvGrpSpPr>
        <p:grpSpPr>
          <a:xfrm>
            <a:off x="1066009" y="3784037"/>
            <a:ext cx="2881307" cy="2879263"/>
            <a:chOff x="6670" y="597258"/>
            <a:chExt cx="3570341" cy="3570286"/>
          </a:xfrm>
        </p:grpSpPr>
        <p:grpSp>
          <p:nvGrpSpPr>
            <p:cNvPr id="786" name="Google Shape;786;p48"/>
            <p:cNvGrpSpPr/>
            <p:nvPr/>
          </p:nvGrpSpPr>
          <p:grpSpPr>
            <a:xfrm>
              <a:off x="616627" y="1718998"/>
              <a:ext cx="2351559" cy="1362497"/>
              <a:chOff x="2593869" y="4166761"/>
              <a:chExt cx="1245717" cy="721772"/>
            </a:xfrm>
          </p:grpSpPr>
          <p:grpSp>
            <p:nvGrpSpPr>
              <p:cNvPr id="787" name="Google Shape;787;p48"/>
              <p:cNvGrpSpPr/>
              <p:nvPr/>
            </p:nvGrpSpPr>
            <p:grpSpPr>
              <a:xfrm>
                <a:off x="3049822" y="4261159"/>
                <a:ext cx="732066" cy="198174"/>
                <a:chOff x="1717748" y="2375002"/>
                <a:chExt cx="3040063" cy="822960"/>
              </a:xfrm>
            </p:grpSpPr>
            <p:grpSp>
              <p:nvGrpSpPr>
                <p:cNvPr id="788" name="Google Shape;788;p48"/>
                <p:cNvGrpSpPr/>
                <p:nvPr/>
              </p:nvGrpSpPr>
              <p:grpSpPr>
                <a:xfrm>
                  <a:off x="1717748" y="2375002"/>
                  <a:ext cx="3040063" cy="822960"/>
                  <a:chOff x="1717748" y="2375002"/>
                  <a:chExt cx="3040063" cy="822960"/>
                </a:xfrm>
              </p:grpSpPr>
              <p:sp>
                <p:nvSpPr>
                  <p:cNvPr id="789" name="Google Shape;789;p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790" name="Google Shape;790;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 name="Google Shape;791;p48"/>
                <p:cNvGrpSpPr/>
                <p:nvPr/>
              </p:nvGrpSpPr>
              <p:grpSpPr>
                <a:xfrm>
                  <a:off x="1835838" y="2530721"/>
                  <a:ext cx="598064" cy="532324"/>
                  <a:chOff x="1806206" y="2502148"/>
                  <a:chExt cx="598064" cy="532324"/>
                </a:xfrm>
              </p:grpSpPr>
              <p:sp>
                <p:nvSpPr>
                  <p:cNvPr id="792" name="Google Shape;792;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94" name="Google Shape;794;p48"/>
              <p:cNvGrpSpPr/>
              <p:nvPr/>
            </p:nvGrpSpPr>
            <p:grpSpPr>
              <a:xfrm>
                <a:off x="2895037" y="4166761"/>
                <a:ext cx="732066" cy="198174"/>
                <a:chOff x="1717748" y="2375002"/>
                <a:chExt cx="3040063" cy="822960"/>
              </a:xfrm>
            </p:grpSpPr>
            <p:grpSp>
              <p:nvGrpSpPr>
                <p:cNvPr id="795" name="Google Shape;795;p48"/>
                <p:cNvGrpSpPr/>
                <p:nvPr/>
              </p:nvGrpSpPr>
              <p:grpSpPr>
                <a:xfrm>
                  <a:off x="1717748" y="2375002"/>
                  <a:ext cx="3040063" cy="822960"/>
                  <a:chOff x="1717748" y="2375002"/>
                  <a:chExt cx="3040063" cy="822960"/>
                </a:xfrm>
              </p:grpSpPr>
              <p:sp>
                <p:nvSpPr>
                  <p:cNvPr id="796" name="Google Shape;796;p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Governance</a:t>
                    </a:r>
                    <a:endParaRPr/>
                  </a:p>
                </p:txBody>
              </p:sp>
              <p:sp>
                <p:nvSpPr>
                  <p:cNvPr id="797" name="Google Shape;797;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48"/>
                <p:cNvGrpSpPr/>
                <p:nvPr/>
              </p:nvGrpSpPr>
              <p:grpSpPr>
                <a:xfrm>
                  <a:off x="1835838" y="2530721"/>
                  <a:ext cx="598064" cy="532324"/>
                  <a:chOff x="1806206" y="2502148"/>
                  <a:chExt cx="598064" cy="532324"/>
                </a:xfrm>
              </p:grpSpPr>
              <p:sp>
                <p:nvSpPr>
                  <p:cNvPr id="799" name="Google Shape;799;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1" name="Google Shape;801;p48"/>
              <p:cNvGrpSpPr/>
              <p:nvPr/>
            </p:nvGrpSpPr>
            <p:grpSpPr>
              <a:xfrm>
                <a:off x="2711061" y="4193202"/>
                <a:ext cx="734524" cy="198174"/>
                <a:chOff x="1717748" y="2375002"/>
                <a:chExt cx="3135731" cy="822960"/>
              </a:xfrm>
            </p:grpSpPr>
            <p:grpSp>
              <p:nvGrpSpPr>
                <p:cNvPr id="802" name="Google Shape;802;p48"/>
                <p:cNvGrpSpPr/>
                <p:nvPr/>
              </p:nvGrpSpPr>
              <p:grpSpPr>
                <a:xfrm>
                  <a:off x="1717748" y="2375002"/>
                  <a:ext cx="3135731" cy="822960"/>
                  <a:chOff x="1717748" y="2375002"/>
                  <a:chExt cx="3135731" cy="822960"/>
                </a:xfrm>
              </p:grpSpPr>
              <p:sp>
                <p:nvSpPr>
                  <p:cNvPr id="803" name="Google Shape;803;p48"/>
                  <p:cNvSpPr/>
                  <p:nvPr/>
                </p:nvSpPr>
                <p:spPr>
                  <a:xfrm>
                    <a:off x="1724066" y="2375002"/>
                    <a:ext cx="312941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Expectation</a:t>
                    </a:r>
                    <a:endParaRPr/>
                  </a:p>
                </p:txBody>
              </p:sp>
              <p:sp>
                <p:nvSpPr>
                  <p:cNvPr id="804" name="Google Shape;804;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48"/>
                <p:cNvGrpSpPr/>
                <p:nvPr/>
              </p:nvGrpSpPr>
              <p:grpSpPr>
                <a:xfrm>
                  <a:off x="1835838" y="2530721"/>
                  <a:ext cx="598064" cy="532324"/>
                  <a:chOff x="1806206" y="2502148"/>
                  <a:chExt cx="598064" cy="532324"/>
                </a:xfrm>
              </p:grpSpPr>
              <p:sp>
                <p:nvSpPr>
                  <p:cNvPr id="806" name="Google Shape;806;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8" name="Google Shape;808;p48"/>
              <p:cNvGrpSpPr/>
              <p:nvPr/>
            </p:nvGrpSpPr>
            <p:grpSpPr>
              <a:xfrm>
                <a:off x="2595021" y="4333340"/>
                <a:ext cx="735109" cy="198174"/>
                <a:chOff x="1717748" y="2375002"/>
                <a:chExt cx="3052699" cy="822960"/>
              </a:xfrm>
            </p:grpSpPr>
            <p:grpSp>
              <p:nvGrpSpPr>
                <p:cNvPr id="809" name="Google Shape;809;p48"/>
                <p:cNvGrpSpPr/>
                <p:nvPr/>
              </p:nvGrpSpPr>
              <p:grpSpPr>
                <a:xfrm>
                  <a:off x="1717748" y="2375002"/>
                  <a:ext cx="3052699" cy="822960"/>
                  <a:chOff x="1717748" y="2375002"/>
                  <a:chExt cx="3052699" cy="822960"/>
                </a:xfrm>
              </p:grpSpPr>
              <p:sp>
                <p:nvSpPr>
                  <p:cNvPr id="810" name="Google Shape;810;p48"/>
                  <p:cNvSpPr/>
                  <p:nvPr/>
                </p:nvSpPr>
                <p:spPr>
                  <a:xfrm>
                    <a:off x="1724067" y="2375002"/>
                    <a:ext cx="3046380"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Execution</a:t>
                    </a:r>
                    <a:endParaRPr/>
                  </a:p>
                </p:txBody>
              </p:sp>
              <p:sp>
                <p:nvSpPr>
                  <p:cNvPr id="811" name="Google Shape;811;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48"/>
                <p:cNvGrpSpPr/>
                <p:nvPr/>
              </p:nvGrpSpPr>
              <p:grpSpPr>
                <a:xfrm>
                  <a:off x="1835838" y="2530721"/>
                  <a:ext cx="598064" cy="532324"/>
                  <a:chOff x="1806206" y="2502148"/>
                  <a:chExt cx="598064" cy="532324"/>
                </a:xfrm>
              </p:grpSpPr>
              <p:sp>
                <p:nvSpPr>
                  <p:cNvPr id="813" name="Google Shape;813;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15" name="Google Shape;815;p48"/>
              <p:cNvGrpSpPr/>
              <p:nvPr/>
            </p:nvGrpSpPr>
            <p:grpSpPr>
              <a:xfrm>
                <a:off x="2593869" y="4521548"/>
                <a:ext cx="732066" cy="198174"/>
                <a:chOff x="1717748" y="2375002"/>
                <a:chExt cx="3040063" cy="822960"/>
              </a:xfrm>
            </p:grpSpPr>
            <p:grpSp>
              <p:nvGrpSpPr>
                <p:cNvPr id="816" name="Google Shape;816;p48"/>
                <p:cNvGrpSpPr/>
                <p:nvPr/>
              </p:nvGrpSpPr>
              <p:grpSpPr>
                <a:xfrm>
                  <a:off x="1717748" y="2375002"/>
                  <a:ext cx="3040063" cy="822960"/>
                  <a:chOff x="1717748" y="2375002"/>
                  <a:chExt cx="3040063" cy="822960"/>
                </a:xfrm>
              </p:grpSpPr>
              <p:sp>
                <p:nvSpPr>
                  <p:cNvPr id="817" name="Google Shape;817;p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Operations</a:t>
                    </a:r>
                    <a:endParaRPr/>
                  </a:p>
                </p:txBody>
              </p:sp>
              <p:sp>
                <p:nvSpPr>
                  <p:cNvPr id="818" name="Google Shape;818;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48"/>
                <p:cNvGrpSpPr/>
                <p:nvPr/>
              </p:nvGrpSpPr>
              <p:grpSpPr>
                <a:xfrm>
                  <a:off x="1835838" y="2530721"/>
                  <a:ext cx="598064" cy="532324"/>
                  <a:chOff x="1806206" y="2502148"/>
                  <a:chExt cx="598064" cy="532324"/>
                </a:xfrm>
              </p:grpSpPr>
              <p:sp>
                <p:nvSpPr>
                  <p:cNvPr id="820" name="Google Shape;820;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2" name="Google Shape;822;p48"/>
              <p:cNvGrpSpPr/>
              <p:nvPr/>
            </p:nvGrpSpPr>
            <p:grpSpPr>
              <a:xfrm>
                <a:off x="2714462" y="4656532"/>
                <a:ext cx="732066" cy="198174"/>
                <a:chOff x="1717748" y="2375002"/>
                <a:chExt cx="3040063" cy="822960"/>
              </a:xfrm>
            </p:grpSpPr>
            <p:grpSp>
              <p:nvGrpSpPr>
                <p:cNvPr id="823" name="Google Shape;823;p48"/>
                <p:cNvGrpSpPr/>
                <p:nvPr/>
              </p:nvGrpSpPr>
              <p:grpSpPr>
                <a:xfrm>
                  <a:off x="1717748" y="2375002"/>
                  <a:ext cx="3040063" cy="822960"/>
                  <a:chOff x="1717748" y="2375002"/>
                  <a:chExt cx="3040063" cy="822960"/>
                </a:xfrm>
              </p:grpSpPr>
              <p:sp>
                <p:nvSpPr>
                  <p:cNvPr id="824" name="Google Shape;824;p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Strategy</a:t>
                    </a:r>
                    <a:endParaRPr/>
                  </a:p>
                </p:txBody>
              </p:sp>
              <p:sp>
                <p:nvSpPr>
                  <p:cNvPr id="825" name="Google Shape;825;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48"/>
                <p:cNvGrpSpPr/>
                <p:nvPr/>
              </p:nvGrpSpPr>
              <p:grpSpPr>
                <a:xfrm>
                  <a:off x="1835838" y="2530721"/>
                  <a:ext cx="598064" cy="532324"/>
                  <a:chOff x="1806206" y="2502148"/>
                  <a:chExt cx="598064" cy="532324"/>
                </a:xfrm>
              </p:grpSpPr>
              <p:sp>
                <p:nvSpPr>
                  <p:cNvPr id="827" name="Google Shape;827;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9" name="Google Shape;829;p48"/>
              <p:cNvGrpSpPr/>
              <p:nvPr/>
            </p:nvGrpSpPr>
            <p:grpSpPr>
              <a:xfrm>
                <a:off x="2891872" y="4690359"/>
                <a:ext cx="732066" cy="198174"/>
                <a:chOff x="1717748" y="2375002"/>
                <a:chExt cx="3040063" cy="822960"/>
              </a:xfrm>
            </p:grpSpPr>
            <p:grpSp>
              <p:nvGrpSpPr>
                <p:cNvPr id="830" name="Google Shape;830;p48"/>
                <p:cNvGrpSpPr/>
                <p:nvPr/>
              </p:nvGrpSpPr>
              <p:grpSpPr>
                <a:xfrm>
                  <a:off x="1717748" y="2375002"/>
                  <a:ext cx="3040063" cy="822960"/>
                  <a:chOff x="1717748" y="2375002"/>
                  <a:chExt cx="3040063" cy="822960"/>
                </a:xfrm>
              </p:grpSpPr>
              <p:sp>
                <p:nvSpPr>
                  <p:cNvPr id="831" name="Google Shape;831;p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Financial</a:t>
                    </a:r>
                    <a:endParaRPr/>
                  </a:p>
                </p:txBody>
              </p:sp>
              <p:sp>
                <p:nvSpPr>
                  <p:cNvPr id="832" name="Google Shape;832;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 name="Google Shape;833;p48"/>
                <p:cNvGrpSpPr/>
                <p:nvPr/>
              </p:nvGrpSpPr>
              <p:grpSpPr>
                <a:xfrm>
                  <a:off x="1835838" y="2530721"/>
                  <a:ext cx="598064" cy="532324"/>
                  <a:chOff x="1806206" y="2502148"/>
                  <a:chExt cx="598064" cy="532324"/>
                </a:xfrm>
              </p:grpSpPr>
              <p:sp>
                <p:nvSpPr>
                  <p:cNvPr id="834" name="Google Shape;834;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6" name="Google Shape;836;p48"/>
              <p:cNvGrpSpPr/>
              <p:nvPr/>
            </p:nvGrpSpPr>
            <p:grpSpPr>
              <a:xfrm>
                <a:off x="3056140" y="4602572"/>
                <a:ext cx="732066" cy="198174"/>
                <a:chOff x="1717748" y="2375002"/>
                <a:chExt cx="3040063" cy="822960"/>
              </a:xfrm>
            </p:grpSpPr>
            <p:grpSp>
              <p:nvGrpSpPr>
                <p:cNvPr id="837" name="Google Shape;837;p48"/>
                <p:cNvGrpSpPr/>
                <p:nvPr/>
              </p:nvGrpSpPr>
              <p:grpSpPr>
                <a:xfrm>
                  <a:off x="1717748" y="2375002"/>
                  <a:ext cx="3040063" cy="822960"/>
                  <a:chOff x="1717748" y="2375002"/>
                  <a:chExt cx="3040063" cy="822960"/>
                </a:xfrm>
              </p:grpSpPr>
              <p:sp>
                <p:nvSpPr>
                  <p:cNvPr id="838" name="Google Shape;838;p48"/>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People</a:t>
                    </a:r>
                    <a:endParaRPr/>
                  </a:p>
                </p:txBody>
              </p:sp>
              <p:sp>
                <p:nvSpPr>
                  <p:cNvPr id="839" name="Google Shape;839;p4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48"/>
                <p:cNvGrpSpPr/>
                <p:nvPr/>
              </p:nvGrpSpPr>
              <p:grpSpPr>
                <a:xfrm>
                  <a:off x="1835838" y="2530721"/>
                  <a:ext cx="598064" cy="532324"/>
                  <a:chOff x="1806206" y="2502148"/>
                  <a:chExt cx="598064" cy="532324"/>
                </a:xfrm>
              </p:grpSpPr>
              <p:sp>
                <p:nvSpPr>
                  <p:cNvPr id="841" name="Google Shape;841;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3" name="Google Shape;843;p48"/>
              <p:cNvGrpSpPr/>
              <p:nvPr/>
            </p:nvGrpSpPr>
            <p:grpSpPr>
              <a:xfrm>
                <a:off x="3119514" y="4419649"/>
                <a:ext cx="720071" cy="198132"/>
                <a:chOff x="1771034" y="2376362"/>
                <a:chExt cx="2990258" cy="822784"/>
              </a:xfrm>
            </p:grpSpPr>
            <p:grpSp>
              <p:nvGrpSpPr>
                <p:cNvPr id="844" name="Google Shape;844;p48"/>
                <p:cNvGrpSpPr/>
                <p:nvPr/>
              </p:nvGrpSpPr>
              <p:grpSpPr>
                <a:xfrm>
                  <a:off x="1771034" y="2376362"/>
                  <a:ext cx="2990258" cy="822784"/>
                  <a:chOff x="1771034" y="2376362"/>
                  <a:chExt cx="2990258" cy="822784"/>
                </a:xfrm>
              </p:grpSpPr>
              <p:sp>
                <p:nvSpPr>
                  <p:cNvPr id="845" name="Google Shape;845;p48"/>
                  <p:cNvSpPr/>
                  <p:nvPr/>
                </p:nvSpPr>
                <p:spPr>
                  <a:xfrm>
                    <a:off x="1779689" y="2376362"/>
                    <a:ext cx="2981603" cy="822784"/>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Market</a:t>
                    </a:r>
                    <a:endParaRPr/>
                  </a:p>
                </p:txBody>
              </p:sp>
              <p:sp>
                <p:nvSpPr>
                  <p:cNvPr id="846" name="Google Shape;846;p48"/>
                  <p:cNvSpPr/>
                  <p:nvPr/>
                </p:nvSpPr>
                <p:spPr>
                  <a:xfrm>
                    <a:off x="1771034" y="2376362"/>
                    <a:ext cx="826541" cy="822784"/>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 name="Google Shape;847;p48"/>
                <p:cNvGrpSpPr/>
                <p:nvPr/>
              </p:nvGrpSpPr>
              <p:grpSpPr>
                <a:xfrm>
                  <a:off x="1835838" y="2530721"/>
                  <a:ext cx="598064" cy="532324"/>
                  <a:chOff x="1806206" y="2502148"/>
                  <a:chExt cx="598064" cy="532324"/>
                </a:xfrm>
              </p:grpSpPr>
              <p:sp>
                <p:nvSpPr>
                  <p:cNvPr id="848" name="Google Shape;848;p4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850" name="Google Shape;850;p48"/>
            <p:cNvSpPr/>
            <p:nvPr/>
          </p:nvSpPr>
          <p:spPr>
            <a:xfrm rot="-747586">
              <a:off x="353865" y="960159"/>
              <a:ext cx="2834640" cy="2834640"/>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
          <p:nvSpPr>
            <p:cNvPr id="851" name="Google Shape;851;p48"/>
            <p:cNvSpPr/>
            <p:nvPr/>
          </p:nvSpPr>
          <p:spPr>
            <a:xfrm rot="-9180653">
              <a:off x="493532" y="1078269"/>
              <a:ext cx="2594648" cy="2598420"/>
            </a:xfrm>
            <a:prstGeom prst="pie">
              <a:avLst>
                <a:gd fmla="val 438327" name="adj1"/>
                <a:gd fmla="val 7695225" name="adj2"/>
              </a:avLst>
            </a:prstGeom>
            <a:solidFill>
              <a:srgbClr val="C2D5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8"/>
            <p:cNvSpPr/>
            <p:nvPr/>
          </p:nvSpPr>
          <p:spPr>
            <a:xfrm rot="5044295">
              <a:off x="486728" y="1087045"/>
              <a:ext cx="2598420" cy="2596616"/>
            </a:xfrm>
            <a:prstGeom prst="pie">
              <a:avLst>
                <a:gd fmla="val 704191" name="adj1"/>
                <a:gd fmla="val 7865894"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8"/>
            <p:cNvSpPr/>
            <p:nvPr/>
          </p:nvSpPr>
          <p:spPr>
            <a:xfrm rot="-1888876">
              <a:off x="493532" y="1084175"/>
              <a:ext cx="2596616" cy="2596451"/>
            </a:xfrm>
            <a:prstGeom prst="pie">
              <a:avLst>
                <a:gd fmla="val 417459" name="adj1"/>
                <a:gd fmla="val 7642339"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854" name="Google Shape;854;p48"/>
            <p:cNvSpPr txBox="1"/>
            <p:nvPr/>
          </p:nvSpPr>
          <p:spPr>
            <a:xfrm rot="7508506">
              <a:off x="1566952" y="2470240"/>
              <a:ext cx="1828736" cy="6943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Assess &amp; Understand</a:t>
              </a:r>
              <a:endParaRPr/>
            </a:p>
          </p:txBody>
        </p:sp>
        <p:sp>
          <p:nvSpPr>
            <p:cNvPr id="855" name="Google Shape;855;p48"/>
            <p:cNvSpPr txBox="1"/>
            <p:nvPr/>
          </p:nvSpPr>
          <p:spPr>
            <a:xfrm rot="-7259013">
              <a:off x="223399" y="2411086"/>
              <a:ext cx="1828737" cy="40719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Build &amp; Align</a:t>
              </a:r>
              <a:endParaRPr/>
            </a:p>
          </p:txBody>
        </p:sp>
        <p:sp>
          <p:nvSpPr>
            <p:cNvPr id="856" name="Google Shape;856;p48"/>
            <p:cNvSpPr txBox="1"/>
            <p:nvPr/>
          </p:nvSpPr>
          <p:spPr>
            <a:xfrm>
              <a:off x="914499" y="1523150"/>
              <a:ext cx="1904185" cy="69684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Communicate &amp; Ensure</a:t>
              </a:r>
              <a:endParaRPr/>
            </a:p>
          </p:txBody>
        </p:sp>
      </p:grpSp>
      <p:sp>
        <p:nvSpPr>
          <p:cNvPr id="857" name="Google Shape;857;p48"/>
          <p:cNvSpPr txBox="1"/>
          <p:nvPr/>
        </p:nvSpPr>
        <p:spPr>
          <a:xfrm>
            <a:off x="6223000" y="711200"/>
            <a:ext cx="3048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F1A"/>
              </a:buClr>
              <a:buSzPts val="2000"/>
              <a:buFont typeface="Calibri"/>
              <a:buNone/>
            </a:pPr>
            <a:r>
              <a:rPr b="1" i="0" lang="en-US" sz="2000" u="none" cap="none" strike="noStrike">
                <a:solidFill>
                  <a:srgbClr val="333F1A"/>
                </a:solidFill>
                <a:latin typeface="Calibri"/>
                <a:ea typeface="Calibri"/>
                <a:cs typeface="Calibri"/>
                <a:sym typeface="Calibri"/>
              </a:rPr>
              <a:t>STRUCTURE</a:t>
            </a:r>
            <a:endParaRPr b="1" i="0" sz="2000" u="none" cap="none" strike="noStrike">
              <a:solidFill>
                <a:srgbClr val="333F1A"/>
              </a:solidFill>
              <a:latin typeface="Calibri"/>
              <a:ea typeface="Calibri"/>
              <a:cs typeface="Calibri"/>
              <a:sym typeface="Calibri"/>
            </a:endParaRPr>
          </a:p>
        </p:txBody>
      </p:sp>
      <p:sp>
        <p:nvSpPr>
          <p:cNvPr id="858" name="Google Shape;858;p48"/>
          <p:cNvSpPr txBox="1"/>
          <p:nvPr/>
        </p:nvSpPr>
        <p:spPr>
          <a:xfrm>
            <a:off x="127000" y="711200"/>
            <a:ext cx="3048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F1A"/>
              </a:buClr>
              <a:buSzPts val="2000"/>
              <a:buFont typeface="Calibri"/>
              <a:buNone/>
            </a:pPr>
            <a:r>
              <a:rPr b="1" i="0" lang="en-US" sz="2000" u="none" cap="none" strike="noStrike">
                <a:solidFill>
                  <a:srgbClr val="333F1A"/>
                </a:solidFill>
                <a:latin typeface="Calibri"/>
                <a:ea typeface="Calibri"/>
                <a:cs typeface="Calibri"/>
                <a:sym typeface="Calibri"/>
              </a:rPr>
              <a:t>ECONOMIC ASSETS</a:t>
            </a:r>
            <a:endParaRPr b="1" i="0" sz="2000" u="none" cap="none" strike="noStrike">
              <a:solidFill>
                <a:srgbClr val="333F1A"/>
              </a:solidFill>
              <a:latin typeface="Calibri"/>
              <a:ea typeface="Calibri"/>
              <a:cs typeface="Calibri"/>
              <a:sym typeface="Calibri"/>
            </a:endParaRPr>
          </a:p>
        </p:txBody>
      </p:sp>
      <p:sp>
        <p:nvSpPr>
          <p:cNvPr id="859" name="Google Shape;859;p48"/>
          <p:cNvSpPr txBox="1"/>
          <p:nvPr/>
        </p:nvSpPr>
        <p:spPr>
          <a:xfrm>
            <a:off x="3022600" y="711200"/>
            <a:ext cx="3048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F1A"/>
              </a:buClr>
              <a:buSzPts val="2000"/>
              <a:buFont typeface="Calibri"/>
              <a:buNone/>
            </a:pPr>
            <a:r>
              <a:rPr b="1" i="0" lang="en-US" sz="2000" u="none" cap="none" strike="noStrike">
                <a:solidFill>
                  <a:srgbClr val="333F1A"/>
                </a:solidFill>
                <a:latin typeface="Calibri"/>
                <a:ea typeface="Calibri"/>
                <a:cs typeface="Calibri"/>
                <a:sym typeface="Calibri"/>
              </a:rPr>
              <a:t>PROCESSES</a:t>
            </a:r>
            <a:endParaRPr b="1" i="0" sz="2000" u="none" cap="none" strike="noStrike">
              <a:solidFill>
                <a:srgbClr val="333F1A"/>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grpSp>
        <p:nvGrpSpPr>
          <p:cNvPr id="865" name="Google Shape;865;p49"/>
          <p:cNvGrpSpPr/>
          <p:nvPr/>
        </p:nvGrpSpPr>
        <p:grpSpPr>
          <a:xfrm>
            <a:off x="76200" y="762000"/>
            <a:ext cx="8991600" cy="5791200"/>
            <a:chOff x="76200" y="381000"/>
            <a:chExt cx="8991600" cy="1905000"/>
          </a:xfrm>
        </p:grpSpPr>
        <p:sp>
          <p:nvSpPr>
            <p:cNvPr id="866" name="Google Shape;866;p49"/>
            <p:cNvSpPr/>
            <p:nvPr/>
          </p:nvSpPr>
          <p:spPr>
            <a:xfrm>
              <a:off x="3124200" y="381000"/>
              <a:ext cx="2895600" cy="19050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9"/>
            <p:cNvSpPr/>
            <p:nvPr/>
          </p:nvSpPr>
          <p:spPr>
            <a:xfrm>
              <a:off x="76200" y="381000"/>
              <a:ext cx="2895600" cy="19050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9"/>
            <p:cNvSpPr/>
            <p:nvPr/>
          </p:nvSpPr>
          <p:spPr>
            <a:xfrm>
              <a:off x="6172200" y="381000"/>
              <a:ext cx="2895600" cy="19050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49"/>
          <p:cNvGrpSpPr/>
          <p:nvPr/>
        </p:nvGrpSpPr>
        <p:grpSpPr>
          <a:xfrm>
            <a:off x="619125" y="876300"/>
            <a:ext cx="1819275" cy="461963"/>
            <a:chOff x="1717748" y="2375002"/>
            <a:chExt cx="3040063" cy="822960"/>
          </a:xfrm>
        </p:grpSpPr>
        <p:grpSp>
          <p:nvGrpSpPr>
            <p:cNvPr id="870" name="Google Shape;870;p49"/>
            <p:cNvGrpSpPr/>
            <p:nvPr/>
          </p:nvGrpSpPr>
          <p:grpSpPr>
            <a:xfrm>
              <a:off x="1717748" y="2375002"/>
              <a:ext cx="3040063" cy="822960"/>
              <a:chOff x="1717748" y="2375002"/>
              <a:chExt cx="3040063" cy="822960"/>
            </a:xfrm>
          </p:grpSpPr>
          <p:sp>
            <p:nvSpPr>
              <p:cNvPr id="871" name="Google Shape;871;p49"/>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Market</a:t>
                </a:r>
                <a:endParaRPr/>
              </a:p>
            </p:txBody>
          </p:sp>
          <p:sp>
            <p:nvSpPr>
              <p:cNvPr id="872" name="Google Shape;872;p49"/>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49"/>
            <p:cNvGrpSpPr/>
            <p:nvPr/>
          </p:nvGrpSpPr>
          <p:grpSpPr>
            <a:xfrm>
              <a:off x="1835838" y="2530721"/>
              <a:ext cx="598064" cy="532324"/>
              <a:chOff x="1806206" y="2502148"/>
              <a:chExt cx="598064" cy="532324"/>
            </a:xfrm>
          </p:grpSpPr>
          <p:sp>
            <p:nvSpPr>
              <p:cNvPr id="874" name="Google Shape;874;p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6" name="Google Shape;876;p49"/>
          <p:cNvGrpSpPr/>
          <p:nvPr/>
        </p:nvGrpSpPr>
        <p:grpSpPr>
          <a:xfrm>
            <a:off x="609600" y="1443038"/>
            <a:ext cx="1819275" cy="463550"/>
            <a:chOff x="1717748" y="2375002"/>
            <a:chExt cx="3040063" cy="822960"/>
          </a:xfrm>
        </p:grpSpPr>
        <p:grpSp>
          <p:nvGrpSpPr>
            <p:cNvPr id="877" name="Google Shape;877;p49"/>
            <p:cNvGrpSpPr/>
            <p:nvPr/>
          </p:nvGrpSpPr>
          <p:grpSpPr>
            <a:xfrm>
              <a:off x="1717748" y="2375002"/>
              <a:ext cx="3040063" cy="822960"/>
              <a:chOff x="1717748" y="2375002"/>
              <a:chExt cx="3040063" cy="822960"/>
            </a:xfrm>
          </p:grpSpPr>
          <p:sp>
            <p:nvSpPr>
              <p:cNvPr id="878" name="Google Shape;878;p49"/>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People</a:t>
                </a:r>
                <a:endParaRPr/>
              </a:p>
            </p:txBody>
          </p:sp>
          <p:sp>
            <p:nvSpPr>
              <p:cNvPr id="879" name="Google Shape;879;p49"/>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49"/>
            <p:cNvGrpSpPr/>
            <p:nvPr/>
          </p:nvGrpSpPr>
          <p:grpSpPr>
            <a:xfrm>
              <a:off x="1835838" y="2530721"/>
              <a:ext cx="598064" cy="532324"/>
              <a:chOff x="1806206" y="2502148"/>
              <a:chExt cx="598064" cy="532324"/>
            </a:xfrm>
          </p:grpSpPr>
          <p:sp>
            <p:nvSpPr>
              <p:cNvPr id="881" name="Google Shape;881;p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3" name="Google Shape;883;p49"/>
          <p:cNvGrpSpPr/>
          <p:nvPr/>
        </p:nvGrpSpPr>
        <p:grpSpPr>
          <a:xfrm>
            <a:off x="609600" y="2052638"/>
            <a:ext cx="1819275" cy="461962"/>
            <a:chOff x="1717748" y="2375002"/>
            <a:chExt cx="3040063" cy="822960"/>
          </a:xfrm>
        </p:grpSpPr>
        <p:grpSp>
          <p:nvGrpSpPr>
            <p:cNvPr id="884" name="Google Shape;884;p49"/>
            <p:cNvGrpSpPr/>
            <p:nvPr/>
          </p:nvGrpSpPr>
          <p:grpSpPr>
            <a:xfrm>
              <a:off x="1717748" y="2375002"/>
              <a:ext cx="3040063" cy="822960"/>
              <a:chOff x="1717748" y="2375002"/>
              <a:chExt cx="3040063" cy="822960"/>
            </a:xfrm>
          </p:grpSpPr>
          <p:sp>
            <p:nvSpPr>
              <p:cNvPr id="885" name="Google Shape;885;p49"/>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Financial</a:t>
                </a:r>
                <a:endParaRPr/>
              </a:p>
            </p:txBody>
          </p:sp>
          <p:sp>
            <p:nvSpPr>
              <p:cNvPr id="886" name="Google Shape;886;p49"/>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49"/>
            <p:cNvGrpSpPr/>
            <p:nvPr/>
          </p:nvGrpSpPr>
          <p:grpSpPr>
            <a:xfrm>
              <a:off x="1835838" y="2530721"/>
              <a:ext cx="598064" cy="532324"/>
              <a:chOff x="1806206" y="2502148"/>
              <a:chExt cx="598064" cy="532324"/>
            </a:xfrm>
          </p:grpSpPr>
          <p:sp>
            <p:nvSpPr>
              <p:cNvPr id="888" name="Google Shape;888;p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0" name="Google Shape;890;p49"/>
          <p:cNvGrpSpPr/>
          <p:nvPr/>
        </p:nvGrpSpPr>
        <p:grpSpPr>
          <a:xfrm>
            <a:off x="609600" y="2662238"/>
            <a:ext cx="1819275" cy="461963"/>
            <a:chOff x="1717748" y="2375002"/>
            <a:chExt cx="3040063" cy="822960"/>
          </a:xfrm>
        </p:grpSpPr>
        <p:grpSp>
          <p:nvGrpSpPr>
            <p:cNvPr id="891" name="Google Shape;891;p49"/>
            <p:cNvGrpSpPr/>
            <p:nvPr/>
          </p:nvGrpSpPr>
          <p:grpSpPr>
            <a:xfrm>
              <a:off x="1717748" y="2375002"/>
              <a:ext cx="3040063" cy="822960"/>
              <a:chOff x="1717748" y="2375002"/>
              <a:chExt cx="3040063" cy="822960"/>
            </a:xfrm>
          </p:grpSpPr>
          <p:sp>
            <p:nvSpPr>
              <p:cNvPr id="892" name="Google Shape;892;p49"/>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Strategy</a:t>
                </a:r>
                <a:endParaRPr/>
              </a:p>
            </p:txBody>
          </p:sp>
          <p:sp>
            <p:nvSpPr>
              <p:cNvPr id="893" name="Google Shape;893;p49"/>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49"/>
            <p:cNvGrpSpPr/>
            <p:nvPr/>
          </p:nvGrpSpPr>
          <p:grpSpPr>
            <a:xfrm>
              <a:off x="1835838" y="2530721"/>
              <a:ext cx="598064" cy="532324"/>
              <a:chOff x="1806206" y="2502148"/>
              <a:chExt cx="598064" cy="532324"/>
            </a:xfrm>
          </p:grpSpPr>
          <p:sp>
            <p:nvSpPr>
              <p:cNvPr id="895" name="Google Shape;895;p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7" name="Google Shape;897;p49"/>
          <p:cNvGrpSpPr/>
          <p:nvPr/>
        </p:nvGrpSpPr>
        <p:grpSpPr>
          <a:xfrm>
            <a:off x="609600" y="3265488"/>
            <a:ext cx="1819275" cy="463550"/>
            <a:chOff x="1717748" y="2375002"/>
            <a:chExt cx="3040063" cy="822960"/>
          </a:xfrm>
        </p:grpSpPr>
        <p:grpSp>
          <p:nvGrpSpPr>
            <p:cNvPr id="898" name="Google Shape;898;p49"/>
            <p:cNvGrpSpPr/>
            <p:nvPr/>
          </p:nvGrpSpPr>
          <p:grpSpPr>
            <a:xfrm>
              <a:off x="1717748" y="2375002"/>
              <a:ext cx="3040063" cy="822960"/>
              <a:chOff x="1717748" y="2375002"/>
              <a:chExt cx="3040063" cy="822960"/>
            </a:xfrm>
          </p:grpSpPr>
          <p:sp>
            <p:nvSpPr>
              <p:cNvPr id="899" name="Google Shape;899;p49"/>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Operations</a:t>
                </a:r>
                <a:endParaRPr/>
              </a:p>
            </p:txBody>
          </p:sp>
          <p:sp>
            <p:nvSpPr>
              <p:cNvPr id="900" name="Google Shape;900;p49"/>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49"/>
            <p:cNvGrpSpPr/>
            <p:nvPr/>
          </p:nvGrpSpPr>
          <p:grpSpPr>
            <a:xfrm>
              <a:off x="1835838" y="2530721"/>
              <a:ext cx="598064" cy="532324"/>
              <a:chOff x="1806206" y="2502148"/>
              <a:chExt cx="598064" cy="532324"/>
            </a:xfrm>
          </p:grpSpPr>
          <p:sp>
            <p:nvSpPr>
              <p:cNvPr id="902" name="Google Shape;902;p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4" name="Google Shape;904;p49"/>
          <p:cNvGrpSpPr/>
          <p:nvPr/>
        </p:nvGrpSpPr>
        <p:grpSpPr>
          <a:xfrm>
            <a:off x="609600" y="4491038"/>
            <a:ext cx="1819275" cy="461963"/>
            <a:chOff x="1717748" y="2375002"/>
            <a:chExt cx="3040064" cy="822960"/>
          </a:xfrm>
        </p:grpSpPr>
        <p:grpSp>
          <p:nvGrpSpPr>
            <p:cNvPr id="905" name="Google Shape;905;p49"/>
            <p:cNvGrpSpPr/>
            <p:nvPr/>
          </p:nvGrpSpPr>
          <p:grpSpPr>
            <a:xfrm>
              <a:off x="1717748" y="2375002"/>
              <a:ext cx="3040064" cy="822960"/>
              <a:chOff x="1717748" y="2375002"/>
              <a:chExt cx="3040064" cy="822960"/>
            </a:xfrm>
          </p:grpSpPr>
          <p:sp>
            <p:nvSpPr>
              <p:cNvPr id="906" name="Google Shape;906;p49"/>
              <p:cNvSpPr/>
              <p:nvPr/>
            </p:nvSpPr>
            <p:spPr>
              <a:xfrm>
                <a:off x="1725707" y="2375002"/>
                <a:ext cx="3032105"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Expectation</a:t>
                </a:r>
                <a:endParaRPr/>
              </a:p>
            </p:txBody>
          </p:sp>
          <p:sp>
            <p:nvSpPr>
              <p:cNvPr id="907" name="Google Shape;907;p49"/>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49"/>
            <p:cNvGrpSpPr/>
            <p:nvPr/>
          </p:nvGrpSpPr>
          <p:grpSpPr>
            <a:xfrm>
              <a:off x="1835838" y="2530721"/>
              <a:ext cx="598064" cy="532324"/>
              <a:chOff x="1806206" y="2502148"/>
              <a:chExt cx="598064" cy="532324"/>
            </a:xfrm>
          </p:grpSpPr>
          <p:sp>
            <p:nvSpPr>
              <p:cNvPr id="909" name="Google Shape;909;p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1" name="Google Shape;911;p49"/>
          <p:cNvGrpSpPr/>
          <p:nvPr/>
        </p:nvGrpSpPr>
        <p:grpSpPr>
          <a:xfrm>
            <a:off x="609600" y="3881438"/>
            <a:ext cx="1819275" cy="461962"/>
            <a:chOff x="1717748" y="2375002"/>
            <a:chExt cx="3040063" cy="822960"/>
          </a:xfrm>
        </p:grpSpPr>
        <p:grpSp>
          <p:nvGrpSpPr>
            <p:cNvPr id="912" name="Google Shape;912;p49"/>
            <p:cNvGrpSpPr/>
            <p:nvPr/>
          </p:nvGrpSpPr>
          <p:grpSpPr>
            <a:xfrm>
              <a:off x="1717748" y="2375002"/>
              <a:ext cx="3040063" cy="822960"/>
              <a:chOff x="1717748" y="2375002"/>
              <a:chExt cx="3040063" cy="822960"/>
            </a:xfrm>
          </p:grpSpPr>
          <p:sp>
            <p:nvSpPr>
              <p:cNvPr id="913" name="Google Shape;913;p49"/>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Execution</a:t>
                </a:r>
                <a:endParaRPr/>
              </a:p>
            </p:txBody>
          </p:sp>
          <p:sp>
            <p:nvSpPr>
              <p:cNvPr id="914" name="Google Shape;914;p49"/>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49"/>
            <p:cNvGrpSpPr/>
            <p:nvPr/>
          </p:nvGrpSpPr>
          <p:grpSpPr>
            <a:xfrm>
              <a:off x="1835838" y="2530721"/>
              <a:ext cx="598064" cy="532324"/>
              <a:chOff x="1806206" y="2502148"/>
              <a:chExt cx="598064" cy="532324"/>
            </a:xfrm>
          </p:grpSpPr>
          <p:sp>
            <p:nvSpPr>
              <p:cNvPr id="916" name="Google Shape;916;p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8" name="Google Shape;918;p49"/>
          <p:cNvGrpSpPr/>
          <p:nvPr/>
        </p:nvGrpSpPr>
        <p:grpSpPr>
          <a:xfrm>
            <a:off x="609600" y="5100638"/>
            <a:ext cx="1819275" cy="463550"/>
            <a:chOff x="1717748" y="2375002"/>
            <a:chExt cx="3040063" cy="822960"/>
          </a:xfrm>
        </p:grpSpPr>
        <p:grpSp>
          <p:nvGrpSpPr>
            <p:cNvPr id="919" name="Google Shape;919;p49"/>
            <p:cNvGrpSpPr/>
            <p:nvPr/>
          </p:nvGrpSpPr>
          <p:grpSpPr>
            <a:xfrm>
              <a:off x="1717748" y="2375002"/>
              <a:ext cx="3040063" cy="822960"/>
              <a:chOff x="1717748" y="2375002"/>
              <a:chExt cx="3040063" cy="822960"/>
            </a:xfrm>
          </p:grpSpPr>
          <p:sp>
            <p:nvSpPr>
              <p:cNvPr id="920" name="Google Shape;920;p49"/>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Governance</a:t>
                </a:r>
                <a:endParaRPr/>
              </a:p>
            </p:txBody>
          </p:sp>
          <p:sp>
            <p:nvSpPr>
              <p:cNvPr id="921" name="Google Shape;921;p49"/>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49"/>
            <p:cNvGrpSpPr/>
            <p:nvPr/>
          </p:nvGrpSpPr>
          <p:grpSpPr>
            <a:xfrm>
              <a:off x="1835838" y="2530721"/>
              <a:ext cx="598064" cy="532324"/>
              <a:chOff x="1806206" y="2502148"/>
              <a:chExt cx="598064" cy="532324"/>
            </a:xfrm>
          </p:grpSpPr>
          <p:sp>
            <p:nvSpPr>
              <p:cNvPr id="923" name="Google Shape;923;p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25" name="Google Shape;925;p49"/>
          <p:cNvGrpSpPr/>
          <p:nvPr/>
        </p:nvGrpSpPr>
        <p:grpSpPr>
          <a:xfrm>
            <a:off x="609600" y="5710238"/>
            <a:ext cx="1819275" cy="461962"/>
            <a:chOff x="1717748" y="2375002"/>
            <a:chExt cx="3040063" cy="822960"/>
          </a:xfrm>
        </p:grpSpPr>
        <p:grpSp>
          <p:nvGrpSpPr>
            <p:cNvPr id="926" name="Google Shape;926;p49"/>
            <p:cNvGrpSpPr/>
            <p:nvPr/>
          </p:nvGrpSpPr>
          <p:grpSpPr>
            <a:xfrm>
              <a:off x="1717748" y="2375002"/>
              <a:ext cx="3040063" cy="822960"/>
              <a:chOff x="1717748" y="2375002"/>
              <a:chExt cx="3040063" cy="822960"/>
            </a:xfrm>
          </p:grpSpPr>
          <p:sp>
            <p:nvSpPr>
              <p:cNvPr id="927" name="Google Shape;927;p49"/>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Entity</a:t>
                </a:r>
                <a:endParaRPr/>
              </a:p>
            </p:txBody>
          </p:sp>
          <p:sp>
            <p:nvSpPr>
              <p:cNvPr id="928" name="Google Shape;928;p49"/>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49"/>
            <p:cNvGrpSpPr/>
            <p:nvPr/>
          </p:nvGrpSpPr>
          <p:grpSpPr>
            <a:xfrm>
              <a:off x="1835838" y="2530721"/>
              <a:ext cx="598064" cy="532324"/>
              <a:chOff x="1806206" y="2502148"/>
              <a:chExt cx="598064" cy="532324"/>
            </a:xfrm>
          </p:grpSpPr>
          <p:sp>
            <p:nvSpPr>
              <p:cNvPr id="930" name="Google Shape;930;p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32" name="Google Shape;932;p49"/>
          <p:cNvSpPr txBox="1"/>
          <p:nvPr>
            <p:ph type="title"/>
          </p:nvPr>
        </p:nvSpPr>
        <p:spPr>
          <a:xfrm>
            <a:off x="6096000" y="-152400"/>
            <a:ext cx="3048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2000"/>
              <a:t>COMMUNICATE &amp; ENSURE</a:t>
            </a:r>
            <a:endParaRPr sz="2000"/>
          </a:p>
        </p:txBody>
      </p:sp>
      <p:sp>
        <p:nvSpPr>
          <p:cNvPr id="933" name="Google Shape;933;p49"/>
          <p:cNvSpPr txBox="1"/>
          <p:nvPr/>
        </p:nvSpPr>
        <p:spPr>
          <a:xfrm>
            <a:off x="0" y="-152400"/>
            <a:ext cx="3048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F1A"/>
              </a:buClr>
              <a:buSzPts val="2000"/>
              <a:buFont typeface="Calibri"/>
              <a:buNone/>
            </a:pPr>
            <a:r>
              <a:rPr b="1" lang="en-US" sz="2000">
                <a:solidFill>
                  <a:srgbClr val="333F1A"/>
                </a:solidFill>
                <a:latin typeface="Calibri"/>
                <a:ea typeface="Calibri"/>
                <a:cs typeface="Calibri"/>
                <a:sym typeface="Calibri"/>
              </a:rPr>
              <a:t>ASSESS &amp; UNDERSTAND</a:t>
            </a:r>
            <a:endParaRPr b="1" i="0" sz="2000" u="none" cap="none" strike="noStrike">
              <a:solidFill>
                <a:srgbClr val="333F1A"/>
              </a:solidFill>
              <a:latin typeface="Calibri"/>
              <a:ea typeface="Calibri"/>
              <a:cs typeface="Calibri"/>
              <a:sym typeface="Calibri"/>
            </a:endParaRPr>
          </a:p>
        </p:txBody>
      </p:sp>
      <p:sp>
        <p:nvSpPr>
          <p:cNvPr id="934" name="Google Shape;934;p49"/>
          <p:cNvSpPr txBox="1"/>
          <p:nvPr/>
        </p:nvSpPr>
        <p:spPr>
          <a:xfrm>
            <a:off x="2895600" y="-152400"/>
            <a:ext cx="3048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F1A"/>
              </a:buClr>
              <a:buSzPts val="2000"/>
              <a:buFont typeface="Calibri"/>
              <a:buNone/>
            </a:pPr>
            <a:r>
              <a:rPr b="1" i="0" lang="en-US" sz="2000" u="none" cap="none" strike="noStrike">
                <a:solidFill>
                  <a:srgbClr val="333F1A"/>
                </a:solidFill>
                <a:latin typeface="Calibri"/>
                <a:ea typeface="Calibri"/>
                <a:cs typeface="Calibri"/>
                <a:sym typeface="Calibri"/>
              </a:rPr>
              <a:t>BUILD &amp; ALIGN</a:t>
            </a:r>
            <a:endParaRPr b="1" i="0" sz="2000" u="none" cap="none" strike="noStrike">
              <a:solidFill>
                <a:srgbClr val="333F1A"/>
              </a:solidFill>
              <a:latin typeface="Calibri"/>
              <a:ea typeface="Calibri"/>
              <a:cs typeface="Calibri"/>
              <a:sym typeface="Calibri"/>
            </a:endParaRPr>
          </a:p>
        </p:txBody>
      </p:sp>
      <p:grpSp>
        <p:nvGrpSpPr>
          <p:cNvPr id="935" name="Google Shape;935;p49"/>
          <p:cNvGrpSpPr/>
          <p:nvPr/>
        </p:nvGrpSpPr>
        <p:grpSpPr>
          <a:xfrm>
            <a:off x="3556000" y="2662238"/>
            <a:ext cx="1819275" cy="461963"/>
            <a:chOff x="1717748" y="2375002"/>
            <a:chExt cx="3040063" cy="822960"/>
          </a:xfrm>
        </p:grpSpPr>
        <p:grpSp>
          <p:nvGrpSpPr>
            <p:cNvPr id="936" name="Google Shape;936;p49"/>
            <p:cNvGrpSpPr/>
            <p:nvPr/>
          </p:nvGrpSpPr>
          <p:grpSpPr>
            <a:xfrm>
              <a:off x="1717748" y="2375002"/>
              <a:ext cx="3040063" cy="822960"/>
              <a:chOff x="1717748" y="2375002"/>
              <a:chExt cx="3040063" cy="822960"/>
            </a:xfrm>
          </p:grpSpPr>
          <p:sp>
            <p:nvSpPr>
              <p:cNvPr id="937" name="Google Shape;937;p49"/>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Strategy</a:t>
                </a:r>
                <a:endParaRPr/>
              </a:p>
            </p:txBody>
          </p:sp>
          <p:sp>
            <p:nvSpPr>
              <p:cNvPr id="938" name="Google Shape;938;p49"/>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 name="Google Shape;939;p49"/>
            <p:cNvGrpSpPr/>
            <p:nvPr/>
          </p:nvGrpSpPr>
          <p:grpSpPr>
            <a:xfrm>
              <a:off x="1835838" y="2530721"/>
              <a:ext cx="598064" cy="532324"/>
              <a:chOff x="1806206" y="2502148"/>
              <a:chExt cx="598064" cy="532324"/>
            </a:xfrm>
          </p:grpSpPr>
          <p:sp>
            <p:nvSpPr>
              <p:cNvPr id="940" name="Google Shape;940;p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2" name="Google Shape;942;p49"/>
          <p:cNvGrpSpPr/>
          <p:nvPr/>
        </p:nvGrpSpPr>
        <p:grpSpPr>
          <a:xfrm>
            <a:off x="3556000" y="3265488"/>
            <a:ext cx="1819275" cy="463550"/>
            <a:chOff x="1717748" y="2375002"/>
            <a:chExt cx="3040063" cy="822960"/>
          </a:xfrm>
        </p:grpSpPr>
        <p:grpSp>
          <p:nvGrpSpPr>
            <p:cNvPr id="943" name="Google Shape;943;p49"/>
            <p:cNvGrpSpPr/>
            <p:nvPr/>
          </p:nvGrpSpPr>
          <p:grpSpPr>
            <a:xfrm>
              <a:off x="1717748" y="2375002"/>
              <a:ext cx="3040063" cy="822960"/>
              <a:chOff x="1717748" y="2375002"/>
              <a:chExt cx="3040063" cy="822960"/>
            </a:xfrm>
          </p:grpSpPr>
          <p:sp>
            <p:nvSpPr>
              <p:cNvPr id="944" name="Google Shape;944;p49"/>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Operations</a:t>
                </a:r>
                <a:endParaRPr/>
              </a:p>
            </p:txBody>
          </p:sp>
          <p:sp>
            <p:nvSpPr>
              <p:cNvPr id="945" name="Google Shape;945;p49"/>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49"/>
            <p:cNvGrpSpPr/>
            <p:nvPr/>
          </p:nvGrpSpPr>
          <p:grpSpPr>
            <a:xfrm>
              <a:off x="1835838" y="2530721"/>
              <a:ext cx="598064" cy="532324"/>
              <a:chOff x="1806206" y="2502148"/>
              <a:chExt cx="598064" cy="532324"/>
            </a:xfrm>
          </p:grpSpPr>
          <p:sp>
            <p:nvSpPr>
              <p:cNvPr id="947" name="Google Shape;947;p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49" name="Google Shape;949;p49"/>
          <p:cNvGrpSpPr/>
          <p:nvPr/>
        </p:nvGrpSpPr>
        <p:grpSpPr>
          <a:xfrm>
            <a:off x="6705600" y="4491038"/>
            <a:ext cx="1819275" cy="461963"/>
            <a:chOff x="1717748" y="2375002"/>
            <a:chExt cx="3040064" cy="822960"/>
          </a:xfrm>
        </p:grpSpPr>
        <p:grpSp>
          <p:nvGrpSpPr>
            <p:cNvPr id="950" name="Google Shape;950;p49"/>
            <p:cNvGrpSpPr/>
            <p:nvPr/>
          </p:nvGrpSpPr>
          <p:grpSpPr>
            <a:xfrm>
              <a:off x="1717748" y="2375002"/>
              <a:ext cx="3040064" cy="822960"/>
              <a:chOff x="1717748" y="2375002"/>
              <a:chExt cx="3040064" cy="822960"/>
            </a:xfrm>
          </p:grpSpPr>
          <p:sp>
            <p:nvSpPr>
              <p:cNvPr id="951" name="Google Shape;951;p49"/>
              <p:cNvSpPr/>
              <p:nvPr/>
            </p:nvSpPr>
            <p:spPr>
              <a:xfrm>
                <a:off x="1725707" y="2375002"/>
                <a:ext cx="3032105"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Expectation</a:t>
                </a:r>
                <a:endParaRPr/>
              </a:p>
            </p:txBody>
          </p:sp>
          <p:sp>
            <p:nvSpPr>
              <p:cNvPr id="952" name="Google Shape;952;p49"/>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49"/>
            <p:cNvGrpSpPr/>
            <p:nvPr/>
          </p:nvGrpSpPr>
          <p:grpSpPr>
            <a:xfrm>
              <a:off x="1835838" y="2530721"/>
              <a:ext cx="598064" cy="532324"/>
              <a:chOff x="1806206" y="2502148"/>
              <a:chExt cx="598064" cy="532324"/>
            </a:xfrm>
          </p:grpSpPr>
          <p:sp>
            <p:nvSpPr>
              <p:cNvPr id="954" name="Google Shape;954;p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56" name="Google Shape;956;p49"/>
          <p:cNvGrpSpPr/>
          <p:nvPr/>
        </p:nvGrpSpPr>
        <p:grpSpPr>
          <a:xfrm>
            <a:off x="6705600" y="3881438"/>
            <a:ext cx="1819275" cy="461962"/>
            <a:chOff x="1717748" y="2375002"/>
            <a:chExt cx="3040063" cy="822960"/>
          </a:xfrm>
        </p:grpSpPr>
        <p:grpSp>
          <p:nvGrpSpPr>
            <p:cNvPr id="957" name="Google Shape;957;p49"/>
            <p:cNvGrpSpPr/>
            <p:nvPr/>
          </p:nvGrpSpPr>
          <p:grpSpPr>
            <a:xfrm>
              <a:off x="1717748" y="2375002"/>
              <a:ext cx="3040063" cy="822960"/>
              <a:chOff x="1717748" y="2375002"/>
              <a:chExt cx="3040063" cy="822960"/>
            </a:xfrm>
          </p:grpSpPr>
          <p:sp>
            <p:nvSpPr>
              <p:cNvPr id="958" name="Google Shape;958;p49"/>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Execution</a:t>
                </a:r>
                <a:endParaRPr/>
              </a:p>
            </p:txBody>
          </p:sp>
          <p:sp>
            <p:nvSpPr>
              <p:cNvPr id="959" name="Google Shape;959;p49"/>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49"/>
            <p:cNvGrpSpPr/>
            <p:nvPr/>
          </p:nvGrpSpPr>
          <p:grpSpPr>
            <a:xfrm>
              <a:off x="1835838" y="2530721"/>
              <a:ext cx="598064" cy="532324"/>
              <a:chOff x="1806206" y="2502148"/>
              <a:chExt cx="598064" cy="532324"/>
            </a:xfrm>
          </p:grpSpPr>
          <p:sp>
            <p:nvSpPr>
              <p:cNvPr id="961" name="Google Shape;961;p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63" name="Google Shape;963;p49"/>
          <p:cNvGrpSpPr/>
          <p:nvPr/>
        </p:nvGrpSpPr>
        <p:grpSpPr>
          <a:xfrm>
            <a:off x="6705600" y="5100638"/>
            <a:ext cx="1819275" cy="463550"/>
            <a:chOff x="1717748" y="2375002"/>
            <a:chExt cx="3040063" cy="822960"/>
          </a:xfrm>
        </p:grpSpPr>
        <p:grpSp>
          <p:nvGrpSpPr>
            <p:cNvPr id="964" name="Google Shape;964;p49"/>
            <p:cNvGrpSpPr/>
            <p:nvPr/>
          </p:nvGrpSpPr>
          <p:grpSpPr>
            <a:xfrm>
              <a:off x="1717748" y="2375002"/>
              <a:ext cx="3040063" cy="822960"/>
              <a:chOff x="1717748" y="2375002"/>
              <a:chExt cx="3040063" cy="822960"/>
            </a:xfrm>
          </p:grpSpPr>
          <p:sp>
            <p:nvSpPr>
              <p:cNvPr id="965" name="Google Shape;965;p49"/>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Governance</a:t>
                </a:r>
                <a:endParaRPr/>
              </a:p>
            </p:txBody>
          </p:sp>
          <p:sp>
            <p:nvSpPr>
              <p:cNvPr id="966" name="Google Shape;966;p49"/>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49"/>
            <p:cNvGrpSpPr/>
            <p:nvPr/>
          </p:nvGrpSpPr>
          <p:grpSpPr>
            <a:xfrm>
              <a:off x="1835838" y="2530721"/>
              <a:ext cx="598064" cy="532324"/>
              <a:chOff x="1806206" y="2502148"/>
              <a:chExt cx="598064" cy="532324"/>
            </a:xfrm>
          </p:grpSpPr>
          <p:sp>
            <p:nvSpPr>
              <p:cNvPr id="968" name="Google Shape;968;p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0" name="Google Shape;970;p49"/>
          <p:cNvGrpSpPr/>
          <p:nvPr/>
        </p:nvGrpSpPr>
        <p:grpSpPr>
          <a:xfrm>
            <a:off x="6705600" y="5710238"/>
            <a:ext cx="1819275" cy="461962"/>
            <a:chOff x="1717748" y="2375002"/>
            <a:chExt cx="3040063" cy="822960"/>
          </a:xfrm>
        </p:grpSpPr>
        <p:grpSp>
          <p:nvGrpSpPr>
            <p:cNvPr id="971" name="Google Shape;971;p49"/>
            <p:cNvGrpSpPr/>
            <p:nvPr/>
          </p:nvGrpSpPr>
          <p:grpSpPr>
            <a:xfrm>
              <a:off x="1717748" y="2375002"/>
              <a:ext cx="3040063" cy="822960"/>
              <a:chOff x="1717748" y="2375002"/>
              <a:chExt cx="3040063" cy="822960"/>
            </a:xfrm>
          </p:grpSpPr>
          <p:sp>
            <p:nvSpPr>
              <p:cNvPr id="972" name="Google Shape;972;p49"/>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Entity</a:t>
                </a:r>
                <a:endParaRPr/>
              </a:p>
            </p:txBody>
          </p:sp>
          <p:sp>
            <p:nvSpPr>
              <p:cNvPr id="973" name="Google Shape;973;p49"/>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49"/>
            <p:cNvGrpSpPr/>
            <p:nvPr/>
          </p:nvGrpSpPr>
          <p:grpSpPr>
            <a:xfrm>
              <a:off x="1835838" y="2530721"/>
              <a:ext cx="598064" cy="532324"/>
              <a:chOff x="1806206" y="2502148"/>
              <a:chExt cx="598064" cy="532324"/>
            </a:xfrm>
          </p:grpSpPr>
          <p:sp>
            <p:nvSpPr>
              <p:cNvPr id="975" name="Google Shape;975;p4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0" name="Shape 980"/>
        <p:cNvGrpSpPr/>
        <p:nvPr/>
      </p:nvGrpSpPr>
      <p:grpSpPr>
        <a:xfrm>
          <a:off x="0" y="0"/>
          <a:ext cx="0" cy="0"/>
          <a:chOff x="0" y="0"/>
          <a:chExt cx="0" cy="0"/>
        </a:xfrm>
      </p:grpSpPr>
      <p:sp>
        <p:nvSpPr>
          <p:cNvPr id="981" name="Google Shape;981;p50"/>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Driving Thoughts</a:t>
            </a:r>
            <a:endParaRPr/>
          </a:p>
        </p:txBody>
      </p:sp>
      <p:sp>
        <p:nvSpPr>
          <p:cNvPr id="982" name="Google Shape;982;p5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2400"/>
              <a:buChar char="•"/>
            </a:pPr>
            <a:r>
              <a:rPr lang="en-US" sz="2400"/>
              <a:t>Being great as a business leader is either luck or applied knowledge, maybe a bit of both…</a:t>
            </a:r>
            <a:endParaRPr/>
          </a:p>
          <a:p>
            <a:pPr indent="-342900" lvl="0" marL="342900" rtl="0" algn="l">
              <a:spcBef>
                <a:spcPts val="480"/>
              </a:spcBef>
              <a:spcAft>
                <a:spcPts val="0"/>
              </a:spcAft>
              <a:buClr>
                <a:srgbClr val="333F1A"/>
              </a:buClr>
              <a:buSzPts val="2400"/>
              <a:buChar char="•"/>
            </a:pPr>
            <a:r>
              <a:rPr lang="en-US" sz="2400"/>
              <a:t>But know that hope is not a strategy…</a:t>
            </a:r>
            <a:endParaRPr/>
          </a:p>
          <a:p>
            <a:pPr indent="-342900" lvl="0" marL="342900" rtl="0" algn="l">
              <a:spcBef>
                <a:spcPts val="480"/>
              </a:spcBef>
              <a:spcAft>
                <a:spcPts val="0"/>
              </a:spcAft>
              <a:buClr>
                <a:srgbClr val="333F1A"/>
              </a:buClr>
              <a:buSzPts val="2400"/>
              <a:buChar char="•"/>
            </a:pPr>
            <a:r>
              <a:rPr lang="en-US" sz="2400"/>
              <a:t>Great leaders and companies first and foremost - know their customer, they pursue knowing them, they thirst to know them better…</a:t>
            </a:r>
            <a:endParaRPr/>
          </a:p>
          <a:p>
            <a:pPr indent="-342900" lvl="0" marL="342900" rtl="0" algn="l">
              <a:spcBef>
                <a:spcPts val="480"/>
              </a:spcBef>
              <a:spcAft>
                <a:spcPts val="0"/>
              </a:spcAft>
              <a:buClr>
                <a:srgbClr val="333F1A"/>
              </a:buClr>
              <a:buSzPts val="2400"/>
              <a:buChar char="•"/>
            </a:pPr>
            <a:r>
              <a:rPr lang="en-US" sz="2400"/>
              <a:t>Great leaders and companies then have a pursuit to line all other activities to deliver maximum value for the customer with a derived maximum value creation for both parties…</a:t>
            </a:r>
            <a:endParaRPr/>
          </a:p>
          <a:p>
            <a:pPr indent="-190500" lvl="0" marL="342900" rtl="0" algn="l">
              <a:spcBef>
                <a:spcPts val="480"/>
              </a:spcBef>
              <a:spcAft>
                <a:spcPts val="0"/>
              </a:spcAft>
              <a:buClr>
                <a:srgbClr val="333F1A"/>
              </a:buClr>
              <a:buSzPts val="2400"/>
              <a:buNone/>
            </a:pPr>
            <a:r>
              <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6"/>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CLARITY</a:t>
            </a:r>
            <a:endParaRPr/>
          </a:p>
        </p:txBody>
      </p:sp>
      <p:sp>
        <p:nvSpPr>
          <p:cNvPr id="89" name="Google Shape;89;p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3200"/>
              <a:buChar char="•"/>
            </a:pPr>
            <a:r>
              <a:rPr lang="en-US"/>
              <a:t>What is clarity?</a:t>
            </a:r>
            <a:endParaRPr/>
          </a:p>
          <a:p>
            <a:pPr indent="-342900" lvl="0" marL="342900" rtl="0" algn="l">
              <a:spcBef>
                <a:spcPts val="640"/>
              </a:spcBef>
              <a:spcAft>
                <a:spcPts val="0"/>
              </a:spcAft>
              <a:buClr>
                <a:srgbClr val="333F1A"/>
              </a:buClr>
              <a:buSzPts val="3200"/>
              <a:buChar char="•"/>
            </a:pPr>
            <a:r>
              <a:rPr lang="en-US"/>
              <a:t>Why do we need it?</a:t>
            </a:r>
            <a:endParaRPr/>
          </a:p>
          <a:p>
            <a:pPr indent="-342900" lvl="0" marL="342900" rtl="0" algn="l">
              <a:spcBef>
                <a:spcPts val="640"/>
              </a:spcBef>
              <a:spcAft>
                <a:spcPts val="0"/>
              </a:spcAft>
              <a:buClr>
                <a:srgbClr val="333F1A"/>
              </a:buClr>
              <a:buSzPts val="3200"/>
              <a:buChar char="•"/>
            </a:pPr>
            <a:r>
              <a:rPr lang="en-US"/>
              <a:t>What happens when we design a strategy without having it?</a:t>
            </a:r>
            <a:endParaRPr/>
          </a:p>
          <a:p>
            <a:pPr indent="-342900" lvl="0" marL="342900" rtl="0" algn="l">
              <a:spcBef>
                <a:spcPts val="640"/>
              </a:spcBef>
              <a:spcAft>
                <a:spcPts val="0"/>
              </a:spcAft>
              <a:buClr>
                <a:srgbClr val="333F1A"/>
              </a:buClr>
              <a:buSzPts val="3200"/>
              <a:buChar char="•"/>
            </a:pPr>
            <a:r>
              <a:rPr lang="en-US"/>
              <a:t>How do we measure the results of our execution without it?</a:t>
            </a:r>
            <a:endParaRPr/>
          </a:p>
          <a:p>
            <a:pPr indent="-342900" lvl="0" marL="342900" rtl="0" algn="l">
              <a:spcBef>
                <a:spcPts val="640"/>
              </a:spcBef>
              <a:spcAft>
                <a:spcPts val="0"/>
              </a:spcAft>
              <a:buClr>
                <a:srgbClr val="333F1A"/>
              </a:buClr>
              <a:buSzPts val="3200"/>
              <a:buChar char="•"/>
            </a:pPr>
            <a:r>
              <a:rPr lang="en-US"/>
              <a:t>What do we train or communicate about without it?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0" st="0"/>
                                            </p:txEl>
                                          </p:spTgt>
                                        </p:tgtEl>
                                        <p:attrNameLst>
                                          <p:attrName>style.visibility</p:attrName>
                                        </p:attrNameLst>
                                      </p:cBhvr>
                                      <p:to>
                                        <p:strVal val="visible"/>
                                      </p:to>
                                    </p:set>
                                    <p:animEffect filter="fade" transition="in">
                                      <p:cBhvr>
                                        <p:cTn dur="1000"/>
                                        <p:tgtEl>
                                          <p:spTgt spid="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1" st="1"/>
                                            </p:txEl>
                                          </p:spTgt>
                                        </p:tgtEl>
                                        <p:attrNameLst>
                                          <p:attrName>style.visibility</p:attrName>
                                        </p:attrNameLst>
                                      </p:cBhvr>
                                      <p:to>
                                        <p:strVal val="visible"/>
                                      </p:to>
                                    </p:set>
                                    <p:animEffect filter="fade" transition="in">
                                      <p:cBhvr>
                                        <p:cTn dur="1000"/>
                                        <p:tgtEl>
                                          <p:spTgt spid="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2" st="2"/>
                                            </p:txEl>
                                          </p:spTgt>
                                        </p:tgtEl>
                                        <p:attrNameLst>
                                          <p:attrName>style.visibility</p:attrName>
                                        </p:attrNameLst>
                                      </p:cBhvr>
                                      <p:to>
                                        <p:strVal val="visible"/>
                                      </p:to>
                                    </p:set>
                                    <p:animEffect filter="fade" transition="in">
                                      <p:cBhvr>
                                        <p:cTn dur="1000"/>
                                        <p:tgtEl>
                                          <p:spTgt spid="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3" st="3"/>
                                            </p:txEl>
                                          </p:spTgt>
                                        </p:tgtEl>
                                        <p:attrNameLst>
                                          <p:attrName>style.visibility</p:attrName>
                                        </p:attrNameLst>
                                      </p:cBhvr>
                                      <p:to>
                                        <p:strVal val="visible"/>
                                      </p:to>
                                    </p:set>
                                    <p:animEffect filter="fade" transition="in">
                                      <p:cBhvr>
                                        <p:cTn dur="1000"/>
                                        <p:tgtEl>
                                          <p:spTgt spid="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4" st="4"/>
                                            </p:txEl>
                                          </p:spTgt>
                                        </p:tgtEl>
                                        <p:attrNameLst>
                                          <p:attrName>style.visibility</p:attrName>
                                        </p:attrNameLst>
                                      </p:cBhvr>
                                      <p:to>
                                        <p:strVal val="visible"/>
                                      </p:to>
                                    </p:set>
                                    <p:animEffect filter="fade" transition="in">
                                      <p:cBhvr>
                                        <p:cTn dur="1000"/>
                                        <p:tgtEl>
                                          <p:spTgt spid="89">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6" name="Shape 986"/>
        <p:cNvGrpSpPr/>
        <p:nvPr/>
      </p:nvGrpSpPr>
      <p:grpSpPr>
        <a:xfrm>
          <a:off x="0" y="0"/>
          <a:ext cx="0" cy="0"/>
          <a:chOff x="0" y="0"/>
          <a:chExt cx="0" cy="0"/>
        </a:xfrm>
      </p:grpSpPr>
      <p:sp>
        <p:nvSpPr>
          <p:cNvPr id="987" name="Google Shape;987;p5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IMPROVING BUSINESS PROCESSES WITH THE 9LENSES™</a:t>
            </a:r>
            <a:endParaRPr/>
          </a:p>
        </p:txBody>
      </p:sp>
      <p:sp>
        <p:nvSpPr>
          <p:cNvPr id="988" name="Google Shape;988;p51"/>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888888"/>
              </a:buClr>
              <a:buSzPts val="20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sp>
        <p:nvSpPr>
          <p:cNvPr id="993" name="Google Shape;993;p52"/>
          <p:cNvSpPr/>
          <p:nvPr/>
        </p:nvSpPr>
        <p:spPr>
          <a:xfrm>
            <a:off x="5791200" y="1242857"/>
            <a:ext cx="3352800" cy="3190238"/>
          </a:xfrm>
          <a:prstGeom prst="homePlate">
            <a:avLst>
              <a:gd fmla="val 15848" name="adj"/>
            </a:avLst>
          </a:prstGeom>
          <a:solidFill>
            <a:srgbClr val="C2D59B"/>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2"/>
          <p:cNvSpPr/>
          <p:nvPr/>
        </p:nvSpPr>
        <p:spPr>
          <a:xfrm>
            <a:off x="2743200" y="1219200"/>
            <a:ext cx="3581400" cy="3215192"/>
          </a:xfrm>
          <a:prstGeom prst="homePlate">
            <a:avLst>
              <a:gd fmla="val 15848" name="adj"/>
            </a:avLst>
          </a:prstGeom>
          <a:solidFill>
            <a:srgbClr val="D6E3B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2"/>
          <p:cNvSpPr txBox="1"/>
          <p:nvPr/>
        </p:nvSpPr>
        <p:spPr>
          <a:xfrm>
            <a:off x="3200400" y="1195546"/>
            <a:ext cx="3130107" cy="2831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33F1A"/>
                </a:solidFill>
                <a:latin typeface="Calibri"/>
                <a:ea typeface="Calibri"/>
                <a:cs typeface="Calibri"/>
                <a:sym typeface="Calibri"/>
              </a:rPr>
              <a:t>Assess and Align PROCESSES</a:t>
            </a:r>
            <a:endParaRPr/>
          </a:p>
          <a:p>
            <a:pPr indent="0" lvl="0" marL="0" marR="0" rtl="0" algn="l">
              <a:spcBef>
                <a:spcPts val="0"/>
              </a:spcBef>
              <a:spcAft>
                <a:spcPts val="0"/>
              </a:spcAft>
              <a:buNone/>
            </a:pPr>
            <a:r>
              <a:t/>
            </a:r>
            <a:endParaRPr b="1" sz="1200">
              <a:solidFill>
                <a:srgbClr val="333F1A"/>
              </a:solidFill>
              <a:latin typeface="Calibri"/>
              <a:ea typeface="Calibri"/>
              <a:cs typeface="Calibri"/>
              <a:sym typeface="Calibri"/>
            </a:endParaRPr>
          </a:p>
          <a:p>
            <a:pPr indent="0" lvl="0" marL="0" marR="0" rtl="0" algn="l">
              <a:spcBef>
                <a:spcPts val="0"/>
              </a:spcBef>
              <a:spcAft>
                <a:spcPts val="0"/>
              </a:spcAft>
              <a:buNone/>
            </a:pPr>
            <a:r>
              <a:rPr b="1" lang="en-US" sz="1800">
                <a:solidFill>
                  <a:srgbClr val="333F1A"/>
                </a:solidFill>
                <a:latin typeface="Calibri"/>
                <a:ea typeface="Calibri"/>
                <a:cs typeface="Calibri"/>
                <a:sym typeface="Calibri"/>
              </a:rPr>
              <a:t>Strategy: </a:t>
            </a:r>
            <a:r>
              <a:rPr lang="en-US" sz="1800">
                <a:solidFill>
                  <a:srgbClr val="333F1A"/>
                </a:solidFill>
                <a:latin typeface="Calibri"/>
                <a:ea typeface="Calibri"/>
                <a:cs typeface="Calibri"/>
                <a:sym typeface="Calibri"/>
              </a:rPr>
              <a:t>What is the big picture and mission?</a:t>
            </a:r>
            <a:endParaRPr/>
          </a:p>
          <a:p>
            <a:pPr indent="0" lvl="0" marL="0" marR="0" rtl="0" algn="l">
              <a:spcBef>
                <a:spcPts val="0"/>
              </a:spcBef>
              <a:spcAft>
                <a:spcPts val="0"/>
              </a:spcAft>
              <a:buNone/>
            </a:pPr>
            <a:r>
              <a:rPr b="1" lang="en-US" sz="1800">
                <a:solidFill>
                  <a:srgbClr val="333F1A"/>
                </a:solidFill>
                <a:latin typeface="Calibri"/>
                <a:ea typeface="Calibri"/>
                <a:cs typeface="Calibri"/>
                <a:sym typeface="Calibri"/>
              </a:rPr>
              <a:t>Operations: </a:t>
            </a:r>
            <a:r>
              <a:rPr lang="en-US" sz="1800">
                <a:solidFill>
                  <a:srgbClr val="333F1A"/>
                </a:solidFill>
                <a:latin typeface="Calibri"/>
                <a:ea typeface="Calibri"/>
                <a:cs typeface="Calibri"/>
                <a:sym typeface="Calibri"/>
              </a:rPr>
              <a:t>What are the systems for accomplishing the vision and mission?</a:t>
            </a:r>
            <a:endParaRPr/>
          </a:p>
          <a:p>
            <a:pPr indent="0" lvl="0" marL="0" marR="0" rtl="0" algn="l">
              <a:spcBef>
                <a:spcPts val="0"/>
              </a:spcBef>
              <a:spcAft>
                <a:spcPts val="0"/>
              </a:spcAft>
              <a:buNone/>
            </a:pPr>
            <a:r>
              <a:rPr b="1" lang="en-US" sz="1800">
                <a:solidFill>
                  <a:srgbClr val="333F1A"/>
                </a:solidFill>
                <a:latin typeface="Calibri"/>
                <a:ea typeface="Calibri"/>
                <a:cs typeface="Calibri"/>
                <a:sym typeface="Calibri"/>
              </a:rPr>
              <a:t>Execution: </a:t>
            </a:r>
            <a:r>
              <a:rPr lang="en-US" sz="1800">
                <a:solidFill>
                  <a:srgbClr val="333F1A"/>
                </a:solidFill>
                <a:latin typeface="Calibri"/>
                <a:ea typeface="Calibri"/>
                <a:cs typeface="Calibri"/>
                <a:sym typeface="Calibri"/>
              </a:rPr>
              <a:t>Is the program on track?</a:t>
            </a:r>
            <a:endParaRPr/>
          </a:p>
        </p:txBody>
      </p:sp>
      <p:sp>
        <p:nvSpPr>
          <p:cNvPr id="996" name="Google Shape;996;p52"/>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Program Improvement</a:t>
            </a:r>
            <a:endParaRPr/>
          </a:p>
        </p:txBody>
      </p:sp>
      <p:sp>
        <p:nvSpPr>
          <p:cNvPr id="997" name="Google Shape;997;p52"/>
          <p:cNvSpPr/>
          <p:nvPr/>
        </p:nvSpPr>
        <p:spPr>
          <a:xfrm>
            <a:off x="1" y="1219201"/>
            <a:ext cx="3276599" cy="3215192"/>
          </a:xfrm>
          <a:prstGeom prst="homePlate">
            <a:avLst>
              <a:gd fmla="val 15848" name="adj"/>
            </a:avLst>
          </a:prstGeom>
          <a:solidFill>
            <a:srgbClr val="EAF1DD"/>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2"/>
          <p:cNvSpPr txBox="1"/>
          <p:nvPr/>
        </p:nvSpPr>
        <p:spPr>
          <a:xfrm>
            <a:off x="-25400" y="1195860"/>
            <a:ext cx="3149599" cy="264687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33F1A"/>
                </a:solidFill>
                <a:latin typeface="Calibri"/>
                <a:ea typeface="Calibri"/>
                <a:cs typeface="Calibri"/>
                <a:sym typeface="Calibri"/>
              </a:rPr>
              <a:t>Assess and Align ECONOMIC ASSETS</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b="1" lang="en-US" sz="1800">
                <a:solidFill>
                  <a:srgbClr val="333F1A"/>
                </a:solidFill>
                <a:latin typeface="Calibri"/>
                <a:ea typeface="Calibri"/>
                <a:cs typeface="Calibri"/>
                <a:sym typeface="Calibri"/>
              </a:rPr>
              <a:t>Market</a:t>
            </a:r>
            <a:r>
              <a:rPr lang="en-US" sz="1800">
                <a:solidFill>
                  <a:srgbClr val="333F1A"/>
                </a:solidFill>
                <a:latin typeface="Calibri"/>
                <a:ea typeface="Calibri"/>
                <a:cs typeface="Calibri"/>
                <a:sym typeface="Calibri"/>
              </a:rPr>
              <a:t>:  The Users and Customers</a:t>
            </a:r>
            <a:endParaRPr/>
          </a:p>
          <a:p>
            <a:pPr indent="0" lvl="0" marL="0" marR="0" rtl="0" algn="l">
              <a:spcBef>
                <a:spcPts val="0"/>
              </a:spcBef>
              <a:spcAft>
                <a:spcPts val="0"/>
              </a:spcAft>
              <a:buNone/>
            </a:pPr>
            <a:r>
              <a:rPr b="1" lang="en-US" sz="1800">
                <a:solidFill>
                  <a:srgbClr val="333F1A"/>
                </a:solidFill>
                <a:latin typeface="Calibri"/>
                <a:ea typeface="Calibri"/>
                <a:cs typeface="Calibri"/>
                <a:sym typeface="Calibri"/>
              </a:rPr>
              <a:t>People:  </a:t>
            </a:r>
            <a:r>
              <a:rPr lang="en-US" sz="1800">
                <a:solidFill>
                  <a:srgbClr val="333F1A"/>
                </a:solidFill>
                <a:latin typeface="Calibri"/>
                <a:ea typeface="Calibri"/>
                <a:cs typeface="Calibri"/>
                <a:sym typeface="Calibri"/>
              </a:rPr>
              <a:t>The team operating the program and projects</a:t>
            </a:r>
            <a:endParaRPr/>
          </a:p>
          <a:p>
            <a:pPr indent="0" lvl="0" marL="0" marR="0" rtl="0" algn="l">
              <a:spcBef>
                <a:spcPts val="0"/>
              </a:spcBef>
              <a:spcAft>
                <a:spcPts val="0"/>
              </a:spcAft>
              <a:buNone/>
            </a:pPr>
            <a:r>
              <a:rPr b="1" lang="en-US" sz="1800">
                <a:solidFill>
                  <a:srgbClr val="333F1A"/>
                </a:solidFill>
                <a:latin typeface="Calibri"/>
                <a:ea typeface="Calibri"/>
                <a:cs typeface="Calibri"/>
                <a:sym typeface="Calibri"/>
              </a:rPr>
              <a:t>Financial:  </a:t>
            </a:r>
            <a:r>
              <a:rPr lang="en-US" sz="1800">
                <a:solidFill>
                  <a:srgbClr val="333F1A"/>
                </a:solidFill>
                <a:latin typeface="Calibri"/>
                <a:ea typeface="Calibri"/>
                <a:cs typeface="Calibri"/>
                <a:sym typeface="Calibri"/>
              </a:rPr>
              <a:t>The P&amp;L or the budget of the program</a:t>
            </a:r>
            <a:endParaRPr/>
          </a:p>
        </p:txBody>
      </p:sp>
      <p:sp>
        <p:nvSpPr>
          <p:cNvPr id="999" name="Google Shape;999;p52"/>
          <p:cNvSpPr/>
          <p:nvPr/>
        </p:nvSpPr>
        <p:spPr>
          <a:xfrm rot="-5400000">
            <a:off x="-445602" y="4969979"/>
            <a:ext cx="2730500" cy="791542"/>
          </a:xfrm>
          <a:prstGeom prst="homePlate">
            <a:avLst>
              <a:gd fmla="val 103804" name="adj"/>
            </a:avLst>
          </a:prstGeom>
          <a:solidFill>
            <a:srgbClr val="C2D59B">
              <a:alpha val="3098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0" name="Google Shape;1000;p52"/>
          <p:cNvGrpSpPr/>
          <p:nvPr/>
        </p:nvGrpSpPr>
        <p:grpSpPr>
          <a:xfrm>
            <a:off x="16890" y="4800600"/>
            <a:ext cx="2116710" cy="1981200"/>
            <a:chOff x="0" y="2870200"/>
            <a:chExt cx="4038600" cy="3638550"/>
          </a:xfrm>
        </p:grpSpPr>
        <p:pic>
          <p:nvPicPr>
            <p:cNvPr descr="database-integration-1.jpg" id="1001" name="Google Shape;1001;p52"/>
            <p:cNvPicPr preferRelativeResize="0"/>
            <p:nvPr/>
          </p:nvPicPr>
          <p:blipFill rotWithShape="1">
            <a:blip r:embed="rId3">
              <a:alphaModFix/>
            </a:blip>
            <a:srcRect b="0" l="0" r="0" t="0"/>
            <a:stretch/>
          </p:blipFill>
          <p:spPr>
            <a:xfrm>
              <a:off x="0" y="3479800"/>
              <a:ext cx="4038600" cy="3028950"/>
            </a:xfrm>
            <a:prstGeom prst="rect">
              <a:avLst/>
            </a:prstGeom>
            <a:noFill/>
            <a:ln>
              <a:noFill/>
            </a:ln>
          </p:spPr>
        </p:pic>
        <p:pic>
          <p:nvPicPr>
            <p:cNvPr descr="Wheel_For_White_bg02.png" id="1002" name="Google Shape;1002;p52"/>
            <p:cNvPicPr preferRelativeResize="0"/>
            <p:nvPr/>
          </p:nvPicPr>
          <p:blipFill rotWithShape="1">
            <a:blip r:embed="rId4">
              <a:alphaModFix/>
            </a:blip>
            <a:srcRect b="0" l="0" r="0" t="0"/>
            <a:stretch/>
          </p:blipFill>
          <p:spPr>
            <a:xfrm>
              <a:off x="1041400" y="2870200"/>
              <a:ext cx="1405701" cy="1405701"/>
            </a:xfrm>
            <a:prstGeom prst="rect">
              <a:avLst/>
            </a:prstGeom>
            <a:noFill/>
            <a:ln>
              <a:noFill/>
            </a:ln>
          </p:spPr>
        </p:pic>
      </p:grpSp>
      <p:sp>
        <p:nvSpPr>
          <p:cNvPr id="1003" name="Google Shape;1003;p52"/>
          <p:cNvSpPr txBox="1"/>
          <p:nvPr/>
        </p:nvSpPr>
        <p:spPr>
          <a:xfrm>
            <a:off x="6305754" y="1219199"/>
            <a:ext cx="2685846" cy="29546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33F1A"/>
                </a:solidFill>
                <a:latin typeface="Calibri"/>
                <a:ea typeface="Calibri"/>
                <a:cs typeface="Calibri"/>
                <a:sym typeface="Calibri"/>
              </a:rPr>
              <a:t>Assess and Align STRUCTURE</a:t>
            </a:r>
            <a:endParaRPr/>
          </a:p>
          <a:p>
            <a:pPr indent="0" lvl="0" marL="0" marR="0" rtl="0" algn="l">
              <a:spcBef>
                <a:spcPts val="0"/>
              </a:spcBef>
              <a:spcAft>
                <a:spcPts val="0"/>
              </a:spcAft>
              <a:buNone/>
            </a:pPr>
            <a:r>
              <a:t/>
            </a:r>
            <a:endParaRPr b="1" sz="1200">
              <a:solidFill>
                <a:srgbClr val="333F1A"/>
              </a:solidFill>
              <a:latin typeface="Calibri"/>
              <a:ea typeface="Calibri"/>
              <a:cs typeface="Calibri"/>
              <a:sym typeface="Calibri"/>
            </a:endParaRPr>
          </a:p>
          <a:p>
            <a:pPr indent="0" lvl="0" marL="0" marR="0" rtl="0" algn="l">
              <a:spcBef>
                <a:spcPts val="0"/>
              </a:spcBef>
              <a:spcAft>
                <a:spcPts val="0"/>
              </a:spcAft>
              <a:buNone/>
            </a:pPr>
            <a:r>
              <a:rPr b="1" lang="en-US" sz="1800">
                <a:solidFill>
                  <a:srgbClr val="333F1A"/>
                </a:solidFill>
                <a:latin typeface="Calibri"/>
                <a:ea typeface="Calibri"/>
                <a:cs typeface="Calibri"/>
                <a:sym typeface="Calibri"/>
              </a:rPr>
              <a:t>Expectations: </a:t>
            </a:r>
            <a:r>
              <a:rPr lang="en-US" sz="1800">
                <a:solidFill>
                  <a:srgbClr val="333F1A"/>
                </a:solidFill>
                <a:latin typeface="Calibri"/>
                <a:ea typeface="Calibri"/>
                <a:cs typeface="Calibri"/>
                <a:sym typeface="Calibri"/>
              </a:rPr>
              <a:t>What has been and is being communicated?</a:t>
            </a:r>
            <a:endParaRPr/>
          </a:p>
          <a:p>
            <a:pPr indent="0" lvl="0" marL="0" marR="0" rtl="0" algn="l">
              <a:spcBef>
                <a:spcPts val="0"/>
              </a:spcBef>
              <a:spcAft>
                <a:spcPts val="0"/>
              </a:spcAft>
              <a:buNone/>
            </a:pPr>
            <a:r>
              <a:rPr b="1" lang="en-US" sz="1800">
                <a:solidFill>
                  <a:srgbClr val="333F1A"/>
                </a:solidFill>
                <a:latin typeface="Calibri"/>
                <a:ea typeface="Calibri"/>
                <a:cs typeface="Calibri"/>
                <a:sym typeface="Calibri"/>
              </a:rPr>
              <a:t>Governance: </a:t>
            </a:r>
            <a:r>
              <a:rPr lang="en-US" sz="1800">
                <a:solidFill>
                  <a:srgbClr val="333F1A"/>
                </a:solidFill>
                <a:latin typeface="Calibri"/>
                <a:ea typeface="Calibri"/>
                <a:cs typeface="Calibri"/>
                <a:sym typeface="Calibri"/>
              </a:rPr>
              <a:t>Is the program audited?</a:t>
            </a:r>
            <a:endParaRPr/>
          </a:p>
          <a:p>
            <a:pPr indent="0" lvl="0" marL="0" marR="0" rtl="0" algn="l">
              <a:spcBef>
                <a:spcPts val="0"/>
              </a:spcBef>
              <a:spcAft>
                <a:spcPts val="0"/>
              </a:spcAft>
              <a:buNone/>
            </a:pPr>
            <a:r>
              <a:rPr b="1" lang="en-US" sz="1800">
                <a:solidFill>
                  <a:srgbClr val="333F1A"/>
                </a:solidFill>
                <a:latin typeface="Calibri"/>
                <a:ea typeface="Calibri"/>
                <a:cs typeface="Calibri"/>
                <a:sym typeface="Calibri"/>
              </a:rPr>
              <a:t>Entity: </a:t>
            </a:r>
            <a:r>
              <a:rPr lang="en-US" sz="1800">
                <a:solidFill>
                  <a:srgbClr val="333F1A"/>
                </a:solidFill>
                <a:latin typeface="Calibri"/>
                <a:ea typeface="Calibri"/>
                <a:cs typeface="Calibri"/>
                <a:sym typeface="Calibri"/>
              </a:rPr>
              <a:t>What is the structure of the contract?</a:t>
            </a:r>
            <a:endParaRPr/>
          </a:p>
          <a:p>
            <a:pPr indent="0" lvl="0" marL="0" marR="0" rtl="0" algn="l">
              <a:spcBef>
                <a:spcPts val="0"/>
              </a:spcBef>
              <a:spcAft>
                <a:spcPts val="0"/>
              </a:spcAft>
              <a:buNone/>
            </a:pPr>
            <a:r>
              <a:t/>
            </a:r>
            <a:endParaRPr sz="700">
              <a:solidFill>
                <a:srgbClr val="333F1A"/>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1000"/>
                                        <p:tgtEl>
                                          <p:spTgt spid="998"/>
                                        </p:tgtEl>
                                      </p:cBhvr>
                                    </p:animEffect>
                                  </p:childTnLst>
                                </p:cTn>
                              </p:par>
                              <p:par>
                                <p:cTn fill="hold" nodeType="withEffect" presetClass="entr" presetID="10" presetSubtype="0">
                                  <p:stCondLst>
                                    <p:cond delay="0"/>
                                  </p:stCondLst>
                                  <p:childTnLst>
                                    <p:set>
                                      <p:cBhvr>
                                        <p:cTn dur="1" fill="hold">
                                          <p:stCondLst>
                                            <p:cond delay="0"/>
                                          </p:stCondLst>
                                        </p:cTn>
                                        <p:tgtEl>
                                          <p:spTgt spid="997"/>
                                        </p:tgtEl>
                                        <p:attrNameLst>
                                          <p:attrName>style.visibility</p:attrName>
                                        </p:attrNameLst>
                                      </p:cBhvr>
                                      <p:to>
                                        <p:strVal val="visible"/>
                                      </p:to>
                                    </p:set>
                                    <p:animEffect filter="fade" transition="in">
                                      <p:cBhvr>
                                        <p:cTn dur="1000"/>
                                        <p:tgtEl>
                                          <p:spTgt spid="9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1000"/>
                                        <p:tgtEl>
                                          <p:spTgt spid="994"/>
                                        </p:tgtEl>
                                      </p:cBhvr>
                                    </p:animEffect>
                                  </p:childTnLst>
                                </p:cTn>
                              </p:par>
                              <p:par>
                                <p:cTn fill="hold" nodeType="with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1000"/>
                                        <p:tgtEl>
                                          <p:spTgt spid="9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3"/>
                                        </p:tgtEl>
                                        <p:attrNameLst>
                                          <p:attrName>style.visibility</p:attrName>
                                        </p:attrNameLst>
                                      </p:cBhvr>
                                      <p:to>
                                        <p:strVal val="visible"/>
                                      </p:to>
                                    </p:set>
                                    <p:animEffect filter="fade" transition="in">
                                      <p:cBhvr>
                                        <p:cTn dur="1000"/>
                                        <p:tgtEl>
                                          <p:spTgt spid="1003"/>
                                        </p:tgtEl>
                                      </p:cBhvr>
                                    </p:animEffect>
                                  </p:childTnLst>
                                </p:cTn>
                              </p:par>
                              <p:par>
                                <p:cTn fill="hold" nodeType="withEffect" presetClass="entr" presetID="10" presetSubtype="0">
                                  <p:stCondLst>
                                    <p:cond delay="0"/>
                                  </p:stCondLst>
                                  <p:childTnLst>
                                    <p:set>
                                      <p:cBhvr>
                                        <p:cTn dur="1" fill="hold">
                                          <p:stCondLst>
                                            <p:cond delay="0"/>
                                          </p:stCondLst>
                                        </p:cTn>
                                        <p:tgtEl>
                                          <p:spTgt spid="993"/>
                                        </p:tgtEl>
                                        <p:attrNameLst>
                                          <p:attrName>style.visibility</p:attrName>
                                        </p:attrNameLst>
                                      </p:cBhvr>
                                      <p:to>
                                        <p:strVal val="visible"/>
                                      </p:to>
                                    </p:set>
                                    <p:animEffect filter="fade" transition="in">
                                      <p:cBhvr>
                                        <p:cTn dur="1000"/>
                                        <p:tgtEl>
                                          <p:spTgt spid="9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grpSp>
        <p:nvGrpSpPr>
          <p:cNvPr id="1009" name="Google Shape;1009;p53"/>
          <p:cNvGrpSpPr/>
          <p:nvPr/>
        </p:nvGrpSpPr>
        <p:grpSpPr>
          <a:xfrm>
            <a:off x="4724400" y="3962400"/>
            <a:ext cx="3276600" cy="2362200"/>
            <a:chOff x="4724400" y="3962400"/>
            <a:chExt cx="3276600" cy="2362200"/>
          </a:xfrm>
        </p:grpSpPr>
        <p:sp>
          <p:nvSpPr>
            <p:cNvPr id="1010" name="Google Shape;1010;p53"/>
            <p:cNvSpPr/>
            <p:nvPr/>
          </p:nvSpPr>
          <p:spPr>
            <a:xfrm rot="10800000">
              <a:off x="4800600" y="3962400"/>
              <a:ext cx="3124200" cy="23622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nvGrpSpPr>
            <p:cNvPr id="1011" name="Google Shape;1011;p53"/>
            <p:cNvGrpSpPr/>
            <p:nvPr/>
          </p:nvGrpSpPr>
          <p:grpSpPr>
            <a:xfrm>
              <a:off x="4724400" y="4114800"/>
              <a:ext cx="3276600" cy="2209800"/>
              <a:chOff x="4786424" y="3848100"/>
              <a:chExt cx="3429000" cy="2552700"/>
            </a:xfrm>
          </p:grpSpPr>
          <p:graphicFrame>
            <p:nvGraphicFramePr>
              <p:cNvPr id="1012" name="Google Shape;1012;p53"/>
              <p:cNvGraphicFramePr/>
              <p:nvPr/>
            </p:nvGraphicFramePr>
            <p:xfrm>
              <a:off x="4786424" y="3962400"/>
              <a:ext cx="3429000" cy="2438400"/>
            </p:xfrm>
            <a:graphic>
              <a:graphicData uri="http://schemas.openxmlformats.org/drawingml/2006/chart">
                <c:chart r:id="rId3"/>
              </a:graphicData>
            </a:graphic>
          </p:graphicFrame>
          <p:sp>
            <p:nvSpPr>
              <p:cNvPr id="1013" name="Google Shape;1013;p53"/>
              <p:cNvSpPr/>
              <p:nvPr/>
            </p:nvSpPr>
            <p:spPr>
              <a:xfrm>
                <a:off x="5015689" y="3848100"/>
                <a:ext cx="2970471" cy="2361981"/>
              </a:xfrm>
              <a:prstGeom prst="roundRect">
                <a:avLst>
                  <a:gd fmla="val 16667" name="adj"/>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grpSp>
      <p:sp>
        <p:nvSpPr>
          <p:cNvPr id="1014" name="Google Shape;1014;p53"/>
          <p:cNvSpPr txBox="1"/>
          <p:nvPr>
            <p:ph type="title"/>
          </p:nvPr>
        </p:nvSpPr>
        <p:spPr>
          <a:xfrm>
            <a:off x="0" y="1588"/>
            <a:ext cx="9144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Analytics &amp; Intelligence Platform</a:t>
            </a:r>
            <a:endParaRPr/>
          </a:p>
        </p:txBody>
      </p:sp>
      <p:sp>
        <p:nvSpPr>
          <p:cNvPr id="1015" name="Google Shape;1015;p53"/>
          <p:cNvSpPr/>
          <p:nvPr/>
        </p:nvSpPr>
        <p:spPr>
          <a:xfrm>
            <a:off x="155575" y="1447800"/>
            <a:ext cx="8812213" cy="2513013"/>
          </a:xfrm>
          <a:prstGeom prst="roundRect">
            <a:avLst>
              <a:gd fmla="val 47873" name="adj"/>
            </a:avLst>
          </a:prstGeom>
          <a:gradFill>
            <a:gsLst>
              <a:gs pos="0">
                <a:srgbClr val="EAF1DD"/>
              </a:gs>
              <a:gs pos="23000">
                <a:srgbClr val="76923C"/>
              </a:gs>
              <a:gs pos="76000">
                <a:srgbClr val="76923C"/>
              </a:gs>
              <a:gs pos="100000">
                <a:srgbClr val="D6E3BC"/>
              </a:gs>
            </a:gsLst>
            <a:lin ang="0" scaled="0"/>
          </a:gradFill>
          <a:ln cap="flat" cmpd="sng" w="38100">
            <a:solidFill>
              <a:srgbClr val="D6E3BC"/>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3"/>
          <p:cNvSpPr/>
          <p:nvPr/>
        </p:nvSpPr>
        <p:spPr>
          <a:xfrm>
            <a:off x="3473826" y="1585258"/>
            <a:ext cx="2286000" cy="2286000"/>
          </a:xfrm>
          <a:prstGeom prst="ellipse">
            <a:avLst/>
          </a:prstGeom>
          <a:solidFill>
            <a:srgbClr val="D6E3BC"/>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7" name="Google Shape;1017;p53"/>
          <p:cNvGrpSpPr/>
          <p:nvPr/>
        </p:nvGrpSpPr>
        <p:grpSpPr>
          <a:xfrm>
            <a:off x="958850" y="3311525"/>
            <a:ext cx="1041400" cy="282575"/>
            <a:chOff x="1717748" y="2375002"/>
            <a:chExt cx="3040063" cy="822960"/>
          </a:xfrm>
        </p:grpSpPr>
        <p:grpSp>
          <p:nvGrpSpPr>
            <p:cNvPr id="1018" name="Google Shape;1018;p53"/>
            <p:cNvGrpSpPr/>
            <p:nvPr/>
          </p:nvGrpSpPr>
          <p:grpSpPr>
            <a:xfrm>
              <a:off x="1717748" y="2375002"/>
              <a:ext cx="3040063" cy="822960"/>
              <a:chOff x="1717748" y="2375002"/>
              <a:chExt cx="3040063" cy="822960"/>
            </a:xfrm>
          </p:grpSpPr>
          <p:sp>
            <p:nvSpPr>
              <p:cNvPr id="1019" name="Google Shape;1019;p53"/>
              <p:cNvSpPr/>
              <p:nvPr/>
            </p:nvSpPr>
            <p:spPr>
              <a:xfrm>
                <a:off x="1722384" y="2375002"/>
                <a:ext cx="3035427"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Financial</a:t>
                </a:r>
                <a:endParaRPr/>
              </a:p>
            </p:txBody>
          </p:sp>
          <p:sp>
            <p:nvSpPr>
              <p:cNvPr id="1020" name="Google Shape;1020;p53"/>
              <p:cNvSpPr/>
              <p:nvPr/>
            </p:nvSpPr>
            <p:spPr>
              <a:xfrm>
                <a:off x="1717748" y="2375002"/>
                <a:ext cx="824895"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53"/>
            <p:cNvGrpSpPr/>
            <p:nvPr/>
          </p:nvGrpSpPr>
          <p:grpSpPr>
            <a:xfrm>
              <a:off x="1835838" y="2530721"/>
              <a:ext cx="598064" cy="532324"/>
              <a:chOff x="1806206" y="2502148"/>
              <a:chExt cx="598064" cy="532324"/>
            </a:xfrm>
          </p:grpSpPr>
          <p:sp>
            <p:nvSpPr>
              <p:cNvPr id="1022" name="Google Shape;1022;p5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24" name="Google Shape;1024;p53"/>
          <p:cNvGrpSpPr/>
          <p:nvPr/>
        </p:nvGrpSpPr>
        <p:grpSpPr>
          <a:xfrm>
            <a:off x="2826321" y="984911"/>
            <a:ext cx="3458021" cy="3437204"/>
            <a:chOff x="2819971" y="1606409"/>
            <a:chExt cx="3458021" cy="3437054"/>
          </a:xfrm>
        </p:grpSpPr>
        <p:grpSp>
          <p:nvGrpSpPr>
            <p:cNvPr id="1025" name="Google Shape;1025;p53"/>
            <p:cNvGrpSpPr/>
            <p:nvPr/>
          </p:nvGrpSpPr>
          <p:grpSpPr>
            <a:xfrm rot="-1002798">
              <a:off x="3156983" y="1948581"/>
              <a:ext cx="2783997" cy="2752710"/>
              <a:chOff x="3127979" y="2413620"/>
              <a:chExt cx="2584499" cy="2617402"/>
            </a:xfrm>
          </p:grpSpPr>
          <p:sp>
            <p:nvSpPr>
              <p:cNvPr id="1026" name="Google Shape;1026;p53"/>
              <p:cNvSpPr/>
              <p:nvPr/>
            </p:nvSpPr>
            <p:spPr>
              <a:xfrm rot="-8493246">
                <a:off x="3545563" y="2745738"/>
                <a:ext cx="1749332" cy="1953165"/>
              </a:xfrm>
              <a:custGeom>
                <a:rect b="b" l="l" r="r" t="t"/>
                <a:pathLst>
                  <a:path extrusionOk="0" h="120000" w="120000">
                    <a:moveTo>
                      <a:pt x="43212" y="12029"/>
                    </a:moveTo>
                    <a:lnTo>
                      <a:pt x="43212" y="12029"/>
                    </a:lnTo>
                    <a:cubicBezTo>
                      <a:pt x="56923" y="7037"/>
                      <a:pt x="72087" y="8396"/>
                      <a:pt x="84734" y="15752"/>
                    </a:cubicBezTo>
                    <a:cubicBezTo>
                      <a:pt x="97381" y="23109"/>
                      <a:pt x="106251" y="35728"/>
                      <a:pt x="109021" y="50308"/>
                    </a:cubicBezTo>
                    <a:lnTo>
                      <a:pt x="118791" y="51280"/>
                    </a:lnTo>
                    <a:lnTo>
                      <a:pt x="104348" y="64414"/>
                    </a:lnTo>
                    <a:lnTo>
                      <a:pt x="88083" y="48223"/>
                    </a:lnTo>
                    <a:lnTo>
                      <a:pt x="97802" y="49191"/>
                    </a:lnTo>
                    <a:lnTo>
                      <a:pt x="97802" y="49191"/>
                    </a:lnTo>
                    <a:cubicBezTo>
                      <a:pt x="94923" y="38027"/>
                      <a:pt x="87723" y="28650"/>
                      <a:pt x="77959" y="23347"/>
                    </a:cubicBezTo>
                    <a:cubicBezTo>
                      <a:pt x="68196" y="18043"/>
                      <a:pt x="56765" y="17300"/>
                      <a:pt x="46456" y="21300"/>
                    </a:cubicBezTo>
                    <a:close/>
                  </a:path>
                </a:pathLst>
              </a:custGeom>
              <a:solidFill>
                <a:srgbClr val="F79646">
                  <a:alpha val="4000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3"/>
              <p:cNvSpPr/>
              <p:nvPr/>
            </p:nvSpPr>
            <p:spPr>
              <a:xfrm rot="6098110">
                <a:off x="3526106" y="2806972"/>
                <a:ext cx="1749397" cy="1952708"/>
              </a:xfrm>
              <a:custGeom>
                <a:rect b="b" l="l" r="r" t="t"/>
                <a:pathLst>
                  <a:path extrusionOk="0" h="120000" w="120000">
                    <a:moveTo>
                      <a:pt x="39488" y="13339"/>
                    </a:moveTo>
                    <a:lnTo>
                      <a:pt x="39488" y="13339"/>
                    </a:lnTo>
                    <a:cubicBezTo>
                      <a:pt x="53448" y="6893"/>
                      <a:pt x="69522" y="7367"/>
                      <a:pt x="83097" y="14626"/>
                    </a:cubicBezTo>
                    <a:cubicBezTo>
                      <a:pt x="96672" y="21885"/>
                      <a:pt x="106247" y="35125"/>
                      <a:pt x="109075" y="50548"/>
                    </a:cubicBezTo>
                    <a:lnTo>
                      <a:pt x="118864" y="51496"/>
                    </a:lnTo>
                    <a:lnTo>
                      <a:pt x="104361" y="64298"/>
                    </a:lnTo>
                    <a:lnTo>
                      <a:pt x="88156" y="48521"/>
                    </a:lnTo>
                    <a:lnTo>
                      <a:pt x="97903" y="49466"/>
                    </a:lnTo>
                    <a:lnTo>
                      <a:pt x="97903" y="49466"/>
                    </a:lnTo>
                    <a:cubicBezTo>
                      <a:pt x="94967" y="37466"/>
                      <a:pt x="87176" y="27478"/>
                      <a:pt x="76641" y="22210"/>
                    </a:cubicBezTo>
                    <a:cubicBezTo>
                      <a:pt x="66107" y="16941"/>
                      <a:pt x="53920" y="16937"/>
                      <a:pt x="43382" y="22198"/>
                    </a:cubicBezTo>
                    <a:close/>
                  </a:path>
                </a:pathLst>
              </a:custGeom>
              <a:solidFill>
                <a:srgbClr val="F79646">
                  <a:alpha val="4000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3"/>
              <p:cNvSpPr/>
              <p:nvPr/>
            </p:nvSpPr>
            <p:spPr>
              <a:xfrm rot="-1081851">
                <a:off x="3615142" y="2797079"/>
                <a:ext cx="1749331" cy="1953165"/>
              </a:xfrm>
              <a:custGeom>
                <a:rect b="b" l="l" r="r" t="t"/>
                <a:pathLst>
                  <a:path extrusionOk="0" h="120000" w="120000">
                    <a:moveTo>
                      <a:pt x="35864" y="15521"/>
                    </a:moveTo>
                    <a:lnTo>
                      <a:pt x="35864" y="15521"/>
                    </a:lnTo>
                    <a:cubicBezTo>
                      <a:pt x="49825" y="7678"/>
                      <a:pt x="66628" y="7092"/>
                      <a:pt x="81085" y="13943"/>
                    </a:cubicBezTo>
                    <a:cubicBezTo>
                      <a:pt x="95541" y="20795"/>
                      <a:pt x="105911" y="34261"/>
                      <a:pt x="108993" y="50182"/>
                    </a:cubicBezTo>
                    <a:lnTo>
                      <a:pt x="118751" y="51167"/>
                    </a:lnTo>
                    <a:lnTo>
                      <a:pt x="104340" y="64476"/>
                    </a:lnTo>
                    <a:lnTo>
                      <a:pt x="88043" y="48068"/>
                    </a:lnTo>
                    <a:lnTo>
                      <a:pt x="97746" y="49047"/>
                    </a:lnTo>
                    <a:lnTo>
                      <a:pt x="97746" y="49047"/>
                    </a:lnTo>
                    <a:cubicBezTo>
                      <a:pt x="94521" y="36881"/>
                      <a:pt x="86115" y="26950"/>
                      <a:pt x="74963" y="22127"/>
                    </a:cubicBezTo>
                    <a:cubicBezTo>
                      <a:pt x="63811" y="17305"/>
                      <a:pt x="51156" y="18129"/>
                      <a:pt x="40662" y="24362"/>
                    </a:cubicBezTo>
                    <a:close/>
                  </a:path>
                </a:pathLst>
              </a:custGeom>
              <a:solidFill>
                <a:srgbClr val="F79646">
                  <a:alpha val="4000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9" name="Google Shape;1029;p53"/>
            <p:cNvGrpSpPr/>
            <p:nvPr/>
          </p:nvGrpSpPr>
          <p:grpSpPr>
            <a:xfrm>
              <a:off x="3352800" y="3451930"/>
              <a:ext cx="1044575" cy="282563"/>
              <a:chOff x="1717748" y="2377081"/>
              <a:chExt cx="3053223" cy="822908"/>
            </a:xfrm>
          </p:grpSpPr>
          <p:grpSp>
            <p:nvGrpSpPr>
              <p:cNvPr id="1030" name="Google Shape;1030;p53"/>
              <p:cNvGrpSpPr/>
              <p:nvPr/>
            </p:nvGrpSpPr>
            <p:grpSpPr>
              <a:xfrm>
                <a:off x="1717748" y="2377081"/>
                <a:ext cx="3053223" cy="822908"/>
                <a:chOff x="1717748" y="2377081"/>
                <a:chExt cx="3053223" cy="822908"/>
              </a:xfrm>
            </p:grpSpPr>
            <p:sp>
              <p:nvSpPr>
                <p:cNvPr id="1031" name="Google Shape;1031;p53"/>
                <p:cNvSpPr/>
                <p:nvPr/>
              </p:nvSpPr>
              <p:spPr>
                <a:xfrm>
                  <a:off x="1722390" y="2377081"/>
                  <a:ext cx="3048581" cy="822908"/>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Execution</a:t>
                  </a:r>
                  <a:endParaRPr/>
                </a:p>
              </p:txBody>
            </p:sp>
            <p:sp>
              <p:nvSpPr>
                <p:cNvPr id="1032" name="Google Shape;1032;p53"/>
                <p:cNvSpPr/>
                <p:nvPr/>
              </p:nvSpPr>
              <p:spPr>
                <a:xfrm>
                  <a:off x="1717748" y="2377081"/>
                  <a:ext cx="821309" cy="822908"/>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3" name="Google Shape;1033;p53"/>
              <p:cNvGrpSpPr/>
              <p:nvPr/>
            </p:nvGrpSpPr>
            <p:grpSpPr>
              <a:xfrm>
                <a:off x="1835838" y="2530721"/>
                <a:ext cx="598064" cy="532324"/>
                <a:chOff x="1806206" y="2502148"/>
                <a:chExt cx="598064" cy="532324"/>
              </a:xfrm>
            </p:grpSpPr>
            <p:sp>
              <p:nvSpPr>
                <p:cNvPr id="1034" name="Google Shape;1034;p5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6" name="Google Shape;1036;p53"/>
            <p:cNvGrpSpPr/>
            <p:nvPr/>
          </p:nvGrpSpPr>
          <p:grpSpPr>
            <a:xfrm>
              <a:off x="4038600" y="2439150"/>
              <a:ext cx="1041400" cy="279388"/>
              <a:chOff x="1717748" y="2377205"/>
              <a:chExt cx="3040962" cy="818443"/>
            </a:xfrm>
          </p:grpSpPr>
          <p:grpSp>
            <p:nvGrpSpPr>
              <p:cNvPr id="1037" name="Google Shape;1037;p53"/>
              <p:cNvGrpSpPr/>
              <p:nvPr/>
            </p:nvGrpSpPr>
            <p:grpSpPr>
              <a:xfrm>
                <a:off x="1717748" y="2377205"/>
                <a:ext cx="3040962" cy="818443"/>
                <a:chOff x="1717748" y="2377205"/>
                <a:chExt cx="3040962" cy="818443"/>
              </a:xfrm>
            </p:grpSpPr>
            <p:sp>
              <p:nvSpPr>
                <p:cNvPr id="1038" name="Google Shape;1038;p53"/>
                <p:cNvSpPr/>
                <p:nvPr/>
              </p:nvSpPr>
              <p:spPr>
                <a:xfrm>
                  <a:off x="1722385" y="2377205"/>
                  <a:ext cx="3036325" cy="818443"/>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Strategy</a:t>
                  </a:r>
                  <a:endParaRPr/>
                </a:p>
              </p:txBody>
            </p:sp>
            <p:sp>
              <p:nvSpPr>
                <p:cNvPr id="1039" name="Google Shape;1039;p53"/>
                <p:cNvSpPr/>
                <p:nvPr/>
              </p:nvSpPr>
              <p:spPr>
                <a:xfrm>
                  <a:off x="1717748" y="2377205"/>
                  <a:ext cx="825139" cy="818443"/>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53"/>
              <p:cNvGrpSpPr/>
              <p:nvPr/>
            </p:nvGrpSpPr>
            <p:grpSpPr>
              <a:xfrm>
                <a:off x="1835838" y="2530721"/>
                <a:ext cx="598064" cy="532324"/>
                <a:chOff x="1806206" y="2502148"/>
                <a:chExt cx="598064" cy="532324"/>
              </a:xfrm>
            </p:grpSpPr>
            <p:sp>
              <p:nvSpPr>
                <p:cNvPr id="1041" name="Google Shape;1041;p5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43" name="Google Shape;1043;p53"/>
            <p:cNvGrpSpPr/>
            <p:nvPr/>
          </p:nvGrpSpPr>
          <p:grpSpPr>
            <a:xfrm>
              <a:off x="4826000" y="3605911"/>
              <a:ext cx="1041400" cy="280976"/>
              <a:chOff x="1716849" y="2376877"/>
              <a:chExt cx="3040962" cy="823095"/>
            </a:xfrm>
          </p:grpSpPr>
          <p:grpSp>
            <p:nvGrpSpPr>
              <p:cNvPr id="1044" name="Google Shape;1044;p53"/>
              <p:cNvGrpSpPr/>
              <p:nvPr/>
            </p:nvGrpSpPr>
            <p:grpSpPr>
              <a:xfrm>
                <a:off x="1716849" y="2376877"/>
                <a:ext cx="3040962" cy="823095"/>
                <a:chOff x="1716849" y="2376877"/>
                <a:chExt cx="3040962" cy="823095"/>
              </a:xfrm>
            </p:grpSpPr>
            <p:sp>
              <p:nvSpPr>
                <p:cNvPr id="1045" name="Google Shape;1045;p53"/>
                <p:cNvSpPr/>
                <p:nvPr/>
              </p:nvSpPr>
              <p:spPr>
                <a:xfrm>
                  <a:off x="1721486" y="2376877"/>
                  <a:ext cx="3036325" cy="823095"/>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Operations</a:t>
                  </a:r>
                  <a:endParaRPr/>
                </a:p>
              </p:txBody>
            </p:sp>
            <p:sp>
              <p:nvSpPr>
                <p:cNvPr id="1046" name="Google Shape;1046;p53"/>
                <p:cNvSpPr/>
                <p:nvPr/>
              </p:nvSpPr>
              <p:spPr>
                <a:xfrm>
                  <a:off x="1716849" y="2376877"/>
                  <a:ext cx="825139" cy="823095"/>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53"/>
              <p:cNvGrpSpPr/>
              <p:nvPr/>
            </p:nvGrpSpPr>
            <p:grpSpPr>
              <a:xfrm>
                <a:off x="1835838" y="2530721"/>
                <a:ext cx="598064" cy="532324"/>
                <a:chOff x="1806206" y="2502148"/>
                <a:chExt cx="598064" cy="532324"/>
              </a:xfrm>
            </p:grpSpPr>
            <p:sp>
              <p:nvSpPr>
                <p:cNvPr id="1048" name="Google Shape;1048;p5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050" name="Google Shape;1050;p53"/>
          <p:cNvGrpSpPr/>
          <p:nvPr/>
        </p:nvGrpSpPr>
        <p:grpSpPr>
          <a:xfrm>
            <a:off x="7207250" y="3311525"/>
            <a:ext cx="1041400" cy="282575"/>
            <a:chOff x="1717748" y="2375002"/>
            <a:chExt cx="3040063" cy="822960"/>
          </a:xfrm>
        </p:grpSpPr>
        <p:grpSp>
          <p:nvGrpSpPr>
            <p:cNvPr id="1051" name="Google Shape;1051;p53"/>
            <p:cNvGrpSpPr/>
            <p:nvPr/>
          </p:nvGrpSpPr>
          <p:grpSpPr>
            <a:xfrm>
              <a:off x="1717748" y="2375002"/>
              <a:ext cx="3040063" cy="822960"/>
              <a:chOff x="1717748" y="2375002"/>
              <a:chExt cx="3040063" cy="822960"/>
            </a:xfrm>
          </p:grpSpPr>
          <p:sp>
            <p:nvSpPr>
              <p:cNvPr id="1052" name="Google Shape;1052;p53"/>
              <p:cNvSpPr/>
              <p:nvPr/>
            </p:nvSpPr>
            <p:spPr>
              <a:xfrm>
                <a:off x="1722384" y="2375002"/>
                <a:ext cx="3035427"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Entity</a:t>
                </a:r>
                <a:endParaRPr/>
              </a:p>
            </p:txBody>
          </p:sp>
          <p:sp>
            <p:nvSpPr>
              <p:cNvPr id="1053" name="Google Shape;1053;p53"/>
              <p:cNvSpPr/>
              <p:nvPr/>
            </p:nvSpPr>
            <p:spPr>
              <a:xfrm>
                <a:off x="1717748" y="2375002"/>
                <a:ext cx="824895"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53"/>
            <p:cNvGrpSpPr/>
            <p:nvPr/>
          </p:nvGrpSpPr>
          <p:grpSpPr>
            <a:xfrm>
              <a:off x="1835838" y="2530721"/>
              <a:ext cx="598064" cy="532324"/>
              <a:chOff x="1806206" y="2502148"/>
              <a:chExt cx="598064" cy="532324"/>
            </a:xfrm>
          </p:grpSpPr>
          <p:sp>
            <p:nvSpPr>
              <p:cNvPr id="1055" name="Google Shape;1055;p5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57" name="Google Shape;1057;p53"/>
          <p:cNvGrpSpPr/>
          <p:nvPr/>
        </p:nvGrpSpPr>
        <p:grpSpPr>
          <a:xfrm>
            <a:off x="5759450" y="2470150"/>
            <a:ext cx="1371600" cy="547688"/>
            <a:chOff x="5715000" y="2362200"/>
            <a:chExt cx="1371600" cy="548640"/>
          </a:xfrm>
        </p:grpSpPr>
        <p:sp>
          <p:nvSpPr>
            <p:cNvPr id="1058" name="Google Shape;1058;p53"/>
            <p:cNvSpPr/>
            <p:nvPr/>
          </p:nvSpPr>
          <p:spPr>
            <a:xfrm>
              <a:off x="5715000" y="2362200"/>
              <a:ext cx="1371600" cy="548640"/>
            </a:xfrm>
            <a:prstGeom prst="leftRightArrow">
              <a:avLst>
                <a:gd fmla="val 71787" name="adj1"/>
                <a:gd fmla="val 50000" name="adj2"/>
              </a:avLst>
            </a:prstGeom>
            <a:solidFill>
              <a:srgbClr val="D6E3BC"/>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3"/>
            <p:cNvSpPr txBox="1"/>
            <p:nvPr/>
          </p:nvSpPr>
          <p:spPr>
            <a:xfrm>
              <a:off x="5884863" y="2421040"/>
              <a:ext cx="1031875" cy="430960"/>
            </a:xfrm>
            <a:prstGeom prst="rect">
              <a:avLst/>
            </a:prstGeom>
            <a:noFill/>
            <a:ln>
              <a:noFill/>
            </a:ln>
            <a:effectLst>
              <a:outerShdw blurRad="50800" dir="2700000" dist="38100">
                <a:srgbClr val="000000">
                  <a:alpha val="42745"/>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rgbClr val="4F6128"/>
                  </a:solidFill>
                  <a:latin typeface="Calibri"/>
                  <a:ea typeface="Calibri"/>
                  <a:cs typeface="Calibri"/>
                  <a:sym typeface="Calibri"/>
                </a:rPr>
                <a:t>Continually</a:t>
              </a:r>
              <a:endParaRPr/>
            </a:p>
            <a:p>
              <a:pPr indent="0" lvl="0" marL="0" marR="0" rtl="0" algn="ctr">
                <a:spcBef>
                  <a:spcPts val="0"/>
                </a:spcBef>
                <a:spcAft>
                  <a:spcPts val="0"/>
                </a:spcAft>
                <a:buNone/>
              </a:pPr>
              <a:r>
                <a:rPr b="1" lang="en-US" sz="1050">
                  <a:solidFill>
                    <a:srgbClr val="4F6128"/>
                  </a:solidFill>
                  <a:latin typeface="Calibri"/>
                  <a:ea typeface="Calibri"/>
                  <a:cs typeface="Calibri"/>
                  <a:sym typeface="Calibri"/>
                </a:rPr>
                <a:t>Assess &amp; Align</a:t>
              </a:r>
              <a:endParaRPr/>
            </a:p>
          </p:txBody>
        </p:sp>
      </p:grpSp>
      <p:grpSp>
        <p:nvGrpSpPr>
          <p:cNvPr id="1060" name="Google Shape;1060;p53"/>
          <p:cNvGrpSpPr/>
          <p:nvPr/>
        </p:nvGrpSpPr>
        <p:grpSpPr>
          <a:xfrm>
            <a:off x="2087563" y="2484438"/>
            <a:ext cx="1371600" cy="549275"/>
            <a:chOff x="5715000" y="2362200"/>
            <a:chExt cx="1371600" cy="548640"/>
          </a:xfrm>
        </p:grpSpPr>
        <p:sp>
          <p:nvSpPr>
            <p:cNvPr id="1061" name="Google Shape;1061;p53"/>
            <p:cNvSpPr/>
            <p:nvPr/>
          </p:nvSpPr>
          <p:spPr>
            <a:xfrm>
              <a:off x="5715000" y="2362200"/>
              <a:ext cx="1371600" cy="548640"/>
            </a:xfrm>
            <a:prstGeom prst="leftRightArrow">
              <a:avLst>
                <a:gd fmla="val 71787" name="adj1"/>
                <a:gd fmla="val 50000" name="adj2"/>
              </a:avLst>
            </a:prstGeom>
            <a:solidFill>
              <a:srgbClr val="D6E3BC"/>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3"/>
            <p:cNvSpPr txBox="1"/>
            <p:nvPr/>
          </p:nvSpPr>
          <p:spPr>
            <a:xfrm>
              <a:off x="5884862" y="2420869"/>
              <a:ext cx="1031875" cy="431301"/>
            </a:xfrm>
            <a:prstGeom prst="rect">
              <a:avLst/>
            </a:prstGeom>
            <a:noFill/>
            <a:ln>
              <a:noFill/>
            </a:ln>
            <a:effectLst>
              <a:outerShdw blurRad="50800" dir="2700000" dist="38100">
                <a:srgbClr val="000000">
                  <a:alpha val="42745"/>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rgbClr val="4F6128"/>
                  </a:solidFill>
                  <a:latin typeface="Calibri"/>
                  <a:ea typeface="Calibri"/>
                  <a:cs typeface="Calibri"/>
                  <a:sym typeface="Calibri"/>
                </a:rPr>
                <a:t>Continually</a:t>
              </a:r>
              <a:endParaRPr/>
            </a:p>
            <a:p>
              <a:pPr indent="0" lvl="0" marL="0" marR="0" rtl="0" algn="ctr">
                <a:spcBef>
                  <a:spcPts val="0"/>
                </a:spcBef>
                <a:spcAft>
                  <a:spcPts val="0"/>
                </a:spcAft>
                <a:buNone/>
              </a:pPr>
              <a:r>
                <a:rPr b="1" lang="en-US" sz="1050">
                  <a:solidFill>
                    <a:srgbClr val="4F6128"/>
                  </a:solidFill>
                  <a:latin typeface="Calibri"/>
                  <a:ea typeface="Calibri"/>
                  <a:cs typeface="Calibri"/>
                  <a:sym typeface="Calibri"/>
                </a:rPr>
                <a:t>Assess &amp; Align</a:t>
              </a:r>
              <a:endParaRPr/>
            </a:p>
          </p:txBody>
        </p:sp>
      </p:grpSp>
      <p:sp>
        <p:nvSpPr>
          <p:cNvPr id="1063" name="Google Shape;1063;p53"/>
          <p:cNvSpPr/>
          <p:nvPr/>
        </p:nvSpPr>
        <p:spPr>
          <a:xfrm>
            <a:off x="1292225" y="2854325"/>
            <a:ext cx="468313" cy="476250"/>
          </a:xfrm>
          <a:prstGeom prst="downArrow">
            <a:avLst>
              <a:gd fmla="val 65954" name="adj1"/>
              <a:gd fmla="val 50000" name="adj2"/>
            </a:avLst>
          </a:prstGeom>
          <a:solidFill>
            <a:srgbClr val="D7E4BD"/>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4" name="Google Shape;1064;p53"/>
          <p:cNvGrpSpPr/>
          <p:nvPr/>
        </p:nvGrpSpPr>
        <p:grpSpPr>
          <a:xfrm>
            <a:off x="958850" y="2587625"/>
            <a:ext cx="1041400" cy="282575"/>
            <a:chOff x="1717748" y="2375002"/>
            <a:chExt cx="3040063" cy="822960"/>
          </a:xfrm>
        </p:grpSpPr>
        <p:grpSp>
          <p:nvGrpSpPr>
            <p:cNvPr id="1065" name="Google Shape;1065;p53"/>
            <p:cNvGrpSpPr/>
            <p:nvPr/>
          </p:nvGrpSpPr>
          <p:grpSpPr>
            <a:xfrm>
              <a:off x="1717748" y="2375002"/>
              <a:ext cx="3040063" cy="822960"/>
              <a:chOff x="1717748" y="2375002"/>
              <a:chExt cx="3040063" cy="822960"/>
            </a:xfrm>
          </p:grpSpPr>
          <p:sp>
            <p:nvSpPr>
              <p:cNvPr id="1066" name="Google Shape;1066;p53"/>
              <p:cNvSpPr/>
              <p:nvPr/>
            </p:nvSpPr>
            <p:spPr>
              <a:xfrm>
                <a:off x="1722384" y="2375002"/>
                <a:ext cx="3035427"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People</a:t>
                </a:r>
                <a:endParaRPr/>
              </a:p>
            </p:txBody>
          </p:sp>
          <p:sp>
            <p:nvSpPr>
              <p:cNvPr id="1067" name="Google Shape;1067;p53"/>
              <p:cNvSpPr/>
              <p:nvPr/>
            </p:nvSpPr>
            <p:spPr>
              <a:xfrm>
                <a:off x="1717748" y="2375002"/>
                <a:ext cx="824895"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53"/>
            <p:cNvGrpSpPr/>
            <p:nvPr/>
          </p:nvGrpSpPr>
          <p:grpSpPr>
            <a:xfrm>
              <a:off x="1835838" y="2530721"/>
              <a:ext cx="598064" cy="532324"/>
              <a:chOff x="1806206" y="2502148"/>
              <a:chExt cx="598064" cy="532324"/>
            </a:xfrm>
          </p:grpSpPr>
          <p:sp>
            <p:nvSpPr>
              <p:cNvPr id="1069" name="Google Shape;1069;p5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71" name="Google Shape;1071;p53"/>
          <p:cNvSpPr/>
          <p:nvPr/>
        </p:nvSpPr>
        <p:spPr>
          <a:xfrm>
            <a:off x="1292225" y="2138363"/>
            <a:ext cx="468313" cy="476250"/>
          </a:xfrm>
          <a:prstGeom prst="downArrow">
            <a:avLst>
              <a:gd fmla="val 65954" name="adj1"/>
              <a:gd fmla="val 50000" name="adj2"/>
            </a:avLst>
          </a:prstGeom>
          <a:solidFill>
            <a:srgbClr val="D7E4BD"/>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2" name="Google Shape;1072;p53"/>
          <p:cNvGrpSpPr/>
          <p:nvPr/>
        </p:nvGrpSpPr>
        <p:grpSpPr>
          <a:xfrm>
            <a:off x="960438" y="1863725"/>
            <a:ext cx="1039812" cy="280988"/>
            <a:chOff x="1717748" y="2375002"/>
            <a:chExt cx="3040063" cy="822960"/>
          </a:xfrm>
        </p:grpSpPr>
        <p:grpSp>
          <p:nvGrpSpPr>
            <p:cNvPr id="1073" name="Google Shape;1073;p53"/>
            <p:cNvGrpSpPr/>
            <p:nvPr/>
          </p:nvGrpSpPr>
          <p:grpSpPr>
            <a:xfrm>
              <a:off x="1717748" y="2375002"/>
              <a:ext cx="3040063" cy="822960"/>
              <a:chOff x="1717748" y="2375002"/>
              <a:chExt cx="3040063" cy="822960"/>
            </a:xfrm>
          </p:grpSpPr>
          <p:sp>
            <p:nvSpPr>
              <p:cNvPr id="1074" name="Google Shape;1074;p53"/>
              <p:cNvSpPr/>
              <p:nvPr/>
            </p:nvSpPr>
            <p:spPr>
              <a:xfrm>
                <a:off x="1722388" y="2375002"/>
                <a:ext cx="303542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Market</a:t>
                </a:r>
                <a:endParaRPr/>
              </a:p>
            </p:txBody>
          </p:sp>
          <p:sp>
            <p:nvSpPr>
              <p:cNvPr id="1075" name="Google Shape;1075;p53"/>
              <p:cNvSpPr/>
              <p:nvPr/>
            </p:nvSpPr>
            <p:spPr>
              <a:xfrm>
                <a:off x="1717748" y="2375002"/>
                <a:ext cx="821512"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53"/>
            <p:cNvGrpSpPr/>
            <p:nvPr/>
          </p:nvGrpSpPr>
          <p:grpSpPr>
            <a:xfrm>
              <a:off x="1835838" y="2530721"/>
              <a:ext cx="598064" cy="532324"/>
              <a:chOff x="1806206" y="2502148"/>
              <a:chExt cx="598064" cy="532324"/>
            </a:xfrm>
          </p:grpSpPr>
          <p:sp>
            <p:nvSpPr>
              <p:cNvPr id="1077" name="Google Shape;1077;p5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79" name="Google Shape;1079;p53"/>
          <p:cNvSpPr/>
          <p:nvPr/>
        </p:nvSpPr>
        <p:spPr>
          <a:xfrm>
            <a:off x="7573963" y="2849563"/>
            <a:ext cx="468312" cy="474662"/>
          </a:xfrm>
          <a:prstGeom prst="downArrow">
            <a:avLst>
              <a:gd fmla="val 65954" name="adj1"/>
              <a:gd fmla="val 50000" name="adj2"/>
            </a:avLst>
          </a:prstGeom>
          <a:solidFill>
            <a:srgbClr val="D7E4BD"/>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0" name="Google Shape;1080;p53"/>
          <p:cNvGrpSpPr/>
          <p:nvPr/>
        </p:nvGrpSpPr>
        <p:grpSpPr>
          <a:xfrm>
            <a:off x="7207250" y="2587625"/>
            <a:ext cx="1041400" cy="282575"/>
            <a:chOff x="1717748" y="2375002"/>
            <a:chExt cx="3040063" cy="822960"/>
          </a:xfrm>
        </p:grpSpPr>
        <p:grpSp>
          <p:nvGrpSpPr>
            <p:cNvPr id="1081" name="Google Shape;1081;p53"/>
            <p:cNvGrpSpPr/>
            <p:nvPr/>
          </p:nvGrpSpPr>
          <p:grpSpPr>
            <a:xfrm>
              <a:off x="1717748" y="2375002"/>
              <a:ext cx="3040063" cy="822960"/>
              <a:chOff x="1717748" y="2375002"/>
              <a:chExt cx="3040063" cy="822960"/>
            </a:xfrm>
          </p:grpSpPr>
          <p:sp>
            <p:nvSpPr>
              <p:cNvPr id="1082" name="Google Shape;1082;p53"/>
              <p:cNvSpPr/>
              <p:nvPr/>
            </p:nvSpPr>
            <p:spPr>
              <a:xfrm>
                <a:off x="1722384" y="2375002"/>
                <a:ext cx="3035427"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Governance</a:t>
                </a:r>
                <a:endParaRPr/>
              </a:p>
            </p:txBody>
          </p:sp>
          <p:sp>
            <p:nvSpPr>
              <p:cNvPr id="1083" name="Google Shape;1083;p53"/>
              <p:cNvSpPr/>
              <p:nvPr/>
            </p:nvSpPr>
            <p:spPr>
              <a:xfrm>
                <a:off x="1717748" y="2375002"/>
                <a:ext cx="824895"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4" name="Google Shape;1084;p53"/>
            <p:cNvGrpSpPr/>
            <p:nvPr/>
          </p:nvGrpSpPr>
          <p:grpSpPr>
            <a:xfrm>
              <a:off x="1835838" y="2530721"/>
              <a:ext cx="598064" cy="532324"/>
              <a:chOff x="1806206" y="2502148"/>
              <a:chExt cx="598064" cy="532324"/>
            </a:xfrm>
          </p:grpSpPr>
          <p:sp>
            <p:nvSpPr>
              <p:cNvPr id="1085" name="Google Shape;1085;p5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7" name="Google Shape;1087;p53"/>
          <p:cNvSpPr/>
          <p:nvPr/>
        </p:nvSpPr>
        <p:spPr>
          <a:xfrm>
            <a:off x="7573963" y="2133600"/>
            <a:ext cx="468312" cy="476250"/>
          </a:xfrm>
          <a:prstGeom prst="downArrow">
            <a:avLst>
              <a:gd fmla="val 65954" name="adj1"/>
              <a:gd fmla="val 50000" name="adj2"/>
            </a:avLst>
          </a:prstGeom>
          <a:solidFill>
            <a:srgbClr val="D7E4BD"/>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8" name="Google Shape;1088;p53"/>
          <p:cNvGrpSpPr/>
          <p:nvPr/>
        </p:nvGrpSpPr>
        <p:grpSpPr>
          <a:xfrm>
            <a:off x="7208838" y="1863725"/>
            <a:ext cx="1039812" cy="280988"/>
            <a:chOff x="1717748" y="2375002"/>
            <a:chExt cx="3040063" cy="822960"/>
          </a:xfrm>
        </p:grpSpPr>
        <p:grpSp>
          <p:nvGrpSpPr>
            <p:cNvPr id="1089" name="Google Shape;1089;p53"/>
            <p:cNvGrpSpPr/>
            <p:nvPr/>
          </p:nvGrpSpPr>
          <p:grpSpPr>
            <a:xfrm>
              <a:off x="1717748" y="2375002"/>
              <a:ext cx="3040063" cy="822960"/>
              <a:chOff x="1717748" y="2375002"/>
              <a:chExt cx="3040063" cy="822960"/>
            </a:xfrm>
          </p:grpSpPr>
          <p:sp>
            <p:nvSpPr>
              <p:cNvPr id="1090" name="Google Shape;1090;p53"/>
              <p:cNvSpPr/>
              <p:nvPr/>
            </p:nvSpPr>
            <p:spPr>
              <a:xfrm>
                <a:off x="1722388" y="2375002"/>
                <a:ext cx="303542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Expectation</a:t>
                </a:r>
                <a:endParaRPr/>
              </a:p>
            </p:txBody>
          </p:sp>
          <p:sp>
            <p:nvSpPr>
              <p:cNvPr id="1091" name="Google Shape;1091;p53"/>
              <p:cNvSpPr/>
              <p:nvPr/>
            </p:nvSpPr>
            <p:spPr>
              <a:xfrm>
                <a:off x="1717748" y="2375002"/>
                <a:ext cx="821512"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53"/>
            <p:cNvGrpSpPr/>
            <p:nvPr/>
          </p:nvGrpSpPr>
          <p:grpSpPr>
            <a:xfrm>
              <a:off x="1835838" y="2530721"/>
              <a:ext cx="598064" cy="532324"/>
              <a:chOff x="1806206" y="2502148"/>
              <a:chExt cx="598064" cy="532324"/>
            </a:xfrm>
          </p:grpSpPr>
          <p:sp>
            <p:nvSpPr>
              <p:cNvPr id="1093" name="Google Shape;1093;p5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95" name="Google Shape;1095;p53"/>
          <p:cNvGrpSpPr/>
          <p:nvPr/>
        </p:nvGrpSpPr>
        <p:grpSpPr>
          <a:xfrm>
            <a:off x="838200" y="4191000"/>
            <a:ext cx="2743200" cy="2471468"/>
            <a:chOff x="0" y="2870200"/>
            <a:chExt cx="4038600" cy="3638550"/>
          </a:xfrm>
        </p:grpSpPr>
        <p:pic>
          <p:nvPicPr>
            <p:cNvPr descr="database-integration-1.jpg" id="1096" name="Google Shape;1096;p53"/>
            <p:cNvPicPr preferRelativeResize="0"/>
            <p:nvPr/>
          </p:nvPicPr>
          <p:blipFill rotWithShape="1">
            <a:blip r:embed="rId4">
              <a:alphaModFix/>
            </a:blip>
            <a:srcRect b="0" l="0" r="0" t="0"/>
            <a:stretch/>
          </p:blipFill>
          <p:spPr>
            <a:xfrm>
              <a:off x="0" y="3479800"/>
              <a:ext cx="4038600" cy="3028950"/>
            </a:xfrm>
            <a:prstGeom prst="rect">
              <a:avLst/>
            </a:prstGeom>
            <a:noFill/>
            <a:ln>
              <a:noFill/>
            </a:ln>
          </p:spPr>
        </p:pic>
        <p:pic>
          <p:nvPicPr>
            <p:cNvPr descr="Wheel_For_White_bg02.png" id="1097" name="Google Shape;1097;p53"/>
            <p:cNvPicPr preferRelativeResize="0"/>
            <p:nvPr/>
          </p:nvPicPr>
          <p:blipFill rotWithShape="1">
            <a:blip r:embed="rId5">
              <a:alphaModFix/>
            </a:blip>
            <a:srcRect b="0" l="0" r="0" t="0"/>
            <a:stretch/>
          </p:blipFill>
          <p:spPr>
            <a:xfrm>
              <a:off x="1041400" y="2870200"/>
              <a:ext cx="1405701" cy="140570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9"/>
                                        </p:tgtEl>
                                        <p:attrNameLst>
                                          <p:attrName>style.visibility</p:attrName>
                                        </p:attrNameLst>
                                      </p:cBhvr>
                                      <p:to>
                                        <p:strVal val="visible"/>
                                      </p:to>
                                    </p:set>
                                    <p:animEffect filter="fade" transition="in">
                                      <p:cBhvr>
                                        <p:cTn dur="1000"/>
                                        <p:tgtEl>
                                          <p:spTgt spid="10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5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HOW CAN YOU USE THE 9LENSES™ TO IMPROVE YOUR BUSINESS</a:t>
            </a:r>
            <a:endParaRPr/>
          </a:p>
        </p:txBody>
      </p:sp>
      <p:sp>
        <p:nvSpPr>
          <p:cNvPr id="1103" name="Google Shape;1103;p5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888888"/>
              </a:buClr>
              <a:buSzPts val="200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Google Shape;1108;p55"/>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Business Process Improvement</a:t>
            </a:r>
            <a:endParaRPr/>
          </a:p>
        </p:txBody>
      </p:sp>
      <p:sp>
        <p:nvSpPr>
          <p:cNvPr id="1109" name="Google Shape;1109;p55"/>
          <p:cNvSpPr/>
          <p:nvPr/>
        </p:nvSpPr>
        <p:spPr>
          <a:xfrm>
            <a:off x="6934199" y="1242857"/>
            <a:ext cx="2216615" cy="2871943"/>
          </a:xfrm>
          <a:prstGeom prst="homePlate">
            <a:avLst>
              <a:gd fmla="val 0" name="adj"/>
            </a:avLst>
          </a:prstGeom>
          <a:solidFill>
            <a:srgbClr val="4F6128"/>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5"/>
          <p:cNvSpPr/>
          <p:nvPr/>
        </p:nvSpPr>
        <p:spPr>
          <a:xfrm>
            <a:off x="5410200" y="1242857"/>
            <a:ext cx="1828799" cy="2871943"/>
          </a:xfrm>
          <a:prstGeom prst="homePlate">
            <a:avLst>
              <a:gd fmla="val 0" name="adj"/>
            </a:avLst>
          </a:prstGeom>
          <a:solidFill>
            <a:srgbClr val="76923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5"/>
          <p:cNvSpPr/>
          <p:nvPr/>
        </p:nvSpPr>
        <p:spPr>
          <a:xfrm>
            <a:off x="3429001" y="1242857"/>
            <a:ext cx="1981200" cy="2871943"/>
          </a:xfrm>
          <a:prstGeom prst="homePlate">
            <a:avLst>
              <a:gd fmla="val 0" name="adj"/>
            </a:avLst>
          </a:prstGeom>
          <a:solidFill>
            <a:srgbClr val="C2D59B"/>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5"/>
          <p:cNvSpPr/>
          <p:nvPr/>
        </p:nvSpPr>
        <p:spPr>
          <a:xfrm>
            <a:off x="1600200" y="1242857"/>
            <a:ext cx="1905000" cy="2871943"/>
          </a:xfrm>
          <a:prstGeom prst="homePlate">
            <a:avLst>
              <a:gd fmla="val 0" name="adj"/>
            </a:avLst>
          </a:prstGeom>
          <a:solidFill>
            <a:srgbClr val="D6E3B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5"/>
          <p:cNvSpPr txBox="1"/>
          <p:nvPr/>
        </p:nvSpPr>
        <p:spPr>
          <a:xfrm>
            <a:off x="1676400" y="1219203"/>
            <a:ext cx="1955536"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333F1A"/>
                </a:solidFill>
                <a:latin typeface="Calibri"/>
                <a:ea typeface="Calibri"/>
                <a:cs typeface="Calibri"/>
                <a:sym typeface="Calibri"/>
              </a:rPr>
              <a:t>Executive Education Platform</a:t>
            </a:r>
            <a:endParaRPr/>
          </a:p>
          <a:p>
            <a:pPr indent="0" lvl="0" marL="0" marR="0" rtl="0" algn="l">
              <a:spcBef>
                <a:spcPts val="0"/>
              </a:spcBef>
              <a:spcAft>
                <a:spcPts val="0"/>
              </a:spcAft>
              <a:buNone/>
            </a:pPr>
            <a:r>
              <a:t/>
            </a:r>
            <a:endParaRPr b="1" sz="1400">
              <a:solidFill>
                <a:srgbClr val="333F1A"/>
              </a:solidFill>
              <a:latin typeface="Calibri"/>
              <a:ea typeface="Calibri"/>
              <a:cs typeface="Calibri"/>
              <a:sym typeface="Calibri"/>
            </a:endParaRPr>
          </a:p>
          <a:p>
            <a:pPr indent="0" lvl="0" marL="0" marR="0" rtl="0" algn="l">
              <a:spcBef>
                <a:spcPts val="0"/>
              </a:spcBef>
              <a:spcAft>
                <a:spcPts val="0"/>
              </a:spcAft>
              <a:buNone/>
            </a:pPr>
            <a:r>
              <a:rPr lang="en-US" sz="1400">
                <a:solidFill>
                  <a:srgbClr val="333F1A"/>
                </a:solidFill>
                <a:latin typeface="Calibri"/>
                <a:ea typeface="Calibri"/>
                <a:cs typeface="Calibri"/>
                <a:sym typeface="Calibri"/>
              </a:rPr>
              <a:t>Assessing &amp; Aligning Training &amp; Education</a:t>
            </a:r>
            <a:endParaRPr/>
          </a:p>
          <a:p>
            <a:pPr indent="0" lvl="0" marL="0" marR="0" rtl="0" algn="l">
              <a:spcBef>
                <a:spcPts val="0"/>
              </a:spcBef>
              <a:spcAft>
                <a:spcPts val="0"/>
              </a:spcAft>
              <a:buNone/>
            </a:pPr>
            <a:r>
              <a:t/>
            </a:r>
            <a:endParaRPr i="1" sz="1400">
              <a:solidFill>
                <a:srgbClr val="333F1A"/>
              </a:solidFill>
              <a:latin typeface="Calibri"/>
              <a:ea typeface="Calibri"/>
              <a:cs typeface="Calibri"/>
              <a:sym typeface="Calibri"/>
            </a:endParaRPr>
          </a:p>
          <a:p>
            <a:pPr indent="0" lvl="0" marL="0" marR="0" rtl="0" algn="l">
              <a:spcBef>
                <a:spcPts val="0"/>
              </a:spcBef>
              <a:spcAft>
                <a:spcPts val="0"/>
              </a:spcAft>
              <a:buNone/>
            </a:pPr>
            <a:r>
              <a:t/>
            </a:r>
            <a:endParaRPr i="1" sz="14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400">
                <a:solidFill>
                  <a:srgbClr val="333F1A"/>
                </a:solidFill>
                <a:latin typeface="Calibri"/>
                <a:ea typeface="Calibri"/>
                <a:cs typeface="Calibri"/>
                <a:sym typeface="Calibri"/>
              </a:rPr>
              <a:t>Are you training on the gaps and opportunities of the firm?</a:t>
            </a:r>
            <a:endParaRPr i="1" sz="1400">
              <a:solidFill>
                <a:srgbClr val="333F1A"/>
              </a:solidFill>
              <a:latin typeface="Calibri"/>
              <a:ea typeface="Calibri"/>
              <a:cs typeface="Calibri"/>
              <a:sym typeface="Calibri"/>
            </a:endParaRPr>
          </a:p>
        </p:txBody>
      </p:sp>
      <p:sp>
        <p:nvSpPr>
          <p:cNvPr id="1114" name="Google Shape;1114;p55"/>
          <p:cNvSpPr txBox="1"/>
          <p:nvPr/>
        </p:nvSpPr>
        <p:spPr>
          <a:xfrm>
            <a:off x="3505200" y="1219200"/>
            <a:ext cx="1892300" cy="24929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333F1A"/>
                </a:solidFill>
                <a:latin typeface="Calibri"/>
                <a:ea typeface="Calibri"/>
                <a:cs typeface="Calibri"/>
                <a:sym typeface="Calibri"/>
              </a:rPr>
              <a:t>Customer Relationship Management</a:t>
            </a:r>
            <a:endParaRPr/>
          </a:p>
          <a:p>
            <a:pPr indent="0" lvl="0" marL="0" marR="0" rtl="0" algn="l">
              <a:spcBef>
                <a:spcPts val="0"/>
              </a:spcBef>
              <a:spcAft>
                <a:spcPts val="0"/>
              </a:spcAft>
              <a:buNone/>
            </a:pPr>
            <a:r>
              <a:t/>
            </a:r>
            <a:endParaRPr b="1" sz="1400">
              <a:solidFill>
                <a:srgbClr val="333F1A"/>
              </a:solidFill>
              <a:latin typeface="Calibri"/>
              <a:ea typeface="Calibri"/>
              <a:cs typeface="Calibri"/>
              <a:sym typeface="Calibri"/>
            </a:endParaRPr>
          </a:p>
          <a:p>
            <a:pPr indent="0" lvl="0" marL="0" marR="0" rtl="0" algn="l">
              <a:spcBef>
                <a:spcPts val="0"/>
              </a:spcBef>
              <a:spcAft>
                <a:spcPts val="0"/>
              </a:spcAft>
              <a:buNone/>
            </a:pPr>
            <a:r>
              <a:rPr lang="en-US" sz="1400">
                <a:solidFill>
                  <a:srgbClr val="333F1A"/>
                </a:solidFill>
                <a:latin typeface="Calibri"/>
                <a:ea typeface="Calibri"/>
                <a:cs typeface="Calibri"/>
                <a:sym typeface="Calibri"/>
              </a:rPr>
              <a:t>Targeting Offerings to Gaps &amp; Opportunities</a:t>
            </a:r>
            <a:endParaRPr/>
          </a:p>
          <a:p>
            <a:pPr indent="0" lvl="0" marL="0" marR="0" rtl="0" algn="l">
              <a:spcBef>
                <a:spcPts val="0"/>
              </a:spcBef>
              <a:spcAft>
                <a:spcPts val="0"/>
              </a:spcAft>
              <a:buNone/>
            </a:pPr>
            <a:r>
              <a:t/>
            </a:r>
            <a:endParaRPr sz="1400">
              <a:solidFill>
                <a:srgbClr val="333F1A"/>
              </a:solidFill>
              <a:latin typeface="Calibri"/>
              <a:ea typeface="Calibri"/>
              <a:cs typeface="Calibri"/>
              <a:sym typeface="Calibri"/>
            </a:endParaRPr>
          </a:p>
          <a:p>
            <a:pPr indent="0" lvl="0" marL="0" marR="0" rtl="0" algn="l">
              <a:spcBef>
                <a:spcPts val="0"/>
              </a:spcBef>
              <a:spcAft>
                <a:spcPts val="0"/>
              </a:spcAft>
              <a:buNone/>
            </a:pPr>
            <a:r>
              <a:t/>
            </a:r>
            <a:endParaRPr i="1" sz="14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400">
                <a:solidFill>
                  <a:srgbClr val="333F1A"/>
                </a:solidFill>
                <a:latin typeface="Calibri"/>
                <a:ea typeface="Calibri"/>
                <a:cs typeface="Calibri"/>
                <a:sym typeface="Calibri"/>
              </a:rPr>
              <a:t>Is the sale force selling to the business pain of the prospect?</a:t>
            </a:r>
            <a:endParaRPr/>
          </a:p>
          <a:p>
            <a:pPr indent="0" lvl="0" marL="0" marR="0" rtl="0" algn="l">
              <a:spcBef>
                <a:spcPts val="0"/>
              </a:spcBef>
              <a:spcAft>
                <a:spcPts val="0"/>
              </a:spcAft>
              <a:buNone/>
            </a:pPr>
            <a:r>
              <a:t/>
            </a:r>
            <a:endParaRPr sz="800">
              <a:solidFill>
                <a:srgbClr val="333F1A"/>
              </a:solidFill>
              <a:latin typeface="Calibri"/>
              <a:ea typeface="Calibri"/>
              <a:cs typeface="Calibri"/>
              <a:sym typeface="Calibri"/>
            </a:endParaRPr>
          </a:p>
          <a:p>
            <a:pPr indent="0" lvl="0" marL="0" marR="0" rtl="0" algn="l">
              <a:spcBef>
                <a:spcPts val="0"/>
              </a:spcBef>
              <a:spcAft>
                <a:spcPts val="0"/>
              </a:spcAft>
              <a:buNone/>
            </a:pPr>
            <a:r>
              <a:t/>
            </a:r>
            <a:endParaRPr sz="800">
              <a:solidFill>
                <a:srgbClr val="333F1A"/>
              </a:solidFill>
              <a:latin typeface="Calibri"/>
              <a:ea typeface="Calibri"/>
              <a:cs typeface="Calibri"/>
              <a:sym typeface="Calibri"/>
            </a:endParaRPr>
          </a:p>
        </p:txBody>
      </p:sp>
      <p:sp>
        <p:nvSpPr>
          <p:cNvPr id="1115" name="Google Shape;1115;p55"/>
          <p:cNvSpPr txBox="1"/>
          <p:nvPr/>
        </p:nvSpPr>
        <p:spPr>
          <a:xfrm>
            <a:off x="5486400" y="1219202"/>
            <a:ext cx="1604819"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EAF1DD"/>
                </a:solidFill>
                <a:latin typeface="Calibri"/>
                <a:ea typeface="Calibri"/>
                <a:cs typeface="Calibri"/>
                <a:sym typeface="Calibri"/>
              </a:rPr>
              <a:t>Human Resource Management</a:t>
            </a:r>
            <a:endParaRPr/>
          </a:p>
          <a:p>
            <a:pPr indent="0" lvl="0" marL="0" marR="0" rtl="0" algn="l">
              <a:spcBef>
                <a:spcPts val="0"/>
              </a:spcBef>
              <a:spcAft>
                <a:spcPts val="0"/>
              </a:spcAft>
              <a:buNone/>
            </a:pPr>
            <a:r>
              <a:t/>
            </a:r>
            <a:endParaRPr b="1" sz="1400">
              <a:solidFill>
                <a:srgbClr val="EAF1DD"/>
              </a:solidFill>
              <a:latin typeface="Calibri"/>
              <a:ea typeface="Calibri"/>
              <a:cs typeface="Calibri"/>
              <a:sym typeface="Calibri"/>
            </a:endParaRPr>
          </a:p>
          <a:p>
            <a:pPr indent="0" lvl="0" marL="0" marR="0" rtl="0" algn="l">
              <a:spcBef>
                <a:spcPts val="0"/>
              </a:spcBef>
              <a:spcAft>
                <a:spcPts val="0"/>
              </a:spcAft>
              <a:buNone/>
            </a:pPr>
            <a:r>
              <a:rPr lang="en-US" sz="1400">
                <a:solidFill>
                  <a:srgbClr val="EAF1DD"/>
                </a:solidFill>
                <a:latin typeface="Calibri"/>
                <a:ea typeface="Calibri"/>
                <a:cs typeface="Calibri"/>
                <a:sym typeface="Calibri"/>
              </a:rPr>
              <a:t>Hiring Assessment System</a:t>
            </a:r>
            <a:endParaRPr/>
          </a:p>
          <a:p>
            <a:pPr indent="0" lvl="0" marL="0" marR="0" rtl="0" algn="l">
              <a:spcBef>
                <a:spcPts val="0"/>
              </a:spcBef>
              <a:spcAft>
                <a:spcPts val="0"/>
              </a:spcAft>
              <a:buNone/>
            </a:pPr>
            <a:r>
              <a:t/>
            </a:r>
            <a:endParaRPr i="1" sz="1400">
              <a:solidFill>
                <a:srgbClr val="EAF1DD"/>
              </a:solidFill>
              <a:latin typeface="Calibri"/>
              <a:ea typeface="Calibri"/>
              <a:cs typeface="Calibri"/>
              <a:sym typeface="Calibri"/>
            </a:endParaRPr>
          </a:p>
          <a:p>
            <a:pPr indent="0" lvl="0" marL="0" marR="0" rtl="0" algn="l">
              <a:spcBef>
                <a:spcPts val="0"/>
              </a:spcBef>
              <a:spcAft>
                <a:spcPts val="0"/>
              </a:spcAft>
              <a:buNone/>
            </a:pPr>
            <a:r>
              <a:t/>
            </a:r>
            <a:endParaRPr i="1" sz="1400">
              <a:solidFill>
                <a:srgbClr val="EAF1DD"/>
              </a:solidFill>
              <a:latin typeface="Calibri"/>
              <a:ea typeface="Calibri"/>
              <a:cs typeface="Calibri"/>
              <a:sym typeface="Calibri"/>
            </a:endParaRPr>
          </a:p>
          <a:p>
            <a:pPr indent="0" lvl="0" marL="0" marR="0" rtl="0" algn="l">
              <a:spcBef>
                <a:spcPts val="0"/>
              </a:spcBef>
              <a:spcAft>
                <a:spcPts val="0"/>
              </a:spcAft>
              <a:buNone/>
            </a:pPr>
            <a:r>
              <a:rPr i="1" lang="en-US" sz="1400">
                <a:solidFill>
                  <a:srgbClr val="EAF1DD"/>
                </a:solidFill>
                <a:latin typeface="Calibri"/>
                <a:ea typeface="Calibri"/>
                <a:cs typeface="Calibri"/>
                <a:sym typeface="Calibri"/>
              </a:rPr>
              <a:t>Do the right people get hired for the right jobs?</a:t>
            </a:r>
            <a:endParaRPr i="1" sz="1400">
              <a:solidFill>
                <a:srgbClr val="EAF1DD"/>
              </a:solidFill>
              <a:latin typeface="Calibri"/>
              <a:ea typeface="Calibri"/>
              <a:cs typeface="Calibri"/>
              <a:sym typeface="Calibri"/>
            </a:endParaRPr>
          </a:p>
        </p:txBody>
      </p:sp>
      <p:sp>
        <p:nvSpPr>
          <p:cNvPr id="1116" name="Google Shape;1116;p55"/>
          <p:cNvSpPr txBox="1"/>
          <p:nvPr/>
        </p:nvSpPr>
        <p:spPr>
          <a:xfrm>
            <a:off x="7228261" y="1219200"/>
            <a:ext cx="1915739" cy="289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EAF1DD"/>
                </a:solidFill>
                <a:latin typeface="Calibri"/>
                <a:ea typeface="Calibri"/>
                <a:cs typeface="Calibri"/>
                <a:sym typeface="Calibri"/>
              </a:rPr>
              <a:t>Corporate or Individual Investment</a:t>
            </a:r>
            <a:endParaRPr/>
          </a:p>
          <a:p>
            <a:pPr indent="0" lvl="0" marL="0" marR="0" rtl="0" algn="l">
              <a:spcBef>
                <a:spcPts val="0"/>
              </a:spcBef>
              <a:spcAft>
                <a:spcPts val="0"/>
              </a:spcAft>
              <a:buNone/>
            </a:pPr>
            <a:r>
              <a:t/>
            </a:r>
            <a:endParaRPr b="1" sz="1400">
              <a:solidFill>
                <a:srgbClr val="EAF1DD"/>
              </a:solidFill>
              <a:latin typeface="Calibri"/>
              <a:ea typeface="Calibri"/>
              <a:cs typeface="Calibri"/>
              <a:sym typeface="Calibri"/>
            </a:endParaRPr>
          </a:p>
          <a:p>
            <a:pPr indent="0" lvl="0" marL="0" marR="0" rtl="0" algn="l">
              <a:spcBef>
                <a:spcPts val="0"/>
              </a:spcBef>
              <a:spcAft>
                <a:spcPts val="0"/>
              </a:spcAft>
              <a:buNone/>
            </a:pPr>
            <a:r>
              <a:rPr lang="en-US" sz="1400">
                <a:solidFill>
                  <a:srgbClr val="EAF1DD"/>
                </a:solidFill>
                <a:latin typeface="Calibri"/>
                <a:ea typeface="Calibri"/>
                <a:cs typeface="Calibri"/>
                <a:sym typeface="Calibri"/>
              </a:rPr>
              <a:t>Investment &amp; Corporate Development System</a:t>
            </a:r>
            <a:endParaRPr/>
          </a:p>
          <a:p>
            <a:pPr indent="0" lvl="0" marL="0" marR="0" rtl="0" algn="l">
              <a:spcBef>
                <a:spcPts val="0"/>
              </a:spcBef>
              <a:spcAft>
                <a:spcPts val="0"/>
              </a:spcAft>
              <a:buNone/>
            </a:pPr>
            <a:r>
              <a:t/>
            </a:r>
            <a:endParaRPr i="1" sz="1400">
              <a:solidFill>
                <a:srgbClr val="EAF1DD"/>
              </a:solidFill>
              <a:latin typeface="Calibri"/>
              <a:ea typeface="Calibri"/>
              <a:cs typeface="Calibri"/>
              <a:sym typeface="Calibri"/>
            </a:endParaRPr>
          </a:p>
          <a:p>
            <a:pPr indent="0" lvl="0" marL="0" marR="0" rtl="0" algn="l">
              <a:spcBef>
                <a:spcPts val="0"/>
              </a:spcBef>
              <a:spcAft>
                <a:spcPts val="0"/>
              </a:spcAft>
              <a:buNone/>
            </a:pPr>
            <a:r>
              <a:rPr i="1" lang="en-US" sz="1400">
                <a:solidFill>
                  <a:srgbClr val="EAF1DD"/>
                </a:solidFill>
                <a:latin typeface="Calibri"/>
                <a:ea typeface="Calibri"/>
                <a:cs typeface="Calibri"/>
                <a:sym typeface="Calibri"/>
              </a:rPr>
              <a:t>Most firms fall short of applying consistent and holistic processes to review, assess, and value a business with top areas of focus.</a:t>
            </a:r>
            <a:endParaRPr/>
          </a:p>
        </p:txBody>
      </p:sp>
      <p:sp>
        <p:nvSpPr>
          <p:cNvPr id="1117" name="Google Shape;1117;p55"/>
          <p:cNvSpPr/>
          <p:nvPr/>
        </p:nvSpPr>
        <p:spPr>
          <a:xfrm>
            <a:off x="1" y="1242857"/>
            <a:ext cx="1676399" cy="2871943"/>
          </a:xfrm>
          <a:prstGeom prst="homePlate">
            <a:avLst>
              <a:gd fmla="val 0" name="adj"/>
            </a:avLst>
          </a:prstGeom>
          <a:solidFill>
            <a:srgbClr val="EAF1DD"/>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5"/>
          <p:cNvSpPr txBox="1"/>
          <p:nvPr/>
        </p:nvSpPr>
        <p:spPr>
          <a:xfrm>
            <a:off x="-25399" y="1219212"/>
            <a:ext cx="1778000"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333F1A"/>
                </a:solidFill>
                <a:latin typeface="Calibri"/>
                <a:ea typeface="Calibri"/>
                <a:cs typeface="Calibri"/>
                <a:sym typeface="Calibri"/>
              </a:rPr>
              <a:t>Analytics &amp; Intelligence Platform</a:t>
            </a:r>
            <a:endParaRPr/>
          </a:p>
          <a:p>
            <a:pPr indent="0" lvl="0" marL="0" marR="0" rtl="0" algn="l">
              <a:spcBef>
                <a:spcPts val="0"/>
              </a:spcBef>
              <a:spcAft>
                <a:spcPts val="0"/>
              </a:spcAft>
              <a:buNone/>
            </a:pPr>
            <a:r>
              <a:t/>
            </a:r>
            <a:endParaRPr b="1" sz="1400">
              <a:solidFill>
                <a:srgbClr val="333F1A"/>
              </a:solidFill>
              <a:latin typeface="Calibri"/>
              <a:ea typeface="Calibri"/>
              <a:cs typeface="Calibri"/>
              <a:sym typeface="Calibri"/>
            </a:endParaRPr>
          </a:p>
          <a:p>
            <a:pPr indent="0" lvl="0" marL="0" marR="0" rtl="0" algn="l">
              <a:spcBef>
                <a:spcPts val="0"/>
              </a:spcBef>
              <a:spcAft>
                <a:spcPts val="0"/>
              </a:spcAft>
              <a:buNone/>
            </a:pPr>
            <a:r>
              <a:rPr lang="en-US" sz="1400">
                <a:solidFill>
                  <a:srgbClr val="333F1A"/>
                </a:solidFill>
                <a:latin typeface="Calibri"/>
                <a:ea typeface="Calibri"/>
                <a:cs typeface="Calibri"/>
                <a:sym typeface="Calibri"/>
              </a:rPr>
              <a:t>Business Health &amp; Alignment</a:t>
            </a:r>
            <a:endParaRPr/>
          </a:p>
          <a:p>
            <a:pPr indent="0" lvl="0" marL="0" marR="0" rtl="0" algn="l">
              <a:spcBef>
                <a:spcPts val="0"/>
              </a:spcBef>
              <a:spcAft>
                <a:spcPts val="0"/>
              </a:spcAft>
              <a:buNone/>
            </a:pPr>
            <a:r>
              <a:t/>
            </a:r>
            <a:endParaRPr i="1" sz="1400">
              <a:solidFill>
                <a:srgbClr val="333F1A"/>
              </a:solidFill>
              <a:latin typeface="Calibri"/>
              <a:ea typeface="Calibri"/>
              <a:cs typeface="Calibri"/>
              <a:sym typeface="Calibri"/>
            </a:endParaRPr>
          </a:p>
          <a:p>
            <a:pPr indent="0" lvl="0" marL="0" marR="0" rtl="0" algn="l">
              <a:spcBef>
                <a:spcPts val="0"/>
              </a:spcBef>
              <a:spcAft>
                <a:spcPts val="0"/>
              </a:spcAft>
              <a:buNone/>
            </a:pPr>
            <a:r>
              <a:t/>
            </a:r>
            <a:endParaRPr i="1" sz="14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400">
                <a:solidFill>
                  <a:srgbClr val="333F1A"/>
                </a:solidFill>
                <a:latin typeface="Calibri"/>
                <a:ea typeface="Calibri"/>
                <a:cs typeface="Calibri"/>
                <a:sym typeface="Calibri"/>
              </a:rPr>
              <a:t>Does the Company understand the gaps and opportunities?</a:t>
            </a:r>
            <a:endParaRPr i="1" sz="1400">
              <a:solidFill>
                <a:srgbClr val="333F1A"/>
              </a:solidFill>
              <a:latin typeface="Calibri"/>
              <a:ea typeface="Calibri"/>
              <a:cs typeface="Calibri"/>
              <a:sym typeface="Calibri"/>
            </a:endParaRPr>
          </a:p>
        </p:txBody>
      </p:sp>
      <p:sp>
        <p:nvSpPr>
          <p:cNvPr id="1119" name="Google Shape;1119;p55"/>
          <p:cNvSpPr/>
          <p:nvPr/>
        </p:nvSpPr>
        <p:spPr>
          <a:xfrm rot="-5400000">
            <a:off x="-404813" y="4776787"/>
            <a:ext cx="2730500" cy="822325"/>
          </a:xfrm>
          <a:prstGeom prst="homePlate">
            <a:avLst>
              <a:gd fmla="val 103804" name="adj"/>
            </a:avLst>
          </a:prstGeom>
          <a:solidFill>
            <a:srgbClr val="C2D59B">
              <a:alpha val="3098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0" name="Google Shape;1120;p55"/>
          <p:cNvGrpSpPr/>
          <p:nvPr/>
        </p:nvGrpSpPr>
        <p:grpSpPr>
          <a:xfrm>
            <a:off x="16890" y="4622800"/>
            <a:ext cx="2199028" cy="1981200"/>
            <a:chOff x="0" y="2870200"/>
            <a:chExt cx="4038600" cy="3638550"/>
          </a:xfrm>
        </p:grpSpPr>
        <p:pic>
          <p:nvPicPr>
            <p:cNvPr descr="database-integration-1.jpg" id="1121" name="Google Shape;1121;p55"/>
            <p:cNvPicPr preferRelativeResize="0"/>
            <p:nvPr/>
          </p:nvPicPr>
          <p:blipFill rotWithShape="1">
            <a:blip r:embed="rId3">
              <a:alphaModFix/>
            </a:blip>
            <a:srcRect b="0" l="0" r="0" t="0"/>
            <a:stretch/>
          </p:blipFill>
          <p:spPr>
            <a:xfrm>
              <a:off x="0" y="3479800"/>
              <a:ext cx="4038600" cy="3028950"/>
            </a:xfrm>
            <a:prstGeom prst="rect">
              <a:avLst/>
            </a:prstGeom>
            <a:noFill/>
            <a:ln>
              <a:noFill/>
            </a:ln>
          </p:spPr>
        </p:pic>
        <p:pic>
          <p:nvPicPr>
            <p:cNvPr descr="Wheel_For_White_bg02.png" id="1122" name="Google Shape;1122;p55"/>
            <p:cNvPicPr preferRelativeResize="0"/>
            <p:nvPr/>
          </p:nvPicPr>
          <p:blipFill rotWithShape="1">
            <a:blip r:embed="rId4">
              <a:alphaModFix/>
            </a:blip>
            <a:srcRect b="0" l="0" r="0" t="0"/>
            <a:stretch/>
          </p:blipFill>
          <p:spPr>
            <a:xfrm>
              <a:off x="1041400" y="2870200"/>
              <a:ext cx="1405701" cy="140570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118"/>
                                        </p:tgtEl>
                                        <p:attrNameLst>
                                          <p:attrName>style.visibility</p:attrName>
                                        </p:attrNameLst>
                                      </p:cBhvr>
                                      <p:to>
                                        <p:strVal val="visible"/>
                                      </p:to>
                                    </p:set>
                                    <p:animEffect filter="fade" transition="in">
                                      <p:cBhvr>
                                        <p:cTn dur="1000"/>
                                        <p:tgtEl>
                                          <p:spTgt spid="1118"/>
                                        </p:tgtEl>
                                      </p:cBhvr>
                                    </p:animEffect>
                                  </p:childTnLst>
                                </p:cTn>
                              </p:par>
                              <p:par>
                                <p:cTn fill="hold" nodeType="with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2"/>
                                        </p:tgtEl>
                                        <p:attrNameLst>
                                          <p:attrName>style.visibility</p:attrName>
                                        </p:attrNameLst>
                                      </p:cBhvr>
                                      <p:to>
                                        <p:strVal val="visible"/>
                                      </p:to>
                                    </p:set>
                                    <p:animEffect filter="fade" transition="in">
                                      <p:cBhvr>
                                        <p:cTn dur="1000"/>
                                        <p:tgtEl>
                                          <p:spTgt spid="1112"/>
                                        </p:tgtEl>
                                      </p:cBhvr>
                                    </p:animEffect>
                                  </p:childTnLst>
                                </p:cTn>
                              </p:par>
                              <p:par>
                                <p:cTn fill="hold" nodeType="withEffect" presetClass="entr" presetID="10" presetSubtype="0">
                                  <p:stCondLst>
                                    <p:cond delay="0"/>
                                  </p:stCondLst>
                                  <p:childTnLst>
                                    <p:set>
                                      <p:cBhvr>
                                        <p:cTn dur="1" fill="hold">
                                          <p:stCondLst>
                                            <p:cond delay="0"/>
                                          </p:stCondLst>
                                        </p:cTn>
                                        <p:tgtEl>
                                          <p:spTgt spid="1113"/>
                                        </p:tgtEl>
                                        <p:attrNameLst>
                                          <p:attrName>style.visibility</p:attrName>
                                        </p:attrNameLst>
                                      </p:cBhvr>
                                      <p:to>
                                        <p:strVal val="visible"/>
                                      </p:to>
                                    </p:set>
                                    <p:animEffect filter="fade" transition="in">
                                      <p:cBhvr>
                                        <p:cTn dur="1000"/>
                                        <p:tgtEl>
                                          <p:spTgt spid="1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4"/>
                                        </p:tgtEl>
                                        <p:attrNameLst>
                                          <p:attrName>style.visibility</p:attrName>
                                        </p:attrNameLst>
                                      </p:cBhvr>
                                      <p:to>
                                        <p:strVal val="visible"/>
                                      </p:to>
                                    </p:set>
                                    <p:animEffect filter="fade" transition="in">
                                      <p:cBhvr>
                                        <p:cTn dur="1000"/>
                                        <p:tgtEl>
                                          <p:spTgt spid="1114"/>
                                        </p:tgtEl>
                                      </p:cBhvr>
                                    </p:animEffect>
                                  </p:childTnLst>
                                </p:cTn>
                              </p:par>
                              <p:par>
                                <p:cTn fill="hold" nodeType="withEffect" presetClass="entr" presetID="10" presetSubtype="0">
                                  <p:stCondLst>
                                    <p:cond delay="0"/>
                                  </p:stCondLst>
                                  <p:childTnLst>
                                    <p:set>
                                      <p:cBhvr>
                                        <p:cTn dur="1" fill="hold">
                                          <p:stCondLst>
                                            <p:cond delay="0"/>
                                          </p:stCondLst>
                                        </p:cTn>
                                        <p:tgtEl>
                                          <p:spTgt spid="1111"/>
                                        </p:tgtEl>
                                        <p:attrNameLst>
                                          <p:attrName>style.visibility</p:attrName>
                                        </p:attrNameLst>
                                      </p:cBhvr>
                                      <p:to>
                                        <p:strVal val="visible"/>
                                      </p:to>
                                    </p:set>
                                    <p:animEffect filter="fade" transition="in">
                                      <p:cBhvr>
                                        <p:cTn dur="1000"/>
                                        <p:tgtEl>
                                          <p:spTgt spid="1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0"/>
                                        </p:tgtEl>
                                        <p:attrNameLst>
                                          <p:attrName>style.visibility</p:attrName>
                                        </p:attrNameLst>
                                      </p:cBhvr>
                                      <p:to>
                                        <p:strVal val="visible"/>
                                      </p:to>
                                    </p:set>
                                    <p:animEffect filter="fade" transition="in">
                                      <p:cBhvr>
                                        <p:cTn dur="1000"/>
                                        <p:tgtEl>
                                          <p:spTgt spid="1110"/>
                                        </p:tgtEl>
                                      </p:cBhvr>
                                    </p:animEffect>
                                  </p:childTnLst>
                                </p:cTn>
                              </p:par>
                              <p:par>
                                <p:cTn fill="hold" nodeType="withEffect" presetClass="entr" presetID="10" presetSubtype="0">
                                  <p:stCondLst>
                                    <p:cond delay="0"/>
                                  </p:stCondLst>
                                  <p:childTnLst>
                                    <p:set>
                                      <p:cBhvr>
                                        <p:cTn dur="1" fill="hold">
                                          <p:stCondLst>
                                            <p:cond delay="0"/>
                                          </p:stCondLst>
                                        </p:cTn>
                                        <p:tgtEl>
                                          <p:spTgt spid="1115"/>
                                        </p:tgtEl>
                                        <p:attrNameLst>
                                          <p:attrName>style.visibility</p:attrName>
                                        </p:attrNameLst>
                                      </p:cBhvr>
                                      <p:to>
                                        <p:strVal val="visible"/>
                                      </p:to>
                                    </p:set>
                                    <p:animEffect filter="fade" transition="in">
                                      <p:cBhvr>
                                        <p:cTn dur="1000"/>
                                        <p:tgtEl>
                                          <p:spTgt spid="1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9"/>
                                        </p:tgtEl>
                                        <p:attrNameLst>
                                          <p:attrName>style.visibility</p:attrName>
                                        </p:attrNameLst>
                                      </p:cBhvr>
                                      <p:to>
                                        <p:strVal val="visible"/>
                                      </p:to>
                                    </p:set>
                                    <p:animEffect filter="fade" transition="in">
                                      <p:cBhvr>
                                        <p:cTn dur="1000"/>
                                        <p:tgtEl>
                                          <p:spTgt spid="1109"/>
                                        </p:tgtEl>
                                      </p:cBhvr>
                                    </p:animEffect>
                                  </p:childTnLst>
                                </p:cTn>
                              </p:par>
                              <p:par>
                                <p:cTn fill="hold" nodeType="withEffect" presetClass="entr" presetID="10" presetSubtype="0">
                                  <p:stCondLst>
                                    <p:cond delay="0"/>
                                  </p:stCondLst>
                                  <p:childTnLst>
                                    <p:set>
                                      <p:cBhvr>
                                        <p:cTn dur="1" fill="hold">
                                          <p:stCondLst>
                                            <p:cond delay="0"/>
                                          </p:stCondLst>
                                        </p:cTn>
                                        <p:tgtEl>
                                          <p:spTgt spid="1116"/>
                                        </p:tgtEl>
                                        <p:attrNameLst>
                                          <p:attrName>style.visibility</p:attrName>
                                        </p:attrNameLst>
                                      </p:cBhvr>
                                      <p:to>
                                        <p:strVal val="visible"/>
                                      </p:to>
                                    </p:set>
                                    <p:animEffect filter="fade" transition="in">
                                      <p:cBhvr>
                                        <p:cTn dur="1000"/>
                                        <p:tgtEl>
                                          <p:spTgt spid="1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56"/>
          <p:cNvSpPr txBox="1"/>
          <p:nvPr>
            <p:ph type="title"/>
          </p:nvPr>
        </p:nvSpPr>
        <p:spPr>
          <a:xfrm>
            <a:off x="457200" y="-152400"/>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Executive Education Platform</a:t>
            </a:r>
            <a:br>
              <a:rPr lang="en-US"/>
            </a:br>
            <a:r>
              <a:rPr lang="en-US" sz="2400"/>
              <a:t>Assessing &amp; Aligning Training &amp; Education</a:t>
            </a:r>
            <a:endParaRPr/>
          </a:p>
        </p:txBody>
      </p:sp>
      <p:sp>
        <p:nvSpPr>
          <p:cNvPr id="1129" name="Google Shape;1129;p56"/>
          <p:cNvSpPr txBox="1"/>
          <p:nvPr/>
        </p:nvSpPr>
        <p:spPr>
          <a:xfrm>
            <a:off x="76200" y="1066800"/>
            <a:ext cx="2209800" cy="76993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Assess</a:t>
            </a:r>
            <a:endParaRPr/>
          </a:p>
          <a:p>
            <a:pPr indent="-230188" lvl="0" marL="230188" marR="0" rtl="0" algn="l">
              <a:spcBef>
                <a:spcPts val="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Understand the business through the (9)lenses</a:t>
            </a:r>
            <a:endParaRPr/>
          </a:p>
        </p:txBody>
      </p:sp>
      <p:sp>
        <p:nvSpPr>
          <p:cNvPr id="1130" name="Google Shape;1130;p56"/>
          <p:cNvSpPr txBox="1"/>
          <p:nvPr/>
        </p:nvSpPr>
        <p:spPr>
          <a:xfrm>
            <a:off x="2362200" y="1071563"/>
            <a:ext cx="2209800" cy="7683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Identify Gaps</a:t>
            </a:r>
            <a:endParaRPr/>
          </a:p>
          <a:p>
            <a:pPr indent="-230188" lvl="0" marL="230188" marR="0" rtl="0" algn="l">
              <a:spcBef>
                <a:spcPts val="0"/>
              </a:spcBef>
              <a:spcAft>
                <a:spcPts val="0"/>
              </a:spcAft>
              <a:buClr>
                <a:schemeClr val="dk1"/>
              </a:buClr>
              <a:buSzPts val="1200"/>
              <a:buFont typeface="Noto Sans Symbols"/>
              <a:buChar char="✔"/>
            </a:pPr>
            <a:r>
              <a:rPr lang="en-US" sz="1200">
                <a:solidFill>
                  <a:schemeClr val="dk1"/>
                </a:solidFill>
                <a:latin typeface="Calibri"/>
                <a:ea typeface="Calibri"/>
                <a:cs typeface="Calibri"/>
                <a:sym typeface="Calibri"/>
              </a:rPr>
              <a:t>Where is the business Red or Yellow?</a:t>
            </a:r>
            <a:endParaRPr sz="1100">
              <a:solidFill>
                <a:schemeClr val="dk1"/>
              </a:solidFill>
              <a:latin typeface="Calibri"/>
              <a:ea typeface="Calibri"/>
              <a:cs typeface="Calibri"/>
              <a:sym typeface="Calibri"/>
            </a:endParaRPr>
          </a:p>
        </p:txBody>
      </p:sp>
      <p:sp>
        <p:nvSpPr>
          <p:cNvPr id="1131" name="Google Shape;1131;p56"/>
          <p:cNvSpPr txBox="1"/>
          <p:nvPr/>
        </p:nvSpPr>
        <p:spPr>
          <a:xfrm>
            <a:off x="5943600" y="1079500"/>
            <a:ext cx="2209800" cy="126206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Calibri"/>
                <a:ea typeface="Calibri"/>
                <a:cs typeface="Calibri"/>
                <a:sym typeface="Calibri"/>
              </a:rPr>
              <a:t>Implement</a:t>
            </a:r>
            <a:endParaRPr/>
          </a:p>
          <a:p>
            <a:pPr indent="-230188" lvl="0" marL="230188" marR="0" rtl="0" algn="l">
              <a:spcBef>
                <a:spcPts val="0"/>
              </a:spcBef>
              <a:spcAft>
                <a:spcPts val="0"/>
              </a:spcAft>
              <a:buClr>
                <a:srgbClr val="000000"/>
              </a:buClr>
              <a:buSzPts val="1200"/>
              <a:buFont typeface="Noto Sans Symbols"/>
              <a:buChar char="✔"/>
            </a:pPr>
            <a:r>
              <a:rPr lang="en-US" sz="1200">
                <a:solidFill>
                  <a:srgbClr val="000000"/>
                </a:solidFill>
                <a:latin typeface="Calibri"/>
                <a:ea typeface="Calibri"/>
                <a:cs typeface="Calibri"/>
                <a:sym typeface="Calibri"/>
              </a:rPr>
              <a:t>Build and Measure</a:t>
            </a:r>
            <a:endParaRPr/>
          </a:p>
          <a:p>
            <a:pPr indent="-230188" lvl="0" marL="230188" marR="0" rtl="0" algn="l">
              <a:spcBef>
                <a:spcPts val="0"/>
              </a:spcBef>
              <a:spcAft>
                <a:spcPts val="0"/>
              </a:spcAft>
              <a:buClr>
                <a:srgbClr val="000000"/>
              </a:buClr>
              <a:buSzPts val="1200"/>
              <a:buFont typeface="Noto Sans Symbols"/>
              <a:buChar char="✔"/>
            </a:pPr>
            <a:r>
              <a:rPr lang="en-US" sz="1200">
                <a:solidFill>
                  <a:srgbClr val="000000"/>
                </a:solidFill>
                <a:latin typeface="Calibri"/>
                <a:ea typeface="Calibri"/>
                <a:cs typeface="Calibri"/>
                <a:sym typeface="Calibri"/>
              </a:rPr>
              <a:t>Communication and Ensure</a:t>
            </a:r>
            <a:endParaRPr/>
          </a:p>
          <a:p>
            <a:pPr indent="-230188" lvl="0" marL="230188" marR="0" rtl="0" algn="l">
              <a:spcBef>
                <a:spcPts val="0"/>
              </a:spcBef>
              <a:spcAft>
                <a:spcPts val="0"/>
              </a:spcAft>
              <a:buClr>
                <a:srgbClr val="000000"/>
              </a:buClr>
              <a:buSzPts val="1200"/>
              <a:buFont typeface="Noto Sans Symbols"/>
              <a:buChar char="✔"/>
            </a:pPr>
            <a:r>
              <a:rPr lang="en-US" sz="1200">
                <a:solidFill>
                  <a:srgbClr val="000000"/>
                </a:solidFill>
                <a:latin typeface="Calibri"/>
                <a:ea typeface="Calibri"/>
                <a:cs typeface="Calibri"/>
                <a:sym typeface="Calibri"/>
              </a:rPr>
              <a:t>Continuous Improvement</a:t>
            </a:r>
            <a:endParaRPr sz="1100">
              <a:solidFill>
                <a:srgbClr val="000000"/>
              </a:solidFill>
              <a:latin typeface="Calibri"/>
              <a:ea typeface="Calibri"/>
              <a:cs typeface="Calibri"/>
              <a:sym typeface="Calibri"/>
            </a:endParaRPr>
          </a:p>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1132" name="Google Shape;1132;p56"/>
          <p:cNvSpPr/>
          <p:nvPr/>
        </p:nvSpPr>
        <p:spPr>
          <a:xfrm>
            <a:off x="6935788" y="2057400"/>
            <a:ext cx="2132012" cy="48006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3" name="Google Shape;1133;p56"/>
          <p:cNvGrpSpPr/>
          <p:nvPr/>
        </p:nvGrpSpPr>
        <p:grpSpPr>
          <a:xfrm>
            <a:off x="7032625" y="2071688"/>
            <a:ext cx="1882775" cy="290512"/>
            <a:chOff x="1717960" y="2332540"/>
            <a:chExt cx="5906169" cy="822011"/>
          </a:xfrm>
        </p:grpSpPr>
        <p:grpSp>
          <p:nvGrpSpPr>
            <p:cNvPr id="1134" name="Google Shape;1134;p56"/>
            <p:cNvGrpSpPr/>
            <p:nvPr/>
          </p:nvGrpSpPr>
          <p:grpSpPr>
            <a:xfrm>
              <a:off x="1717960" y="2332540"/>
              <a:ext cx="5906169" cy="822011"/>
              <a:chOff x="1717960" y="2332540"/>
              <a:chExt cx="5906169" cy="822011"/>
            </a:xfrm>
          </p:grpSpPr>
          <p:sp>
            <p:nvSpPr>
              <p:cNvPr id="1135" name="Google Shape;1135;p56"/>
              <p:cNvSpPr/>
              <p:nvPr/>
            </p:nvSpPr>
            <p:spPr>
              <a:xfrm>
                <a:off x="1722941" y="2332540"/>
                <a:ext cx="5901188" cy="822011"/>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r">
                  <a:spcBef>
                    <a:spcPts val="0"/>
                  </a:spcBef>
                  <a:spcAft>
                    <a:spcPts val="0"/>
                  </a:spcAft>
                  <a:buNone/>
                </a:pPr>
                <a:r>
                  <a:rPr b="1" lang="en-US" sz="1400">
                    <a:solidFill>
                      <a:schemeClr val="lt1"/>
                    </a:solidFill>
                    <a:latin typeface="Calibri"/>
                    <a:ea typeface="Calibri"/>
                    <a:cs typeface="Calibri"/>
                    <a:sym typeface="Calibri"/>
                  </a:rPr>
                  <a:t>Market</a:t>
                </a:r>
                <a:endParaRPr/>
              </a:p>
            </p:txBody>
          </p:sp>
          <p:sp>
            <p:nvSpPr>
              <p:cNvPr id="1136" name="Google Shape;1136;p56"/>
              <p:cNvSpPr/>
              <p:nvPr/>
            </p:nvSpPr>
            <p:spPr>
              <a:xfrm>
                <a:off x="1717960" y="2332540"/>
                <a:ext cx="821686" cy="822011"/>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56"/>
            <p:cNvGrpSpPr/>
            <p:nvPr/>
          </p:nvGrpSpPr>
          <p:grpSpPr>
            <a:xfrm>
              <a:off x="1835838" y="2530718"/>
              <a:ext cx="598062" cy="532326"/>
              <a:chOff x="1806206" y="2502146"/>
              <a:chExt cx="598059" cy="532326"/>
            </a:xfrm>
          </p:grpSpPr>
          <p:sp>
            <p:nvSpPr>
              <p:cNvPr id="1138" name="Google Shape;1138;p56"/>
              <p:cNvSpPr/>
              <p:nvPr/>
            </p:nvSpPr>
            <p:spPr>
              <a:xfrm>
                <a:off x="1806206" y="2502146"/>
                <a:ext cx="398840"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6"/>
              <p:cNvSpPr/>
              <p:nvPr/>
            </p:nvSpPr>
            <p:spPr>
              <a:xfrm rot="7760906">
                <a:off x="2190659" y="2751028"/>
                <a:ext cx="125335" cy="287611"/>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40" name="Google Shape;1140;p56"/>
          <p:cNvSpPr txBox="1"/>
          <p:nvPr/>
        </p:nvSpPr>
        <p:spPr>
          <a:xfrm>
            <a:off x="4876800" y="2514600"/>
            <a:ext cx="22098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Inter-Lens Processes</a:t>
            </a:r>
            <a:endParaRPr/>
          </a:p>
        </p:txBody>
      </p:sp>
      <p:sp>
        <p:nvSpPr>
          <p:cNvPr id="1141" name="Google Shape;1141;p56"/>
          <p:cNvSpPr txBox="1"/>
          <p:nvPr/>
        </p:nvSpPr>
        <p:spPr>
          <a:xfrm>
            <a:off x="4876800" y="3513138"/>
            <a:ext cx="22098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Intra-Lens Processes</a:t>
            </a:r>
            <a:endParaRPr/>
          </a:p>
        </p:txBody>
      </p:sp>
      <p:sp>
        <p:nvSpPr>
          <p:cNvPr id="1142" name="Google Shape;1142;p56"/>
          <p:cNvSpPr txBox="1"/>
          <p:nvPr/>
        </p:nvSpPr>
        <p:spPr>
          <a:xfrm>
            <a:off x="6781800" y="2541588"/>
            <a:ext cx="2286000" cy="430887"/>
          </a:xfrm>
          <a:prstGeom prst="rect">
            <a:avLst/>
          </a:prstGeom>
          <a:noFill/>
          <a:ln>
            <a:noFill/>
          </a:ln>
        </p:spPr>
        <p:txBody>
          <a:bodyPr anchorCtr="0" anchor="t" bIns="45700" lIns="91425" spcFirstLastPara="1" rIns="91425" wrap="square" tIns="45700">
            <a:spAutoFit/>
          </a:bodyPr>
          <a:lstStyle/>
          <a:p>
            <a:pPr indent="-230188" lvl="0" marL="460375"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Globalization:  International Marketing (GMU Course)</a:t>
            </a:r>
            <a:endParaRPr sz="1100">
              <a:solidFill>
                <a:schemeClr val="dk1"/>
              </a:solidFill>
              <a:latin typeface="Calibri"/>
              <a:ea typeface="Calibri"/>
              <a:cs typeface="Calibri"/>
              <a:sym typeface="Calibri"/>
            </a:endParaRPr>
          </a:p>
        </p:txBody>
      </p:sp>
      <p:sp>
        <p:nvSpPr>
          <p:cNvPr id="1143" name="Google Shape;1143;p56"/>
          <p:cNvSpPr txBox="1"/>
          <p:nvPr/>
        </p:nvSpPr>
        <p:spPr>
          <a:xfrm>
            <a:off x="7010400" y="3357563"/>
            <a:ext cx="2057400" cy="769937"/>
          </a:xfrm>
          <a:prstGeom prst="rect">
            <a:avLst/>
          </a:prstGeom>
          <a:noFill/>
          <a:ln>
            <a:noFill/>
          </a:ln>
        </p:spPr>
        <p:txBody>
          <a:bodyPr anchorCtr="0" anchor="t" bIns="45700" lIns="91425" spcFirstLastPara="1" rIns="91425" wrap="square" tIns="45700">
            <a:spAutoFit/>
          </a:bodyPr>
          <a:lstStyle/>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Understanding the market</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Understanding the customer</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Understanding market timing</a:t>
            </a:r>
            <a:endParaRPr/>
          </a:p>
        </p:txBody>
      </p:sp>
      <p:sp>
        <p:nvSpPr>
          <p:cNvPr id="1144" name="Google Shape;1144;p56"/>
          <p:cNvSpPr txBox="1"/>
          <p:nvPr/>
        </p:nvSpPr>
        <p:spPr>
          <a:xfrm>
            <a:off x="4876800" y="4614863"/>
            <a:ext cx="220980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Inter-Lens Disciplines</a:t>
            </a:r>
            <a:endParaRPr/>
          </a:p>
        </p:txBody>
      </p:sp>
      <p:sp>
        <p:nvSpPr>
          <p:cNvPr id="1145" name="Google Shape;1145;p56"/>
          <p:cNvSpPr txBox="1"/>
          <p:nvPr/>
        </p:nvSpPr>
        <p:spPr>
          <a:xfrm>
            <a:off x="7010400" y="4606925"/>
            <a:ext cx="1981200" cy="769441"/>
          </a:xfrm>
          <a:prstGeom prst="rect">
            <a:avLst/>
          </a:prstGeom>
          <a:noFill/>
          <a:ln>
            <a:noFill/>
          </a:ln>
        </p:spPr>
        <p:txBody>
          <a:bodyPr anchorCtr="0" anchor="t" bIns="45700" lIns="91425" spcFirstLastPara="1" rIns="91425" wrap="square" tIns="45700">
            <a:spAutoFit/>
          </a:bodyPr>
          <a:lstStyle/>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Marketing Management (GMU Course)</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Consumer Behavior (GMU Course)</a:t>
            </a:r>
            <a:endParaRPr sz="1100">
              <a:solidFill>
                <a:schemeClr val="dk1"/>
              </a:solidFill>
              <a:latin typeface="Calibri"/>
              <a:ea typeface="Calibri"/>
              <a:cs typeface="Calibri"/>
              <a:sym typeface="Calibri"/>
            </a:endParaRPr>
          </a:p>
        </p:txBody>
      </p:sp>
      <p:sp>
        <p:nvSpPr>
          <p:cNvPr id="1146" name="Google Shape;1146;p56"/>
          <p:cNvSpPr txBox="1"/>
          <p:nvPr/>
        </p:nvSpPr>
        <p:spPr>
          <a:xfrm>
            <a:off x="4876800" y="5875338"/>
            <a:ext cx="22098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Intra-Lens Books</a:t>
            </a:r>
            <a:endParaRPr/>
          </a:p>
        </p:txBody>
      </p:sp>
      <p:pic>
        <p:nvPicPr>
          <p:cNvPr id="1147" name="Google Shape;1147;p56"/>
          <p:cNvPicPr preferRelativeResize="0"/>
          <p:nvPr/>
        </p:nvPicPr>
        <p:blipFill rotWithShape="1">
          <a:blip r:embed="rId3">
            <a:alphaModFix/>
          </a:blip>
          <a:srcRect b="0" l="0" r="0" t="0"/>
          <a:stretch/>
        </p:blipFill>
        <p:spPr>
          <a:xfrm>
            <a:off x="7696200" y="5786438"/>
            <a:ext cx="460375" cy="766762"/>
          </a:xfrm>
          <a:prstGeom prst="rect">
            <a:avLst/>
          </a:prstGeom>
          <a:noFill/>
          <a:ln>
            <a:noFill/>
          </a:ln>
        </p:spPr>
      </p:pic>
      <p:cxnSp>
        <p:nvCxnSpPr>
          <p:cNvPr id="1148" name="Google Shape;1148;p56"/>
          <p:cNvCxnSpPr/>
          <p:nvPr/>
        </p:nvCxnSpPr>
        <p:spPr>
          <a:xfrm>
            <a:off x="4876800" y="3124200"/>
            <a:ext cx="4267200" cy="1588"/>
          </a:xfrm>
          <a:prstGeom prst="straightConnector1">
            <a:avLst/>
          </a:prstGeom>
          <a:noFill/>
          <a:ln cap="flat" cmpd="sng" w="762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cxnSp>
        <p:nvCxnSpPr>
          <p:cNvPr id="1149" name="Google Shape;1149;p56"/>
          <p:cNvCxnSpPr/>
          <p:nvPr/>
        </p:nvCxnSpPr>
        <p:spPr>
          <a:xfrm>
            <a:off x="4887913" y="4341813"/>
            <a:ext cx="4267200" cy="1587"/>
          </a:xfrm>
          <a:prstGeom prst="straightConnector1">
            <a:avLst/>
          </a:prstGeom>
          <a:noFill/>
          <a:ln cap="flat" cmpd="sng" w="762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cxnSp>
        <p:nvCxnSpPr>
          <p:cNvPr id="1150" name="Google Shape;1150;p56"/>
          <p:cNvCxnSpPr/>
          <p:nvPr/>
        </p:nvCxnSpPr>
        <p:spPr>
          <a:xfrm>
            <a:off x="4906963" y="5561013"/>
            <a:ext cx="4267200" cy="1587"/>
          </a:xfrm>
          <a:prstGeom prst="straightConnector1">
            <a:avLst/>
          </a:prstGeom>
          <a:noFill/>
          <a:ln cap="flat" cmpd="sng" w="762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grpSp>
        <p:nvGrpSpPr>
          <p:cNvPr id="1151" name="Google Shape;1151;p56"/>
          <p:cNvGrpSpPr/>
          <p:nvPr/>
        </p:nvGrpSpPr>
        <p:grpSpPr>
          <a:xfrm>
            <a:off x="0" y="2870200"/>
            <a:ext cx="2650111" cy="2387600"/>
            <a:chOff x="0" y="2870200"/>
            <a:chExt cx="4038600" cy="3638550"/>
          </a:xfrm>
        </p:grpSpPr>
        <p:pic>
          <p:nvPicPr>
            <p:cNvPr descr="database-integration-1.jpg" id="1152" name="Google Shape;1152;p56"/>
            <p:cNvPicPr preferRelativeResize="0"/>
            <p:nvPr/>
          </p:nvPicPr>
          <p:blipFill rotWithShape="1">
            <a:blip r:embed="rId4">
              <a:alphaModFix/>
            </a:blip>
            <a:srcRect b="0" l="0" r="0" t="0"/>
            <a:stretch/>
          </p:blipFill>
          <p:spPr>
            <a:xfrm>
              <a:off x="0" y="3479800"/>
              <a:ext cx="4038600" cy="3028950"/>
            </a:xfrm>
            <a:prstGeom prst="rect">
              <a:avLst/>
            </a:prstGeom>
            <a:noFill/>
            <a:ln>
              <a:noFill/>
            </a:ln>
          </p:spPr>
        </p:pic>
        <p:pic>
          <p:nvPicPr>
            <p:cNvPr descr="Wheel_For_White_bg02.png" id="1153" name="Google Shape;1153;p56"/>
            <p:cNvPicPr preferRelativeResize="0"/>
            <p:nvPr/>
          </p:nvPicPr>
          <p:blipFill rotWithShape="1">
            <a:blip r:embed="rId5">
              <a:alphaModFix/>
            </a:blip>
            <a:srcRect b="0" l="0" r="0" t="0"/>
            <a:stretch/>
          </p:blipFill>
          <p:spPr>
            <a:xfrm>
              <a:off x="1041400" y="2870200"/>
              <a:ext cx="1405701" cy="1405701"/>
            </a:xfrm>
            <a:prstGeom prst="rect">
              <a:avLst/>
            </a:prstGeom>
            <a:noFill/>
            <a:ln>
              <a:noFill/>
            </a:ln>
          </p:spPr>
        </p:pic>
      </p:grpSp>
      <p:sp>
        <p:nvSpPr>
          <p:cNvPr id="1154" name="Google Shape;1154;p56"/>
          <p:cNvSpPr/>
          <p:nvPr/>
        </p:nvSpPr>
        <p:spPr>
          <a:xfrm>
            <a:off x="2667000" y="2743200"/>
            <a:ext cx="1522413" cy="37338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155" name="Google Shape;1155;p56"/>
          <p:cNvSpPr txBox="1"/>
          <p:nvPr/>
        </p:nvSpPr>
        <p:spPr>
          <a:xfrm>
            <a:off x="2667000" y="2971800"/>
            <a:ext cx="1524000" cy="3046413"/>
          </a:xfrm>
          <a:prstGeom prst="rect">
            <a:avLst/>
          </a:prstGeom>
          <a:noFill/>
          <a:ln>
            <a:noFill/>
          </a:ln>
        </p:spPr>
        <p:txBody>
          <a:bodyPr anchorCtr="0" anchor="t" bIns="45700" lIns="91425" spcFirstLastPara="1" rIns="91425" wrap="square" tIns="45700">
            <a:spAutoFit/>
          </a:bodyPr>
          <a:lstStyle/>
          <a:p>
            <a:pPr indent="-109538" lvl="0" marL="109538"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Strategy is not compelling or differentiated</a:t>
            </a:r>
            <a:endParaRPr/>
          </a:p>
          <a:p>
            <a:pPr indent="-109538" lvl="0" marL="109538"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Collections are high for the industry</a:t>
            </a:r>
            <a:endParaRPr/>
          </a:p>
          <a:p>
            <a:pPr indent="-109538" lvl="0" marL="109538"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Customer delivery is broken</a:t>
            </a:r>
            <a:endParaRPr/>
          </a:p>
          <a:p>
            <a:pPr indent="-109538" lvl="0" marL="109538"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Product issues – bugs in the product offerings</a:t>
            </a:r>
            <a:endParaRPr/>
          </a:p>
          <a:p>
            <a:pPr indent="-109538" lvl="0" marL="109538"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Growth is stalled</a:t>
            </a:r>
            <a:endParaRPr/>
          </a:p>
          <a:p>
            <a:pPr indent="-109538" lvl="0" marL="109538"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Turnover in the employee base</a:t>
            </a:r>
            <a:endParaRPr/>
          </a:p>
          <a:p>
            <a:pPr indent="-109538" lvl="0" marL="109538" marR="0" rtl="0" algn="l">
              <a:spcBef>
                <a:spcPts val="0"/>
              </a:spcBef>
              <a:spcAft>
                <a:spcPts val="0"/>
              </a:spcAft>
              <a:buClr>
                <a:schemeClr val="dk1"/>
              </a:buClr>
              <a:buSzPts val="1200"/>
              <a:buFont typeface="Arial"/>
              <a:buChar char="•"/>
            </a:pPr>
            <a:r>
              <a:rPr lang="en-US" sz="1200">
                <a:solidFill>
                  <a:schemeClr val="dk1"/>
                </a:solidFill>
                <a:latin typeface="Calibri"/>
                <a:ea typeface="Calibri"/>
                <a:cs typeface="Calibri"/>
                <a:sym typeface="Calibri"/>
              </a:rPr>
              <a:t>Difficulty in launching new products effectively</a:t>
            </a:r>
            <a:endParaRPr sz="1100">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0" name="Shape 1160"/>
        <p:cNvGrpSpPr/>
        <p:nvPr/>
      </p:nvGrpSpPr>
      <p:grpSpPr>
        <a:xfrm>
          <a:off x="0" y="0"/>
          <a:ext cx="0" cy="0"/>
          <a:chOff x="0" y="0"/>
          <a:chExt cx="0" cy="0"/>
        </a:xfrm>
      </p:grpSpPr>
      <p:sp>
        <p:nvSpPr>
          <p:cNvPr id="1161" name="Google Shape;1161;p57"/>
          <p:cNvSpPr txBox="1"/>
          <p:nvPr>
            <p:ph type="title"/>
          </p:nvPr>
        </p:nvSpPr>
        <p:spPr>
          <a:xfrm>
            <a:off x="0" y="1588"/>
            <a:ext cx="9144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Executive Education Platform</a:t>
            </a:r>
            <a:br>
              <a:rPr lang="en-US"/>
            </a:br>
            <a:r>
              <a:rPr lang="en-US" sz="2400"/>
              <a:t>Assessing &amp; Aligning Training &amp; Education</a:t>
            </a:r>
            <a:endParaRPr/>
          </a:p>
        </p:txBody>
      </p:sp>
      <p:sp>
        <p:nvSpPr>
          <p:cNvPr id="1162" name="Google Shape;1162;p57"/>
          <p:cNvSpPr/>
          <p:nvPr/>
        </p:nvSpPr>
        <p:spPr>
          <a:xfrm>
            <a:off x="2363788" y="1295400"/>
            <a:ext cx="2132012" cy="48006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3" name="Google Shape;1163;p57"/>
          <p:cNvGrpSpPr/>
          <p:nvPr/>
        </p:nvGrpSpPr>
        <p:grpSpPr>
          <a:xfrm>
            <a:off x="2460625" y="1309688"/>
            <a:ext cx="1882775" cy="290512"/>
            <a:chOff x="1717960" y="2332540"/>
            <a:chExt cx="5906169" cy="822011"/>
          </a:xfrm>
        </p:grpSpPr>
        <p:grpSp>
          <p:nvGrpSpPr>
            <p:cNvPr id="1164" name="Google Shape;1164;p57"/>
            <p:cNvGrpSpPr/>
            <p:nvPr/>
          </p:nvGrpSpPr>
          <p:grpSpPr>
            <a:xfrm>
              <a:off x="1717960" y="2332540"/>
              <a:ext cx="5906169" cy="822011"/>
              <a:chOff x="1717960" y="2332540"/>
              <a:chExt cx="5906169" cy="822011"/>
            </a:xfrm>
          </p:grpSpPr>
          <p:sp>
            <p:nvSpPr>
              <p:cNvPr id="1165" name="Google Shape;1165;p57"/>
              <p:cNvSpPr/>
              <p:nvPr/>
            </p:nvSpPr>
            <p:spPr>
              <a:xfrm>
                <a:off x="1722941" y="2332540"/>
                <a:ext cx="5901188" cy="822011"/>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r">
                  <a:spcBef>
                    <a:spcPts val="0"/>
                  </a:spcBef>
                  <a:spcAft>
                    <a:spcPts val="0"/>
                  </a:spcAft>
                  <a:buNone/>
                </a:pPr>
                <a:r>
                  <a:rPr b="1" lang="en-US" sz="1400">
                    <a:solidFill>
                      <a:schemeClr val="lt1"/>
                    </a:solidFill>
                    <a:latin typeface="Calibri"/>
                    <a:ea typeface="Calibri"/>
                    <a:cs typeface="Calibri"/>
                    <a:sym typeface="Calibri"/>
                  </a:rPr>
                  <a:t>Market</a:t>
                </a:r>
                <a:endParaRPr/>
              </a:p>
            </p:txBody>
          </p:sp>
          <p:sp>
            <p:nvSpPr>
              <p:cNvPr id="1166" name="Google Shape;1166;p57"/>
              <p:cNvSpPr/>
              <p:nvPr/>
            </p:nvSpPr>
            <p:spPr>
              <a:xfrm>
                <a:off x="1717960" y="2332540"/>
                <a:ext cx="821686" cy="822011"/>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57"/>
            <p:cNvGrpSpPr/>
            <p:nvPr/>
          </p:nvGrpSpPr>
          <p:grpSpPr>
            <a:xfrm>
              <a:off x="1835838" y="2530718"/>
              <a:ext cx="598062" cy="532326"/>
              <a:chOff x="1806206" y="2502146"/>
              <a:chExt cx="598059" cy="532326"/>
            </a:xfrm>
          </p:grpSpPr>
          <p:sp>
            <p:nvSpPr>
              <p:cNvPr id="1168" name="Google Shape;1168;p57"/>
              <p:cNvSpPr/>
              <p:nvPr/>
            </p:nvSpPr>
            <p:spPr>
              <a:xfrm>
                <a:off x="1806206" y="2502146"/>
                <a:ext cx="398840"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7"/>
              <p:cNvSpPr/>
              <p:nvPr/>
            </p:nvSpPr>
            <p:spPr>
              <a:xfrm rot="7760906">
                <a:off x="2190659" y="2751028"/>
                <a:ext cx="125335" cy="287611"/>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70" name="Google Shape;1170;p57"/>
          <p:cNvSpPr/>
          <p:nvPr/>
        </p:nvSpPr>
        <p:spPr>
          <a:xfrm>
            <a:off x="4648200" y="1295400"/>
            <a:ext cx="2132013" cy="48006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1" name="Google Shape;1171;p57"/>
          <p:cNvGrpSpPr/>
          <p:nvPr/>
        </p:nvGrpSpPr>
        <p:grpSpPr>
          <a:xfrm>
            <a:off x="4745038" y="1309688"/>
            <a:ext cx="1882775" cy="290512"/>
            <a:chOff x="1717960" y="2332537"/>
            <a:chExt cx="5906169" cy="822014"/>
          </a:xfrm>
        </p:grpSpPr>
        <p:grpSp>
          <p:nvGrpSpPr>
            <p:cNvPr id="1172" name="Google Shape;1172;p57"/>
            <p:cNvGrpSpPr/>
            <p:nvPr/>
          </p:nvGrpSpPr>
          <p:grpSpPr>
            <a:xfrm>
              <a:off x="1717960" y="2332537"/>
              <a:ext cx="5906169" cy="822014"/>
              <a:chOff x="1717960" y="2332537"/>
              <a:chExt cx="5906169" cy="822014"/>
            </a:xfrm>
          </p:grpSpPr>
          <p:sp>
            <p:nvSpPr>
              <p:cNvPr id="1173" name="Google Shape;1173;p57"/>
              <p:cNvSpPr/>
              <p:nvPr/>
            </p:nvSpPr>
            <p:spPr>
              <a:xfrm>
                <a:off x="1722938" y="2332537"/>
                <a:ext cx="5901191" cy="822014"/>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r">
                  <a:spcBef>
                    <a:spcPts val="0"/>
                  </a:spcBef>
                  <a:spcAft>
                    <a:spcPts val="0"/>
                  </a:spcAft>
                  <a:buNone/>
                </a:pPr>
                <a:r>
                  <a:rPr b="1" lang="en-US" sz="1400">
                    <a:solidFill>
                      <a:schemeClr val="lt1"/>
                    </a:solidFill>
                    <a:latin typeface="Calibri"/>
                    <a:ea typeface="Calibri"/>
                    <a:cs typeface="Calibri"/>
                    <a:sym typeface="Calibri"/>
                  </a:rPr>
                  <a:t>People</a:t>
                </a:r>
                <a:endParaRPr/>
              </a:p>
            </p:txBody>
          </p:sp>
          <p:sp>
            <p:nvSpPr>
              <p:cNvPr id="1174" name="Google Shape;1174;p57"/>
              <p:cNvSpPr/>
              <p:nvPr/>
            </p:nvSpPr>
            <p:spPr>
              <a:xfrm>
                <a:off x="1717960" y="2332537"/>
                <a:ext cx="821683" cy="822014"/>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57"/>
            <p:cNvGrpSpPr/>
            <p:nvPr/>
          </p:nvGrpSpPr>
          <p:grpSpPr>
            <a:xfrm>
              <a:off x="1835838" y="2530718"/>
              <a:ext cx="598062" cy="532326"/>
              <a:chOff x="1806206" y="2502146"/>
              <a:chExt cx="598059" cy="532326"/>
            </a:xfrm>
          </p:grpSpPr>
          <p:sp>
            <p:nvSpPr>
              <p:cNvPr id="1176" name="Google Shape;1176;p57"/>
              <p:cNvSpPr/>
              <p:nvPr/>
            </p:nvSpPr>
            <p:spPr>
              <a:xfrm>
                <a:off x="1806206" y="2502146"/>
                <a:ext cx="398840"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7"/>
              <p:cNvSpPr/>
              <p:nvPr/>
            </p:nvSpPr>
            <p:spPr>
              <a:xfrm rot="7760906">
                <a:off x="2190659" y="2751028"/>
                <a:ext cx="125335" cy="287611"/>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78" name="Google Shape;1178;p57"/>
          <p:cNvSpPr/>
          <p:nvPr/>
        </p:nvSpPr>
        <p:spPr>
          <a:xfrm>
            <a:off x="6935788" y="1295400"/>
            <a:ext cx="2132012" cy="48006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9" name="Google Shape;1179;p57"/>
          <p:cNvGrpSpPr/>
          <p:nvPr/>
        </p:nvGrpSpPr>
        <p:grpSpPr>
          <a:xfrm>
            <a:off x="7032625" y="1309688"/>
            <a:ext cx="1882775" cy="290512"/>
            <a:chOff x="1717960" y="2332537"/>
            <a:chExt cx="5906169" cy="822014"/>
          </a:xfrm>
        </p:grpSpPr>
        <p:grpSp>
          <p:nvGrpSpPr>
            <p:cNvPr id="1180" name="Google Shape;1180;p57"/>
            <p:cNvGrpSpPr/>
            <p:nvPr/>
          </p:nvGrpSpPr>
          <p:grpSpPr>
            <a:xfrm>
              <a:off x="1717960" y="2332537"/>
              <a:ext cx="5906169" cy="822014"/>
              <a:chOff x="1717960" y="2332537"/>
              <a:chExt cx="5906169" cy="822014"/>
            </a:xfrm>
          </p:grpSpPr>
          <p:sp>
            <p:nvSpPr>
              <p:cNvPr id="1181" name="Google Shape;1181;p57"/>
              <p:cNvSpPr/>
              <p:nvPr/>
            </p:nvSpPr>
            <p:spPr>
              <a:xfrm>
                <a:off x="1722941" y="2332537"/>
                <a:ext cx="5901188" cy="822014"/>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r">
                  <a:spcBef>
                    <a:spcPts val="0"/>
                  </a:spcBef>
                  <a:spcAft>
                    <a:spcPts val="0"/>
                  </a:spcAft>
                  <a:buNone/>
                </a:pPr>
                <a:r>
                  <a:rPr b="1" lang="en-US" sz="1400">
                    <a:solidFill>
                      <a:schemeClr val="lt1"/>
                    </a:solidFill>
                    <a:latin typeface="Calibri"/>
                    <a:ea typeface="Calibri"/>
                    <a:cs typeface="Calibri"/>
                    <a:sym typeface="Calibri"/>
                  </a:rPr>
                  <a:t>Financial</a:t>
                </a:r>
                <a:endParaRPr/>
              </a:p>
            </p:txBody>
          </p:sp>
          <p:sp>
            <p:nvSpPr>
              <p:cNvPr id="1182" name="Google Shape;1182;p57"/>
              <p:cNvSpPr/>
              <p:nvPr/>
            </p:nvSpPr>
            <p:spPr>
              <a:xfrm>
                <a:off x="1717960" y="2332537"/>
                <a:ext cx="821686" cy="822014"/>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 name="Google Shape;1183;p57"/>
            <p:cNvGrpSpPr/>
            <p:nvPr/>
          </p:nvGrpSpPr>
          <p:grpSpPr>
            <a:xfrm>
              <a:off x="1835838" y="2530718"/>
              <a:ext cx="598062" cy="532326"/>
              <a:chOff x="1806206" y="2502146"/>
              <a:chExt cx="598059" cy="532326"/>
            </a:xfrm>
          </p:grpSpPr>
          <p:sp>
            <p:nvSpPr>
              <p:cNvPr id="1184" name="Google Shape;1184;p57"/>
              <p:cNvSpPr/>
              <p:nvPr/>
            </p:nvSpPr>
            <p:spPr>
              <a:xfrm>
                <a:off x="1806206" y="2502146"/>
                <a:ext cx="398840"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7"/>
              <p:cNvSpPr/>
              <p:nvPr/>
            </p:nvSpPr>
            <p:spPr>
              <a:xfrm rot="7760906">
                <a:off x="2190659" y="2751028"/>
                <a:ext cx="125335" cy="287611"/>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186" name="Google Shape;1186;p57"/>
          <p:cNvCxnSpPr/>
          <p:nvPr/>
        </p:nvCxnSpPr>
        <p:spPr>
          <a:xfrm>
            <a:off x="0" y="2357438"/>
            <a:ext cx="9144000" cy="1587"/>
          </a:xfrm>
          <a:prstGeom prst="straightConnector1">
            <a:avLst/>
          </a:prstGeom>
          <a:noFill/>
          <a:ln cap="flat" cmpd="sng" w="762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id="1187" name="Google Shape;1187;p57"/>
          <p:cNvSpPr txBox="1"/>
          <p:nvPr/>
        </p:nvSpPr>
        <p:spPr>
          <a:xfrm>
            <a:off x="0" y="1752600"/>
            <a:ext cx="22098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Inter-Lens Processes</a:t>
            </a:r>
            <a:endParaRPr/>
          </a:p>
        </p:txBody>
      </p:sp>
      <p:sp>
        <p:nvSpPr>
          <p:cNvPr id="1188" name="Google Shape;1188;p57"/>
          <p:cNvSpPr txBox="1"/>
          <p:nvPr/>
        </p:nvSpPr>
        <p:spPr>
          <a:xfrm>
            <a:off x="0" y="2751138"/>
            <a:ext cx="22098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Intra-Lens Processes</a:t>
            </a:r>
            <a:endParaRPr/>
          </a:p>
        </p:txBody>
      </p:sp>
      <p:sp>
        <p:nvSpPr>
          <p:cNvPr id="1189" name="Google Shape;1189;p57"/>
          <p:cNvSpPr txBox="1"/>
          <p:nvPr/>
        </p:nvSpPr>
        <p:spPr>
          <a:xfrm>
            <a:off x="2209800" y="1779588"/>
            <a:ext cx="2286000" cy="430212"/>
          </a:xfrm>
          <a:prstGeom prst="rect">
            <a:avLst/>
          </a:prstGeom>
          <a:noFill/>
          <a:ln>
            <a:noFill/>
          </a:ln>
        </p:spPr>
        <p:txBody>
          <a:bodyPr anchorCtr="0" anchor="t" bIns="45700" lIns="91425" spcFirstLastPara="1" rIns="91425" wrap="square" tIns="45700">
            <a:spAutoFit/>
          </a:bodyPr>
          <a:lstStyle/>
          <a:p>
            <a:pPr indent="-230188" lvl="0" marL="460375"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Globalization:  International Marketing (GMU Course)</a:t>
            </a:r>
            <a:endParaRPr sz="1100">
              <a:solidFill>
                <a:schemeClr val="dk1"/>
              </a:solidFill>
              <a:latin typeface="Calibri"/>
              <a:ea typeface="Calibri"/>
              <a:cs typeface="Calibri"/>
              <a:sym typeface="Calibri"/>
            </a:endParaRPr>
          </a:p>
        </p:txBody>
      </p:sp>
      <p:sp>
        <p:nvSpPr>
          <p:cNvPr id="1190" name="Google Shape;1190;p57"/>
          <p:cNvSpPr txBox="1"/>
          <p:nvPr/>
        </p:nvSpPr>
        <p:spPr>
          <a:xfrm>
            <a:off x="4495800" y="1795463"/>
            <a:ext cx="2286000" cy="600164"/>
          </a:xfrm>
          <a:prstGeom prst="rect">
            <a:avLst/>
          </a:prstGeom>
          <a:noFill/>
          <a:ln>
            <a:noFill/>
          </a:ln>
        </p:spPr>
        <p:txBody>
          <a:bodyPr anchorCtr="0" anchor="t" bIns="45700" lIns="91425" spcFirstLastPara="1" rIns="91425" wrap="square" tIns="45700">
            <a:spAutoFit/>
          </a:bodyPr>
          <a:lstStyle/>
          <a:p>
            <a:pPr indent="-230188" lvl="0" marL="460375"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Globalization:  MBA 725 International Leadership (GMU Course)</a:t>
            </a:r>
            <a:endParaRPr sz="1100">
              <a:solidFill>
                <a:schemeClr val="dk1"/>
              </a:solidFill>
              <a:latin typeface="Calibri"/>
              <a:ea typeface="Calibri"/>
              <a:cs typeface="Calibri"/>
              <a:sym typeface="Calibri"/>
            </a:endParaRPr>
          </a:p>
        </p:txBody>
      </p:sp>
      <p:sp>
        <p:nvSpPr>
          <p:cNvPr id="1191" name="Google Shape;1191;p57"/>
          <p:cNvSpPr txBox="1"/>
          <p:nvPr/>
        </p:nvSpPr>
        <p:spPr>
          <a:xfrm>
            <a:off x="6781800" y="1795463"/>
            <a:ext cx="2362200" cy="430887"/>
          </a:xfrm>
          <a:prstGeom prst="rect">
            <a:avLst/>
          </a:prstGeom>
          <a:noFill/>
          <a:ln>
            <a:noFill/>
          </a:ln>
        </p:spPr>
        <p:txBody>
          <a:bodyPr anchorCtr="0" anchor="t" bIns="45700" lIns="91425" spcFirstLastPara="1" rIns="91425" wrap="square" tIns="45700">
            <a:spAutoFit/>
          </a:bodyPr>
          <a:lstStyle/>
          <a:p>
            <a:pPr indent="-230188" lvl="0" marL="460375"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Globalization:  International Finance (GMU Course)</a:t>
            </a:r>
            <a:endParaRPr sz="1100">
              <a:solidFill>
                <a:schemeClr val="dk1"/>
              </a:solidFill>
              <a:latin typeface="Calibri"/>
              <a:ea typeface="Calibri"/>
              <a:cs typeface="Calibri"/>
              <a:sym typeface="Calibri"/>
            </a:endParaRPr>
          </a:p>
        </p:txBody>
      </p:sp>
      <p:sp>
        <p:nvSpPr>
          <p:cNvPr id="1192" name="Google Shape;1192;p57"/>
          <p:cNvSpPr txBox="1"/>
          <p:nvPr/>
        </p:nvSpPr>
        <p:spPr>
          <a:xfrm>
            <a:off x="2438400" y="2595563"/>
            <a:ext cx="2057400" cy="769937"/>
          </a:xfrm>
          <a:prstGeom prst="rect">
            <a:avLst/>
          </a:prstGeom>
          <a:noFill/>
          <a:ln>
            <a:noFill/>
          </a:ln>
        </p:spPr>
        <p:txBody>
          <a:bodyPr anchorCtr="0" anchor="t" bIns="45700" lIns="91425" spcFirstLastPara="1" rIns="91425" wrap="square" tIns="45700">
            <a:spAutoFit/>
          </a:bodyPr>
          <a:lstStyle/>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Understanding the market</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Understanding the customer</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Understanding market timing</a:t>
            </a:r>
            <a:endParaRPr/>
          </a:p>
        </p:txBody>
      </p:sp>
      <p:cxnSp>
        <p:nvCxnSpPr>
          <p:cNvPr id="1193" name="Google Shape;1193;p57"/>
          <p:cNvCxnSpPr/>
          <p:nvPr/>
        </p:nvCxnSpPr>
        <p:spPr>
          <a:xfrm>
            <a:off x="0" y="3579813"/>
            <a:ext cx="9144000" cy="1587"/>
          </a:xfrm>
          <a:prstGeom prst="straightConnector1">
            <a:avLst/>
          </a:prstGeom>
          <a:noFill/>
          <a:ln cap="flat" cmpd="sng" w="762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id="1194" name="Google Shape;1194;p57"/>
          <p:cNvSpPr txBox="1"/>
          <p:nvPr/>
        </p:nvSpPr>
        <p:spPr>
          <a:xfrm>
            <a:off x="0" y="3852863"/>
            <a:ext cx="220980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Inter-Lens Disciplines</a:t>
            </a:r>
            <a:endParaRPr/>
          </a:p>
        </p:txBody>
      </p:sp>
      <p:sp>
        <p:nvSpPr>
          <p:cNvPr id="1195" name="Google Shape;1195;p57"/>
          <p:cNvSpPr txBox="1"/>
          <p:nvPr/>
        </p:nvSpPr>
        <p:spPr>
          <a:xfrm>
            <a:off x="2438400" y="3844925"/>
            <a:ext cx="1981200" cy="769441"/>
          </a:xfrm>
          <a:prstGeom prst="rect">
            <a:avLst/>
          </a:prstGeom>
          <a:noFill/>
          <a:ln>
            <a:noFill/>
          </a:ln>
        </p:spPr>
        <p:txBody>
          <a:bodyPr anchorCtr="0" anchor="t" bIns="45700" lIns="91425" spcFirstLastPara="1" rIns="91425" wrap="square" tIns="45700">
            <a:spAutoFit/>
          </a:bodyPr>
          <a:lstStyle/>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Marketing Management (GMU Course)</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Consumer Behavior (GMU Course)</a:t>
            </a:r>
            <a:endParaRPr sz="1100">
              <a:solidFill>
                <a:schemeClr val="dk1"/>
              </a:solidFill>
              <a:latin typeface="Calibri"/>
              <a:ea typeface="Calibri"/>
              <a:cs typeface="Calibri"/>
              <a:sym typeface="Calibri"/>
            </a:endParaRPr>
          </a:p>
        </p:txBody>
      </p:sp>
      <p:sp>
        <p:nvSpPr>
          <p:cNvPr id="1196" name="Google Shape;1196;p57"/>
          <p:cNvSpPr txBox="1"/>
          <p:nvPr/>
        </p:nvSpPr>
        <p:spPr>
          <a:xfrm>
            <a:off x="4724400" y="3844925"/>
            <a:ext cx="1981200" cy="600164"/>
          </a:xfrm>
          <a:prstGeom prst="rect">
            <a:avLst/>
          </a:prstGeom>
          <a:noFill/>
          <a:ln>
            <a:noFill/>
          </a:ln>
        </p:spPr>
        <p:txBody>
          <a:bodyPr anchorCtr="0" anchor="t" bIns="45700" lIns="91425" spcFirstLastPara="1" rIns="91425" wrap="square" tIns="45700">
            <a:spAutoFit/>
          </a:bodyPr>
          <a:lstStyle/>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Organizational Behavior (GMU Course)</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Leadership (GMU Course)</a:t>
            </a:r>
            <a:endParaRPr sz="1100">
              <a:solidFill>
                <a:schemeClr val="dk1"/>
              </a:solidFill>
              <a:latin typeface="Calibri"/>
              <a:ea typeface="Calibri"/>
              <a:cs typeface="Calibri"/>
              <a:sym typeface="Calibri"/>
            </a:endParaRPr>
          </a:p>
        </p:txBody>
      </p:sp>
      <p:sp>
        <p:nvSpPr>
          <p:cNvPr id="1197" name="Google Shape;1197;p57"/>
          <p:cNvSpPr txBox="1"/>
          <p:nvPr/>
        </p:nvSpPr>
        <p:spPr>
          <a:xfrm>
            <a:off x="7010400" y="3844925"/>
            <a:ext cx="2133600" cy="769441"/>
          </a:xfrm>
          <a:prstGeom prst="rect">
            <a:avLst/>
          </a:prstGeom>
          <a:noFill/>
          <a:ln>
            <a:noFill/>
          </a:ln>
        </p:spPr>
        <p:txBody>
          <a:bodyPr anchorCtr="0" anchor="t" bIns="45700" lIns="91425" spcFirstLastPara="1" rIns="91425" wrap="square" tIns="45700">
            <a:spAutoFit/>
          </a:bodyPr>
          <a:lstStyle/>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Corporate Financial Policy (GMU Course)</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Business Analysis and Valuation (GMU Course) </a:t>
            </a:r>
            <a:endParaRPr sz="1100">
              <a:solidFill>
                <a:schemeClr val="dk1"/>
              </a:solidFill>
              <a:latin typeface="Calibri"/>
              <a:ea typeface="Calibri"/>
              <a:cs typeface="Calibri"/>
              <a:sym typeface="Calibri"/>
            </a:endParaRPr>
          </a:p>
        </p:txBody>
      </p:sp>
      <p:sp>
        <p:nvSpPr>
          <p:cNvPr id="1198" name="Google Shape;1198;p57"/>
          <p:cNvSpPr txBox="1"/>
          <p:nvPr/>
        </p:nvSpPr>
        <p:spPr>
          <a:xfrm>
            <a:off x="4724400" y="2586038"/>
            <a:ext cx="1981200" cy="769937"/>
          </a:xfrm>
          <a:prstGeom prst="rect">
            <a:avLst/>
          </a:prstGeom>
          <a:noFill/>
          <a:ln>
            <a:noFill/>
          </a:ln>
        </p:spPr>
        <p:txBody>
          <a:bodyPr anchorCtr="0" anchor="t" bIns="45700" lIns="91425" spcFirstLastPara="1" rIns="91425" wrap="square" tIns="45700">
            <a:spAutoFit/>
          </a:bodyPr>
          <a:lstStyle/>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Job creation and planning</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Culture creation</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Leadership and management styles</a:t>
            </a:r>
            <a:endParaRPr/>
          </a:p>
        </p:txBody>
      </p:sp>
      <p:sp>
        <p:nvSpPr>
          <p:cNvPr id="1199" name="Google Shape;1199;p57"/>
          <p:cNvSpPr txBox="1"/>
          <p:nvPr/>
        </p:nvSpPr>
        <p:spPr>
          <a:xfrm>
            <a:off x="7010400" y="2586038"/>
            <a:ext cx="1981200" cy="939800"/>
          </a:xfrm>
          <a:prstGeom prst="rect">
            <a:avLst/>
          </a:prstGeom>
          <a:noFill/>
          <a:ln>
            <a:noFill/>
          </a:ln>
        </p:spPr>
        <p:txBody>
          <a:bodyPr anchorCtr="0" anchor="t" bIns="45700" lIns="91425" spcFirstLastPara="1" rIns="91425" wrap="square" tIns="45700">
            <a:spAutoFit/>
          </a:bodyPr>
          <a:lstStyle/>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Strength of the financials</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Capital structure and formation</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Sustainable growth rate</a:t>
            </a:r>
            <a:endParaRPr/>
          </a:p>
          <a:p>
            <a:pPr indent="-160338" lvl="0" marL="230188" marR="0" rtl="0" algn="l">
              <a:spcBef>
                <a:spcPts val="0"/>
              </a:spcBef>
              <a:spcAft>
                <a:spcPts val="0"/>
              </a:spcAft>
              <a:buClr>
                <a:schemeClr val="dk1"/>
              </a:buClr>
              <a:buSzPts val="1100"/>
              <a:buFont typeface="Noto Sans Symbols"/>
              <a:buNone/>
            </a:pPr>
            <a:r>
              <a:t/>
            </a:r>
            <a:endParaRPr sz="1100">
              <a:solidFill>
                <a:schemeClr val="dk1"/>
              </a:solidFill>
              <a:latin typeface="Calibri"/>
              <a:ea typeface="Calibri"/>
              <a:cs typeface="Calibri"/>
              <a:sym typeface="Calibri"/>
            </a:endParaRPr>
          </a:p>
        </p:txBody>
      </p:sp>
      <p:sp>
        <p:nvSpPr>
          <p:cNvPr id="1200" name="Google Shape;1200;p57"/>
          <p:cNvSpPr txBox="1"/>
          <p:nvPr/>
        </p:nvSpPr>
        <p:spPr>
          <a:xfrm>
            <a:off x="0" y="5113338"/>
            <a:ext cx="22098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Intra-Lens Books</a:t>
            </a:r>
            <a:endParaRPr/>
          </a:p>
        </p:txBody>
      </p:sp>
      <p:pic>
        <p:nvPicPr>
          <p:cNvPr id="1201" name="Google Shape;1201;p57"/>
          <p:cNvPicPr preferRelativeResize="0"/>
          <p:nvPr/>
        </p:nvPicPr>
        <p:blipFill rotWithShape="1">
          <a:blip r:embed="rId3">
            <a:alphaModFix/>
          </a:blip>
          <a:srcRect b="0" l="0" r="0" t="0"/>
          <a:stretch/>
        </p:blipFill>
        <p:spPr>
          <a:xfrm>
            <a:off x="7848600" y="5024438"/>
            <a:ext cx="561975" cy="766762"/>
          </a:xfrm>
          <a:prstGeom prst="rect">
            <a:avLst/>
          </a:prstGeom>
          <a:noFill/>
          <a:ln>
            <a:noFill/>
          </a:ln>
        </p:spPr>
      </p:pic>
      <p:pic>
        <p:nvPicPr>
          <p:cNvPr id="1202" name="Google Shape;1202;p57"/>
          <p:cNvPicPr preferRelativeResize="0"/>
          <p:nvPr/>
        </p:nvPicPr>
        <p:blipFill rotWithShape="1">
          <a:blip r:embed="rId4">
            <a:alphaModFix/>
          </a:blip>
          <a:srcRect b="0" l="0" r="0" t="0"/>
          <a:stretch/>
        </p:blipFill>
        <p:spPr>
          <a:xfrm>
            <a:off x="3124200" y="5024438"/>
            <a:ext cx="460375" cy="766762"/>
          </a:xfrm>
          <a:prstGeom prst="rect">
            <a:avLst/>
          </a:prstGeom>
          <a:noFill/>
          <a:ln>
            <a:noFill/>
          </a:ln>
        </p:spPr>
      </p:pic>
      <p:pic>
        <p:nvPicPr>
          <p:cNvPr id="1203" name="Google Shape;1203;p57"/>
          <p:cNvPicPr preferRelativeResize="0"/>
          <p:nvPr/>
        </p:nvPicPr>
        <p:blipFill rotWithShape="1">
          <a:blip r:embed="rId5">
            <a:alphaModFix/>
          </a:blip>
          <a:srcRect b="0" l="0" r="0" t="0"/>
          <a:stretch/>
        </p:blipFill>
        <p:spPr>
          <a:xfrm>
            <a:off x="5486400" y="5024438"/>
            <a:ext cx="492125" cy="766762"/>
          </a:xfrm>
          <a:prstGeom prst="rect">
            <a:avLst/>
          </a:prstGeom>
          <a:noFill/>
          <a:ln>
            <a:noFill/>
          </a:ln>
        </p:spPr>
      </p:pic>
      <p:cxnSp>
        <p:nvCxnSpPr>
          <p:cNvPr id="1204" name="Google Shape;1204;p57"/>
          <p:cNvCxnSpPr/>
          <p:nvPr/>
        </p:nvCxnSpPr>
        <p:spPr>
          <a:xfrm>
            <a:off x="0" y="4722813"/>
            <a:ext cx="9144000" cy="1587"/>
          </a:xfrm>
          <a:prstGeom prst="straightConnector1">
            <a:avLst/>
          </a:prstGeom>
          <a:noFill/>
          <a:ln cap="flat" cmpd="sng" w="762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8" name="Shape 1208"/>
        <p:cNvGrpSpPr/>
        <p:nvPr/>
      </p:nvGrpSpPr>
      <p:grpSpPr>
        <a:xfrm>
          <a:off x="0" y="0"/>
          <a:ext cx="0" cy="0"/>
          <a:chOff x="0" y="0"/>
          <a:chExt cx="0" cy="0"/>
        </a:xfrm>
      </p:grpSpPr>
      <p:sp>
        <p:nvSpPr>
          <p:cNvPr id="1209" name="Google Shape;1209;p5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CONNECT YOUR BIG CHALLENGES OR OPPORTUNITIES TO ACTION WITH THE 9LENSES™</a:t>
            </a:r>
            <a:endParaRPr/>
          </a:p>
        </p:txBody>
      </p:sp>
      <p:sp>
        <p:nvSpPr>
          <p:cNvPr id="1210" name="Google Shape;1210;p5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888888"/>
              </a:buClr>
              <a:buSzPts val="2000"/>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59"/>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Inter-Lens Workflows</a:t>
            </a:r>
            <a:endParaRPr/>
          </a:p>
        </p:txBody>
      </p:sp>
      <p:grpSp>
        <p:nvGrpSpPr>
          <p:cNvPr id="1216" name="Google Shape;1216;p59"/>
          <p:cNvGrpSpPr/>
          <p:nvPr/>
        </p:nvGrpSpPr>
        <p:grpSpPr>
          <a:xfrm>
            <a:off x="16890" y="4572000"/>
            <a:ext cx="2199028" cy="1981200"/>
            <a:chOff x="0" y="2870200"/>
            <a:chExt cx="4038600" cy="3638550"/>
          </a:xfrm>
        </p:grpSpPr>
        <p:pic>
          <p:nvPicPr>
            <p:cNvPr descr="database-integration-1.jpg" id="1217" name="Google Shape;1217;p59"/>
            <p:cNvPicPr preferRelativeResize="0"/>
            <p:nvPr/>
          </p:nvPicPr>
          <p:blipFill rotWithShape="1">
            <a:blip r:embed="rId3">
              <a:alphaModFix/>
            </a:blip>
            <a:srcRect b="0" l="0" r="0" t="0"/>
            <a:stretch/>
          </p:blipFill>
          <p:spPr>
            <a:xfrm>
              <a:off x="0" y="3479800"/>
              <a:ext cx="4038600" cy="3028950"/>
            </a:xfrm>
            <a:prstGeom prst="rect">
              <a:avLst/>
            </a:prstGeom>
            <a:noFill/>
            <a:ln>
              <a:noFill/>
            </a:ln>
          </p:spPr>
        </p:pic>
        <p:pic>
          <p:nvPicPr>
            <p:cNvPr descr="Wheel_For_White_bg02.png" id="1218" name="Google Shape;1218;p59"/>
            <p:cNvPicPr preferRelativeResize="0"/>
            <p:nvPr/>
          </p:nvPicPr>
          <p:blipFill rotWithShape="1">
            <a:blip r:embed="rId4">
              <a:alphaModFix/>
            </a:blip>
            <a:srcRect b="0" l="0" r="0" t="0"/>
            <a:stretch/>
          </p:blipFill>
          <p:spPr>
            <a:xfrm>
              <a:off x="1041400" y="2870200"/>
              <a:ext cx="1405701" cy="1405701"/>
            </a:xfrm>
            <a:prstGeom prst="rect">
              <a:avLst/>
            </a:prstGeom>
            <a:noFill/>
            <a:ln>
              <a:noFill/>
            </a:ln>
          </p:spPr>
        </p:pic>
      </p:grpSp>
      <p:sp>
        <p:nvSpPr>
          <p:cNvPr id="1219" name="Google Shape;1219;p59"/>
          <p:cNvSpPr/>
          <p:nvPr/>
        </p:nvSpPr>
        <p:spPr>
          <a:xfrm>
            <a:off x="7010400" y="1471457"/>
            <a:ext cx="2133600" cy="1957543"/>
          </a:xfrm>
          <a:prstGeom prst="homePlate">
            <a:avLst>
              <a:gd fmla="val 0" name="adj"/>
            </a:avLst>
          </a:prstGeom>
          <a:solidFill>
            <a:srgbClr val="4F6128"/>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9"/>
          <p:cNvSpPr txBox="1"/>
          <p:nvPr/>
        </p:nvSpPr>
        <p:spPr>
          <a:xfrm>
            <a:off x="7454900" y="1447801"/>
            <a:ext cx="1676400"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EAF1DD"/>
                </a:solidFill>
                <a:latin typeface="Calibri"/>
                <a:ea typeface="Calibri"/>
                <a:cs typeface="Calibri"/>
                <a:sym typeface="Calibri"/>
              </a:rPr>
              <a:t>CSR</a:t>
            </a:r>
            <a:endParaRPr/>
          </a:p>
          <a:p>
            <a:pPr indent="0" lvl="0" marL="0" marR="0" rtl="0" algn="l">
              <a:spcBef>
                <a:spcPts val="0"/>
              </a:spcBef>
              <a:spcAft>
                <a:spcPts val="0"/>
              </a:spcAft>
              <a:buNone/>
            </a:pPr>
            <a:r>
              <a:t/>
            </a:r>
            <a:endParaRPr b="1" sz="1400">
              <a:solidFill>
                <a:srgbClr val="EAF1DD"/>
              </a:solidFill>
              <a:latin typeface="Calibri"/>
              <a:ea typeface="Calibri"/>
              <a:cs typeface="Calibri"/>
              <a:sym typeface="Calibri"/>
            </a:endParaRPr>
          </a:p>
          <a:p>
            <a:pPr indent="0" lvl="0" marL="0" marR="0" rtl="0" algn="l">
              <a:spcBef>
                <a:spcPts val="0"/>
              </a:spcBef>
              <a:spcAft>
                <a:spcPts val="0"/>
              </a:spcAft>
              <a:buNone/>
            </a:pPr>
            <a:r>
              <a:rPr lang="en-US" sz="1400">
                <a:solidFill>
                  <a:srgbClr val="EAF1DD"/>
                </a:solidFill>
                <a:latin typeface="Calibri"/>
                <a:ea typeface="Calibri"/>
                <a:cs typeface="Calibri"/>
                <a:sym typeface="Calibri"/>
              </a:rPr>
              <a:t>Business leaders should consider all 9Lenses with thinking about corporate social responsibility</a:t>
            </a:r>
            <a:endParaRPr i="1" sz="1400">
              <a:solidFill>
                <a:srgbClr val="EAF1DD"/>
              </a:solidFill>
              <a:latin typeface="Calibri"/>
              <a:ea typeface="Calibri"/>
              <a:cs typeface="Calibri"/>
              <a:sym typeface="Calibri"/>
            </a:endParaRPr>
          </a:p>
        </p:txBody>
      </p:sp>
      <p:sp>
        <p:nvSpPr>
          <p:cNvPr id="1221" name="Google Shape;1221;p59"/>
          <p:cNvSpPr/>
          <p:nvPr/>
        </p:nvSpPr>
        <p:spPr>
          <a:xfrm>
            <a:off x="5181600" y="1471457"/>
            <a:ext cx="1981200" cy="1957543"/>
          </a:xfrm>
          <a:prstGeom prst="homePlate">
            <a:avLst>
              <a:gd fmla="val 0" name="adj"/>
            </a:avLst>
          </a:prstGeom>
          <a:solidFill>
            <a:srgbClr val="76923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9"/>
          <p:cNvSpPr/>
          <p:nvPr/>
        </p:nvSpPr>
        <p:spPr>
          <a:xfrm>
            <a:off x="3412738" y="1471457"/>
            <a:ext cx="1781562" cy="1957543"/>
          </a:xfrm>
          <a:prstGeom prst="homePlate">
            <a:avLst>
              <a:gd fmla="val 0" name="adj"/>
            </a:avLst>
          </a:prstGeom>
          <a:solidFill>
            <a:srgbClr val="C2D59B"/>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9"/>
          <p:cNvSpPr/>
          <p:nvPr/>
        </p:nvSpPr>
        <p:spPr>
          <a:xfrm>
            <a:off x="1646382" y="1471457"/>
            <a:ext cx="1752600" cy="1957543"/>
          </a:xfrm>
          <a:prstGeom prst="homePlate">
            <a:avLst>
              <a:gd fmla="val 277" name="adj"/>
            </a:avLst>
          </a:prstGeom>
          <a:solidFill>
            <a:srgbClr val="D6E3B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9"/>
          <p:cNvSpPr txBox="1"/>
          <p:nvPr/>
        </p:nvSpPr>
        <p:spPr>
          <a:xfrm>
            <a:off x="1646382" y="1447802"/>
            <a:ext cx="1858818"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333F1A"/>
                </a:solidFill>
                <a:latin typeface="Calibri"/>
                <a:ea typeface="Calibri"/>
                <a:cs typeface="Calibri"/>
                <a:sym typeface="Calibri"/>
              </a:rPr>
              <a:t>Innovation</a:t>
            </a:r>
            <a:endParaRPr/>
          </a:p>
          <a:p>
            <a:pPr indent="0" lvl="0" marL="0" marR="0" rtl="0" algn="l">
              <a:spcBef>
                <a:spcPts val="0"/>
              </a:spcBef>
              <a:spcAft>
                <a:spcPts val="0"/>
              </a:spcAft>
              <a:buNone/>
            </a:pPr>
            <a:r>
              <a:t/>
            </a:r>
            <a:endParaRPr b="1" sz="1400">
              <a:solidFill>
                <a:srgbClr val="333F1A"/>
              </a:solidFill>
              <a:latin typeface="Calibri"/>
              <a:ea typeface="Calibri"/>
              <a:cs typeface="Calibri"/>
              <a:sym typeface="Calibri"/>
            </a:endParaRPr>
          </a:p>
          <a:p>
            <a:pPr indent="0" lvl="0" marL="0" marR="0" rtl="0" algn="l">
              <a:spcBef>
                <a:spcPts val="0"/>
              </a:spcBef>
              <a:spcAft>
                <a:spcPts val="0"/>
              </a:spcAft>
              <a:buNone/>
            </a:pPr>
            <a:r>
              <a:rPr lang="en-US" sz="1400">
                <a:solidFill>
                  <a:srgbClr val="333F1A"/>
                </a:solidFill>
                <a:latin typeface="Calibri"/>
                <a:ea typeface="Calibri"/>
                <a:cs typeface="Calibri"/>
                <a:sym typeface="Calibri"/>
              </a:rPr>
              <a:t>We should strive to drive innovation and transformation in all 9lenses of our business.  This should be a constant pursuit</a:t>
            </a:r>
            <a:endParaRPr/>
          </a:p>
        </p:txBody>
      </p:sp>
      <p:sp>
        <p:nvSpPr>
          <p:cNvPr id="1225" name="Google Shape;1225;p59"/>
          <p:cNvSpPr txBox="1"/>
          <p:nvPr/>
        </p:nvSpPr>
        <p:spPr>
          <a:xfrm>
            <a:off x="3517900" y="1447800"/>
            <a:ext cx="1676400" cy="184665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333F1A"/>
                </a:solidFill>
                <a:latin typeface="Calibri"/>
                <a:ea typeface="Calibri"/>
                <a:cs typeface="Calibri"/>
                <a:sym typeface="Calibri"/>
              </a:rPr>
              <a:t>Differentiation</a:t>
            </a:r>
            <a:endParaRPr/>
          </a:p>
          <a:p>
            <a:pPr indent="0" lvl="0" marL="0" marR="0" rtl="0" algn="l">
              <a:spcBef>
                <a:spcPts val="0"/>
              </a:spcBef>
              <a:spcAft>
                <a:spcPts val="0"/>
              </a:spcAft>
              <a:buNone/>
            </a:pPr>
            <a:r>
              <a:t/>
            </a:r>
            <a:endParaRPr b="1" sz="1400">
              <a:solidFill>
                <a:srgbClr val="333F1A"/>
              </a:solidFill>
              <a:latin typeface="Calibri"/>
              <a:ea typeface="Calibri"/>
              <a:cs typeface="Calibri"/>
              <a:sym typeface="Calibri"/>
            </a:endParaRPr>
          </a:p>
          <a:p>
            <a:pPr indent="0" lvl="0" marL="0" marR="0" rtl="0" algn="l">
              <a:spcBef>
                <a:spcPts val="0"/>
              </a:spcBef>
              <a:spcAft>
                <a:spcPts val="0"/>
              </a:spcAft>
              <a:buNone/>
            </a:pPr>
            <a:r>
              <a:rPr lang="en-US" sz="1400">
                <a:solidFill>
                  <a:srgbClr val="333F1A"/>
                </a:solidFill>
                <a:latin typeface="Calibri"/>
                <a:ea typeface="Calibri"/>
                <a:cs typeface="Calibri"/>
                <a:sym typeface="Calibri"/>
              </a:rPr>
              <a:t>Every company has the ability to drive differentiation in one or all of the 9lenses. </a:t>
            </a:r>
            <a:endParaRPr/>
          </a:p>
          <a:p>
            <a:pPr indent="0" lvl="0" marL="0" marR="0" rtl="0" algn="l">
              <a:spcBef>
                <a:spcPts val="0"/>
              </a:spcBef>
              <a:spcAft>
                <a:spcPts val="0"/>
              </a:spcAft>
              <a:buNone/>
            </a:pPr>
            <a:r>
              <a:t/>
            </a:r>
            <a:endParaRPr sz="800">
              <a:solidFill>
                <a:srgbClr val="333F1A"/>
              </a:solidFill>
              <a:latin typeface="Calibri"/>
              <a:ea typeface="Calibri"/>
              <a:cs typeface="Calibri"/>
              <a:sym typeface="Calibri"/>
            </a:endParaRPr>
          </a:p>
          <a:p>
            <a:pPr indent="0" lvl="0" marL="0" marR="0" rtl="0" algn="l">
              <a:spcBef>
                <a:spcPts val="0"/>
              </a:spcBef>
              <a:spcAft>
                <a:spcPts val="0"/>
              </a:spcAft>
              <a:buNone/>
            </a:pPr>
            <a:r>
              <a:t/>
            </a:r>
            <a:endParaRPr sz="800">
              <a:solidFill>
                <a:srgbClr val="333F1A"/>
              </a:solidFill>
              <a:latin typeface="Calibri"/>
              <a:ea typeface="Calibri"/>
              <a:cs typeface="Calibri"/>
              <a:sym typeface="Calibri"/>
            </a:endParaRPr>
          </a:p>
        </p:txBody>
      </p:sp>
      <p:sp>
        <p:nvSpPr>
          <p:cNvPr id="1226" name="Google Shape;1226;p59"/>
          <p:cNvSpPr txBox="1"/>
          <p:nvPr/>
        </p:nvSpPr>
        <p:spPr>
          <a:xfrm>
            <a:off x="5410200" y="1447801"/>
            <a:ext cx="1676400"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EAF1DD"/>
                </a:solidFill>
                <a:latin typeface="Calibri"/>
                <a:ea typeface="Calibri"/>
                <a:cs typeface="Calibri"/>
                <a:sym typeface="Calibri"/>
              </a:rPr>
              <a:t>Globalization</a:t>
            </a:r>
            <a:endParaRPr/>
          </a:p>
          <a:p>
            <a:pPr indent="0" lvl="0" marL="0" marR="0" rtl="0" algn="l">
              <a:spcBef>
                <a:spcPts val="0"/>
              </a:spcBef>
              <a:spcAft>
                <a:spcPts val="0"/>
              </a:spcAft>
              <a:buNone/>
            </a:pPr>
            <a:r>
              <a:t/>
            </a:r>
            <a:endParaRPr b="1" sz="1400">
              <a:solidFill>
                <a:srgbClr val="EAF1DD"/>
              </a:solidFill>
              <a:latin typeface="Calibri"/>
              <a:ea typeface="Calibri"/>
              <a:cs typeface="Calibri"/>
              <a:sym typeface="Calibri"/>
            </a:endParaRPr>
          </a:p>
          <a:p>
            <a:pPr indent="0" lvl="0" marL="0" marR="0" rtl="0" algn="l">
              <a:spcBef>
                <a:spcPts val="0"/>
              </a:spcBef>
              <a:spcAft>
                <a:spcPts val="0"/>
              </a:spcAft>
              <a:buNone/>
            </a:pPr>
            <a:r>
              <a:rPr lang="en-US" sz="1400">
                <a:solidFill>
                  <a:srgbClr val="EAF1DD"/>
                </a:solidFill>
                <a:latin typeface="Calibri"/>
                <a:ea typeface="Calibri"/>
                <a:cs typeface="Calibri"/>
                <a:sym typeface="Calibri"/>
              </a:rPr>
              <a:t>All 9Lenses are different by each market in which we compete.  We should know the lenses by market</a:t>
            </a:r>
            <a:endParaRPr/>
          </a:p>
        </p:txBody>
      </p:sp>
      <p:sp>
        <p:nvSpPr>
          <p:cNvPr id="1227" name="Google Shape;1227;p59"/>
          <p:cNvSpPr/>
          <p:nvPr/>
        </p:nvSpPr>
        <p:spPr>
          <a:xfrm>
            <a:off x="0" y="1471457"/>
            <a:ext cx="1600200" cy="1957543"/>
          </a:xfrm>
          <a:prstGeom prst="homePlate">
            <a:avLst>
              <a:gd fmla="val 0" name="adj"/>
            </a:avLst>
          </a:prstGeom>
          <a:solidFill>
            <a:srgbClr val="EAF1DD"/>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9"/>
          <p:cNvSpPr txBox="1"/>
          <p:nvPr/>
        </p:nvSpPr>
        <p:spPr>
          <a:xfrm>
            <a:off x="0" y="1447812"/>
            <a:ext cx="1511581" cy="1600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333F1A"/>
                </a:solidFill>
                <a:latin typeface="Calibri"/>
                <a:ea typeface="Calibri"/>
                <a:cs typeface="Calibri"/>
                <a:sym typeface="Calibri"/>
              </a:rPr>
              <a:t>Efficiency</a:t>
            </a:r>
            <a:endParaRPr/>
          </a:p>
          <a:p>
            <a:pPr indent="0" lvl="0" marL="0" marR="0" rtl="0" algn="l">
              <a:spcBef>
                <a:spcPts val="0"/>
              </a:spcBef>
              <a:spcAft>
                <a:spcPts val="0"/>
              </a:spcAft>
              <a:buNone/>
            </a:pPr>
            <a:r>
              <a:t/>
            </a:r>
            <a:endParaRPr b="1" sz="1400">
              <a:solidFill>
                <a:srgbClr val="333F1A"/>
              </a:solidFill>
              <a:latin typeface="Calibri"/>
              <a:ea typeface="Calibri"/>
              <a:cs typeface="Calibri"/>
              <a:sym typeface="Calibri"/>
            </a:endParaRPr>
          </a:p>
          <a:p>
            <a:pPr indent="0" lvl="0" marL="0" marR="0" rtl="0" algn="l">
              <a:spcBef>
                <a:spcPts val="0"/>
              </a:spcBef>
              <a:spcAft>
                <a:spcPts val="0"/>
              </a:spcAft>
              <a:buNone/>
            </a:pPr>
            <a:r>
              <a:rPr lang="en-US" sz="1400">
                <a:solidFill>
                  <a:srgbClr val="333F1A"/>
                </a:solidFill>
                <a:latin typeface="Calibri"/>
                <a:ea typeface="Calibri"/>
                <a:cs typeface="Calibri"/>
                <a:sym typeface="Calibri"/>
              </a:rPr>
              <a:t>Driving efficiency in the business should be done across all 9Lenses</a:t>
            </a:r>
            <a:endParaRPr/>
          </a:p>
          <a:p>
            <a:pPr indent="0" lvl="0" marL="0" marR="0" rtl="0" algn="l">
              <a:spcBef>
                <a:spcPts val="0"/>
              </a:spcBef>
              <a:spcAft>
                <a:spcPts val="0"/>
              </a:spcAft>
              <a:buNone/>
            </a:pPr>
            <a:r>
              <a:t/>
            </a:r>
            <a:endParaRPr i="1" sz="1400">
              <a:solidFill>
                <a:srgbClr val="333F1A"/>
              </a:solidFill>
              <a:latin typeface="Calibri"/>
              <a:ea typeface="Calibri"/>
              <a:cs typeface="Calibri"/>
              <a:sym typeface="Calibri"/>
            </a:endParaRPr>
          </a:p>
        </p:txBody>
      </p:sp>
      <p:sp>
        <p:nvSpPr>
          <p:cNvPr id="1229" name="Google Shape;1229;p59"/>
          <p:cNvSpPr/>
          <p:nvPr/>
        </p:nvSpPr>
        <p:spPr>
          <a:xfrm rot="-5400000">
            <a:off x="-404813" y="4092773"/>
            <a:ext cx="2730500" cy="822325"/>
          </a:xfrm>
          <a:prstGeom prst="homePlate">
            <a:avLst>
              <a:gd fmla="val 103804" name="adj"/>
            </a:avLst>
          </a:prstGeom>
          <a:solidFill>
            <a:srgbClr val="C2D59B">
              <a:alpha val="3098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9"/>
          <p:cNvSpPr txBox="1"/>
          <p:nvPr/>
        </p:nvSpPr>
        <p:spPr>
          <a:xfrm>
            <a:off x="2667000" y="4038600"/>
            <a:ext cx="6019800" cy="1938992"/>
          </a:xfrm>
          <a:prstGeom prst="rect">
            <a:avLst/>
          </a:prstGeom>
          <a:noFill/>
          <a:ln>
            <a:noFill/>
          </a:ln>
        </p:spPr>
        <p:txBody>
          <a:bodyPr anchorCtr="0" anchor="t" bIns="45700" lIns="91425" spcFirstLastPara="1" rIns="91425" wrap="square" tIns="45700">
            <a:spAutoFit/>
          </a:bodyPr>
          <a:lstStyle/>
          <a:p>
            <a:pPr indent="-177800" lvl="0" marL="1778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How many of you are challenged to innovate in your organization?</a:t>
            </a:r>
            <a:endParaRPr/>
          </a:p>
          <a:p>
            <a:pPr indent="-177800" lvl="0" marL="1778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How can you have a complete picture around innovation?</a:t>
            </a:r>
            <a:endParaRPr/>
          </a:p>
          <a:p>
            <a:pPr indent="-177800" lvl="0" marL="177800" marR="0" rtl="0" algn="l">
              <a:spcBef>
                <a:spcPts val="0"/>
              </a:spcBef>
              <a:spcAft>
                <a:spcPts val="0"/>
              </a:spcAft>
              <a:buClr>
                <a:schemeClr val="dk1"/>
              </a:buClr>
              <a:buSzPts val="2400"/>
              <a:buFont typeface="Arial"/>
              <a:buChar char="•"/>
            </a:pPr>
            <a:r>
              <a:rPr lang="en-US" sz="2400">
                <a:solidFill>
                  <a:schemeClr val="dk1"/>
                </a:solidFill>
                <a:latin typeface="Calibri"/>
                <a:ea typeface="Calibri"/>
                <a:cs typeface="Calibri"/>
                <a:sym typeface="Calibri"/>
              </a:rPr>
              <a:t>How can this be accomplished?  </a:t>
            </a:r>
            <a:endParaRPr sz="2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228"/>
                                        </p:tgtEl>
                                        <p:attrNameLst>
                                          <p:attrName>style.visibility</p:attrName>
                                        </p:attrNameLst>
                                      </p:cBhvr>
                                      <p:to>
                                        <p:strVal val="visible"/>
                                      </p:to>
                                    </p:set>
                                    <p:animEffect filter="fade" transition="in">
                                      <p:cBhvr>
                                        <p:cTn dur="1000"/>
                                        <p:tgtEl>
                                          <p:spTgt spid="1228"/>
                                        </p:tgtEl>
                                      </p:cBhvr>
                                    </p:animEffect>
                                  </p:childTnLst>
                                </p:cTn>
                              </p:par>
                              <p:par>
                                <p:cTn fill="hold" nodeType="withEffect" presetClass="entr" presetID="10" presetSubtype="0">
                                  <p:stCondLst>
                                    <p:cond delay="0"/>
                                  </p:stCondLst>
                                  <p:childTnLst>
                                    <p:set>
                                      <p:cBhvr>
                                        <p:cTn dur="1" fill="hold">
                                          <p:stCondLst>
                                            <p:cond delay="0"/>
                                          </p:stCondLst>
                                        </p:cTn>
                                        <p:tgtEl>
                                          <p:spTgt spid="1227"/>
                                        </p:tgtEl>
                                        <p:attrNameLst>
                                          <p:attrName>style.visibility</p:attrName>
                                        </p:attrNameLst>
                                      </p:cBhvr>
                                      <p:to>
                                        <p:strVal val="visible"/>
                                      </p:to>
                                    </p:set>
                                    <p:animEffect filter="fade" transition="in">
                                      <p:cBhvr>
                                        <p:cTn dur="1000"/>
                                        <p:tgtEl>
                                          <p:spTgt spid="12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3"/>
                                        </p:tgtEl>
                                        <p:attrNameLst>
                                          <p:attrName>style.visibility</p:attrName>
                                        </p:attrNameLst>
                                      </p:cBhvr>
                                      <p:to>
                                        <p:strVal val="visible"/>
                                      </p:to>
                                    </p:set>
                                    <p:animEffect filter="fade" transition="in">
                                      <p:cBhvr>
                                        <p:cTn dur="1000"/>
                                        <p:tgtEl>
                                          <p:spTgt spid="1223"/>
                                        </p:tgtEl>
                                      </p:cBhvr>
                                    </p:animEffect>
                                  </p:childTnLst>
                                </p:cTn>
                              </p:par>
                              <p:par>
                                <p:cTn fill="hold" nodeType="withEffect" presetClass="entr" presetID="10" presetSubtype="0">
                                  <p:stCondLst>
                                    <p:cond delay="0"/>
                                  </p:stCondLst>
                                  <p:childTnLst>
                                    <p:set>
                                      <p:cBhvr>
                                        <p:cTn dur="1" fill="hold">
                                          <p:stCondLst>
                                            <p:cond delay="0"/>
                                          </p:stCondLst>
                                        </p:cTn>
                                        <p:tgtEl>
                                          <p:spTgt spid="1224"/>
                                        </p:tgtEl>
                                        <p:attrNameLst>
                                          <p:attrName>style.visibility</p:attrName>
                                        </p:attrNameLst>
                                      </p:cBhvr>
                                      <p:to>
                                        <p:strVal val="visible"/>
                                      </p:to>
                                    </p:set>
                                    <p:animEffect filter="fade" transition="in">
                                      <p:cBhvr>
                                        <p:cTn dur="1000"/>
                                        <p:tgtEl>
                                          <p:spTgt spid="1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5"/>
                                        </p:tgtEl>
                                        <p:attrNameLst>
                                          <p:attrName>style.visibility</p:attrName>
                                        </p:attrNameLst>
                                      </p:cBhvr>
                                      <p:to>
                                        <p:strVal val="visible"/>
                                      </p:to>
                                    </p:set>
                                    <p:animEffect filter="fade" transition="in">
                                      <p:cBhvr>
                                        <p:cTn dur="1000"/>
                                        <p:tgtEl>
                                          <p:spTgt spid="1225"/>
                                        </p:tgtEl>
                                      </p:cBhvr>
                                    </p:animEffect>
                                  </p:childTnLst>
                                </p:cTn>
                              </p:par>
                              <p:par>
                                <p:cTn fill="hold" nodeType="withEffect" presetClass="entr" presetID="10" presetSubtype="0">
                                  <p:stCondLst>
                                    <p:cond delay="0"/>
                                  </p:stCondLst>
                                  <p:childTnLst>
                                    <p:set>
                                      <p:cBhvr>
                                        <p:cTn dur="1" fill="hold">
                                          <p:stCondLst>
                                            <p:cond delay="0"/>
                                          </p:stCondLst>
                                        </p:cTn>
                                        <p:tgtEl>
                                          <p:spTgt spid="1222"/>
                                        </p:tgtEl>
                                        <p:attrNameLst>
                                          <p:attrName>style.visibility</p:attrName>
                                        </p:attrNameLst>
                                      </p:cBhvr>
                                      <p:to>
                                        <p:strVal val="visible"/>
                                      </p:to>
                                    </p:set>
                                    <p:animEffect filter="fade" transition="in">
                                      <p:cBhvr>
                                        <p:cTn dur="1000"/>
                                        <p:tgtEl>
                                          <p:spTgt spid="1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1"/>
                                        </p:tgtEl>
                                        <p:attrNameLst>
                                          <p:attrName>style.visibility</p:attrName>
                                        </p:attrNameLst>
                                      </p:cBhvr>
                                      <p:to>
                                        <p:strVal val="visible"/>
                                      </p:to>
                                    </p:set>
                                    <p:animEffect filter="fade" transition="in">
                                      <p:cBhvr>
                                        <p:cTn dur="1000"/>
                                        <p:tgtEl>
                                          <p:spTgt spid="1221"/>
                                        </p:tgtEl>
                                      </p:cBhvr>
                                    </p:animEffect>
                                  </p:childTnLst>
                                </p:cTn>
                              </p:par>
                              <p:par>
                                <p:cTn fill="hold" nodeType="withEffect" presetClass="entr" presetID="10" presetSubtype="0">
                                  <p:stCondLst>
                                    <p:cond delay="0"/>
                                  </p:stCondLst>
                                  <p:childTnLst>
                                    <p:set>
                                      <p:cBhvr>
                                        <p:cTn dur="1" fill="hold">
                                          <p:stCondLst>
                                            <p:cond delay="0"/>
                                          </p:stCondLst>
                                        </p:cTn>
                                        <p:tgtEl>
                                          <p:spTgt spid="1226"/>
                                        </p:tgtEl>
                                        <p:attrNameLst>
                                          <p:attrName>style.visibility</p:attrName>
                                        </p:attrNameLst>
                                      </p:cBhvr>
                                      <p:to>
                                        <p:strVal val="visible"/>
                                      </p:to>
                                    </p:set>
                                    <p:animEffect filter="fade" transition="in">
                                      <p:cBhvr>
                                        <p:cTn dur="1000"/>
                                        <p:tgtEl>
                                          <p:spTgt spid="1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9"/>
                                        </p:tgtEl>
                                        <p:attrNameLst>
                                          <p:attrName>style.visibility</p:attrName>
                                        </p:attrNameLst>
                                      </p:cBhvr>
                                      <p:to>
                                        <p:strVal val="visible"/>
                                      </p:to>
                                    </p:set>
                                    <p:animEffect filter="fade" transition="in">
                                      <p:cBhvr>
                                        <p:cTn dur="1000"/>
                                        <p:tgtEl>
                                          <p:spTgt spid="1219"/>
                                        </p:tgtEl>
                                      </p:cBhvr>
                                    </p:animEffect>
                                  </p:childTnLst>
                                </p:cTn>
                              </p:par>
                              <p:par>
                                <p:cTn fill="hold" nodeType="withEffect" presetClass="entr" presetID="10" presetSubtype="0">
                                  <p:stCondLst>
                                    <p:cond delay="0"/>
                                  </p:stCondLst>
                                  <p:childTnLst>
                                    <p:set>
                                      <p:cBhvr>
                                        <p:cTn dur="1" fill="hold">
                                          <p:stCondLst>
                                            <p:cond delay="0"/>
                                          </p:stCondLst>
                                        </p:cTn>
                                        <p:tgtEl>
                                          <p:spTgt spid="1220"/>
                                        </p:tgtEl>
                                        <p:attrNameLst>
                                          <p:attrName>style.visibility</p:attrName>
                                        </p:attrNameLst>
                                      </p:cBhvr>
                                      <p:to>
                                        <p:strVal val="visible"/>
                                      </p:to>
                                    </p:set>
                                    <p:animEffect filter="fade" transition="in">
                                      <p:cBhvr>
                                        <p:cTn dur="1000"/>
                                        <p:tgtEl>
                                          <p:spTgt spid="1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sp>
        <p:nvSpPr>
          <p:cNvPr id="1235" name="Google Shape;1235;p60"/>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Inter-Lens Workflows</a:t>
            </a:r>
            <a:endParaRPr/>
          </a:p>
        </p:txBody>
      </p:sp>
      <p:sp>
        <p:nvSpPr>
          <p:cNvPr id="1236" name="Google Shape;1236;p6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254000" lvl="0" marL="177800" rtl="0" algn="l">
              <a:spcBef>
                <a:spcPts val="0"/>
              </a:spcBef>
              <a:spcAft>
                <a:spcPts val="0"/>
              </a:spcAft>
              <a:buClr>
                <a:srgbClr val="333F1A"/>
              </a:buClr>
              <a:buSzPts val="4000"/>
              <a:buFont typeface="Arial"/>
              <a:buChar char="•"/>
            </a:pPr>
            <a:r>
              <a:rPr lang="en-US" sz="4000"/>
              <a:t>We tend to innovate around our products</a:t>
            </a:r>
            <a:endParaRPr/>
          </a:p>
          <a:p>
            <a:pPr indent="-254000" lvl="0" marL="177800" rtl="0" algn="l">
              <a:spcBef>
                <a:spcPts val="800"/>
              </a:spcBef>
              <a:spcAft>
                <a:spcPts val="0"/>
              </a:spcAft>
              <a:buClr>
                <a:srgbClr val="333F1A"/>
              </a:buClr>
              <a:buSzPts val="4000"/>
              <a:buFont typeface="Arial"/>
              <a:buChar char="•"/>
            </a:pPr>
            <a:r>
              <a:rPr lang="en-US" sz="4000"/>
              <a:t>We leave out the rest of the organization and lenses</a:t>
            </a:r>
            <a:endParaRPr/>
          </a:p>
          <a:p>
            <a:pPr indent="-254000" lvl="0" marL="177800" rtl="0" algn="l">
              <a:spcBef>
                <a:spcPts val="800"/>
              </a:spcBef>
              <a:spcAft>
                <a:spcPts val="0"/>
              </a:spcAft>
              <a:buClr>
                <a:srgbClr val="333F1A"/>
              </a:buClr>
              <a:buSzPts val="4000"/>
              <a:buFont typeface="Arial"/>
              <a:buChar char="•"/>
            </a:pPr>
            <a:r>
              <a:rPr lang="en-US" sz="4000"/>
              <a:t>The 9lenses allows us to connect these thoughts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7"/>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sz="3959"/>
              <a:t>Fostering ENTHUSIAM, COLLECTIVE LEARNING, &amp; TEAM is Job TWO!</a:t>
            </a:r>
            <a:endParaRPr sz="3959"/>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0" name="Shape 1240"/>
        <p:cNvGrpSpPr/>
        <p:nvPr/>
      </p:nvGrpSpPr>
      <p:grpSpPr>
        <a:xfrm>
          <a:off x="0" y="0"/>
          <a:ext cx="0" cy="0"/>
          <a:chOff x="0" y="0"/>
          <a:chExt cx="0" cy="0"/>
        </a:xfrm>
      </p:grpSpPr>
      <p:sp>
        <p:nvSpPr>
          <p:cNvPr id="1241" name="Google Shape;1241;p61"/>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Inter-Lens Workflows</a:t>
            </a:r>
            <a:endParaRPr/>
          </a:p>
        </p:txBody>
      </p:sp>
      <p:grpSp>
        <p:nvGrpSpPr>
          <p:cNvPr id="1242" name="Google Shape;1242;p61"/>
          <p:cNvGrpSpPr/>
          <p:nvPr/>
        </p:nvGrpSpPr>
        <p:grpSpPr>
          <a:xfrm>
            <a:off x="16890" y="4986361"/>
            <a:ext cx="1892187" cy="1704754"/>
            <a:chOff x="0" y="2870200"/>
            <a:chExt cx="4038600" cy="3638550"/>
          </a:xfrm>
        </p:grpSpPr>
        <p:pic>
          <p:nvPicPr>
            <p:cNvPr descr="database-integration-1.jpg" id="1243" name="Google Shape;1243;p61"/>
            <p:cNvPicPr preferRelativeResize="0"/>
            <p:nvPr/>
          </p:nvPicPr>
          <p:blipFill rotWithShape="1">
            <a:blip r:embed="rId3">
              <a:alphaModFix/>
            </a:blip>
            <a:srcRect b="0" l="0" r="0" t="0"/>
            <a:stretch/>
          </p:blipFill>
          <p:spPr>
            <a:xfrm>
              <a:off x="0" y="3479800"/>
              <a:ext cx="4038600" cy="3028950"/>
            </a:xfrm>
            <a:prstGeom prst="rect">
              <a:avLst/>
            </a:prstGeom>
            <a:noFill/>
            <a:ln>
              <a:noFill/>
            </a:ln>
          </p:spPr>
        </p:pic>
        <p:pic>
          <p:nvPicPr>
            <p:cNvPr descr="Wheel_For_White_bg02.png" id="1244" name="Google Shape;1244;p61"/>
            <p:cNvPicPr preferRelativeResize="0"/>
            <p:nvPr/>
          </p:nvPicPr>
          <p:blipFill rotWithShape="1">
            <a:blip r:embed="rId4">
              <a:alphaModFix/>
            </a:blip>
            <a:srcRect b="0" l="0" r="0" t="0"/>
            <a:stretch/>
          </p:blipFill>
          <p:spPr>
            <a:xfrm>
              <a:off x="1041400" y="2870200"/>
              <a:ext cx="1405701" cy="1405701"/>
            </a:xfrm>
            <a:prstGeom prst="rect">
              <a:avLst/>
            </a:prstGeom>
            <a:noFill/>
            <a:ln>
              <a:noFill/>
            </a:ln>
          </p:spPr>
        </p:pic>
      </p:grpSp>
      <p:sp>
        <p:nvSpPr>
          <p:cNvPr id="1245" name="Google Shape;1245;p61"/>
          <p:cNvSpPr/>
          <p:nvPr/>
        </p:nvSpPr>
        <p:spPr>
          <a:xfrm>
            <a:off x="1371600" y="1166657"/>
            <a:ext cx="7772400" cy="3633943"/>
          </a:xfrm>
          <a:prstGeom prst="homePlate">
            <a:avLst>
              <a:gd fmla="val 7449" name="adj"/>
            </a:avLst>
          </a:prstGeom>
          <a:solidFill>
            <a:schemeClr val="accent6"/>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1"/>
          <p:cNvSpPr/>
          <p:nvPr/>
        </p:nvSpPr>
        <p:spPr>
          <a:xfrm>
            <a:off x="0" y="1166657"/>
            <a:ext cx="1676400" cy="3633943"/>
          </a:xfrm>
          <a:prstGeom prst="homePlate">
            <a:avLst>
              <a:gd fmla="val 15848" name="adj"/>
            </a:avLst>
          </a:prstGeom>
          <a:solidFill>
            <a:srgbClr val="D6E3B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1"/>
          <p:cNvSpPr txBox="1"/>
          <p:nvPr/>
        </p:nvSpPr>
        <p:spPr>
          <a:xfrm>
            <a:off x="-38100" y="1181100"/>
            <a:ext cx="1600200"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333F1A"/>
                </a:solidFill>
                <a:latin typeface="Calibri"/>
                <a:ea typeface="Calibri"/>
                <a:cs typeface="Calibri"/>
                <a:sym typeface="Calibri"/>
              </a:rPr>
              <a:t>Innovation</a:t>
            </a:r>
            <a:endParaRPr/>
          </a:p>
          <a:p>
            <a:pPr indent="0" lvl="0" marL="0" marR="0" rtl="0" algn="l">
              <a:spcBef>
                <a:spcPts val="0"/>
              </a:spcBef>
              <a:spcAft>
                <a:spcPts val="0"/>
              </a:spcAft>
              <a:buNone/>
            </a:pPr>
            <a:r>
              <a:t/>
            </a:r>
            <a:endParaRPr b="1" sz="1600">
              <a:solidFill>
                <a:srgbClr val="333F1A"/>
              </a:solidFill>
              <a:latin typeface="Calibri"/>
              <a:ea typeface="Calibri"/>
              <a:cs typeface="Calibri"/>
              <a:sym typeface="Calibri"/>
            </a:endParaRPr>
          </a:p>
          <a:p>
            <a:pPr indent="0" lvl="0" marL="0" marR="0" rtl="0" algn="l">
              <a:spcBef>
                <a:spcPts val="0"/>
              </a:spcBef>
              <a:spcAft>
                <a:spcPts val="0"/>
              </a:spcAft>
              <a:buNone/>
            </a:pPr>
            <a:r>
              <a:rPr lang="en-US" sz="1600">
                <a:solidFill>
                  <a:srgbClr val="333F1A"/>
                </a:solidFill>
                <a:latin typeface="Calibri"/>
                <a:ea typeface="Calibri"/>
                <a:cs typeface="Calibri"/>
                <a:sym typeface="Calibri"/>
              </a:rPr>
              <a:t>We should strive to drive innovation and transformation in all 9lenses of our business.  This should be a constant pursuit</a:t>
            </a:r>
            <a:endParaRPr/>
          </a:p>
        </p:txBody>
      </p:sp>
      <p:sp>
        <p:nvSpPr>
          <p:cNvPr id="1248" name="Google Shape;1248;p61"/>
          <p:cNvSpPr txBox="1"/>
          <p:nvPr/>
        </p:nvSpPr>
        <p:spPr>
          <a:xfrm>
            <a:off x="1625600" y="1181101"/>
            <a:ext cx="7467600" cy="3600986"/>
          </a:xfrm>
          <a:prstGeom prst="rect">
            <a:avLst/>
          </a:prstGeom>
          <a:noFill/>
          <a:ln>
            <a:noFill/>
          </a:ln>
        </p:spPr>
        <p:txBody>
          <a:bodyPr anchorCtr="0" anchor="t" bIns="45700" lIns="91425" spcFirstLastPara="1" rIns="91425" wrap="square" tIns="45700">
            <a:spAutoFit/>
          </a:bodyPr>
          <a:lstStyle/>
          <a:p>
            <a:pPr indent="-101600" lvl="0" marL="6350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MARKET LENS:  </a:t>
            </a:r>
            <a:r>
              <a:rPr lang="en-US" sz="1400">
                <a:solidFill>
                  <a:schemeClr val="dk1"/>
                </a:solidFill>
                <a:latin typeface="Calibri"/>
                <a:ea typeface="Calibri"/>
                <a:cs typeface="Calibri"/>
                <a:sym typeface="Calibri"/>
              </a:rPr>
              <a:t>What are the growth areas for my markets?  Where will innovation occur in my markets?</a:t>
            </a:r>
            <a:endParaRPr sz="1600">
              <a:solidFill>
                <a:schemeClr val="dk1"/>
              </a:solidFill>
              <a:latin typeface="Calibri"/>
              <a:ea typeface="Calibri"/>
              <a:cs typeface="Calibri"/>
              <a:sym typeface="Calibri"/>
            </a:endParaRPr>
          </a:p>
          <a:p>
            <a:pPr indent="-101600" lvl="0" marL="6350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PEOPLE LENS:  </a:t>
            </a:r>
            <a:r>
              <a:rPr lang="en-US" sz="1400">
                <a:solidFill>
                  <a:schemeClr val="dk1"/>
                </a:solidFill>
                <a:latin typeface="Calibri"/>
                <a:ea typeface="Calibri"/>
                <a:cs typeface="Calibri"/>
                <a:sym typeface="Calibri"/>
              </a:rPr>
              <a:t>Where are the best people in my industry?  How can I attract them?</a:t>
            </a:r>
            <a:endParaRPr sz="1600">
              <a:solidFill>
                <a:schemeClr val="dk1"/>
              </a:solidFill>
              <a:latin typeface="Calibri"/>
              <a:ea typeface="Calibri"/>
              <a:cs typeface="Calibri"/>
              <a:sym typeface="Calibri"/>
            </a:endParaRPr>
          </a:p>
          <a:p>
            <a:pPr indent="-101600" lvl="0" marL="6350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FINANCIAL LENS:  </a:t>
            </a:r>
            <a:r>
              <a:rPr lang="en-US" sz="1400">
                <a:solidFill>
                  <a:schemeClr val="dk1"/>
                </a:solidFill>
                <a:latin typeface="Calibri"/>
                <a:ea typeface="Calibri"/>
                <a:cs typeface="Calibri"/>
                <a:sym typeface="Calibri"/>
              </a:rPr>
              <a:t>Where are the most attractive and credible sources of money for growth and innovation?</a:t>
            </a:r>
            <a:endParaRPr sz="1600">
              <a:solidFill>
                <a:schemeClr val="dk1"/>
              </a:solidFill>
              <a:latin typeface="Calibri"/>
              <a:ea typeface="Calibri"/>
              <a:cs typeface="Calibri"/>
              <a:sym typeface="Calibri"/>
            </a:endParaRPr>
          </a:p>
          <a:p>
            <a:pPr indent="-101600" lvl="0" marL="6350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STRATEGY LENS:  </a:t>
            </a:r>
            <a:r>
              <a:rPr lang="en-US" sz="1400">
                <a:solidFill>
                  <a:schemeClr val="dk1"/>
                </a:solidFill>
                <a:latin typeface="Calibri"/>
                <a:ea typeface="Calibri"/>
                <a:cs typeface="Calibri"/>
                <a:sym typeface="Calibri"/>
              </a:rPr>
              <a:t>What are the best new strategies being leveraged in my market?</a:t>
            </a:r>
            <a:endParaRPr sz="1600">
              <a:solidFill>
                <a:schemeClr val="dk1"/>
              </a:solidFill>
              <a:latin typeface="Calibri"/>
              <a:ea typeface="Calibri"/>
              <a:cs typeface="Calibri"/>
              <a:sym typeface="Calibri"/>
            </a:endParaRPr>
          </a:p>
          <a:p>
            <a:pPr indent="-101600" lvl="0" marL="6350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OPERATIONS LENS:  </a:t>
            </a:r>
            <a:r>
              <a:rPr lang="en-US" sz="1400">
                <a:solidFill>
                  <a:schemeClr val="dk1"/>
                </a:solidFill>
                <a:latin typeface="Calibri"/>
                <a:ea typeface="Calibri"/>
                <a:cs typeface="Calibri"/>
                <a:sym typeface="Calibri"/>
              </a:rPr>
              <a:t>What are best practices for operations in my industry?  Are there game changers?</a:t>
            </a:r>
            <a:endParaRPr sz="1600">
              <a:solidFill>
                <a:schemeClr val="dk1"/>
              </a:solidFill>
              <a:latin typeface="Calibri"/>
              <a:ea typeface="Calibri"/>
              <a:cs typeface="Calibri"/>
              <a:sym typeface="Calibri"/>
            </a:endParaRPr>
          </a:p>
          <a:p>
            <a:pPr indent="-101600" lvl="0" marL="6350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EXECUTION LENS:  </a:t>
            </a:r>
            <a:r>
              <a:rPr lang="en-US" sz="1400">
                <a:solidFill>
                  <a:schemeClr val="dk1"/>
                </a:solidFill>
                <a:latin typeface="Calibri"/>
                <a:ea typeface="Calibri"/>
                <a:cs typeface="Calibri"/>
                <a:sym typeface="Calibri"/>
              </a:rPr>
              <a:t>Where can the company innovate in standards of performance and measurement?</a:t>
            </a:r>
            <a:endParaRPr sz="1600">
              <a:solidFill>
                <a:schemeClr val="dk1"/>
              </a:solidFill>
              <a:latin typeface="Calibri"/>
              <a:ea typeface="Calibri"/>
              <a:cs typeface="Calibri"/>
              <a:sym typeface="Calibri"/>
            </a:endParaRPr>
          </a:p>
          <a:p>
            <a:pPr indent="-101600" lvl="0" marL="6350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EXPECATION LENS:  </a:t>
            </a:r>
            <a:r>
              <a:rPr lang="en-US" sz="1400">
                <a:solidFill>
                  <a:schemeClr val="dk1"/>
                </a:solidFill>
                <a:latin typeface="Calibri"/>
                <a:ea typeface="Calibri"/>
                <a:cs typeface="Calibri"/>
                <a:sym typeface="Calibri"/>
              </a:rPr>
              <a:t>How can the company be innovative in setting or aligning expectations across all stakeholders?</a:t>
            </a:r>
            <a:endParaRPr sz="1600">
              <a:solidFill>
                <a:schemeClr val="dk1"/>
              </a:solidFill>
              <a:latin typeface="Calibri"/>
              <a:ea typeface="Calibri"/>
              <a:cs typeface="Calibri"/>
              <a:sym typeface="Calibri"/>
            </a:endParaRPr>
          </a:p>
          <a:p>
            <a:pPr indent="-101600" lvl="0" marL="6350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GOVERNANCE LENS:  </a:t>
            </a:r>
            <a:r>
              <a:rPr lang="en-US" sz="1400">
                <a:solidFill>
                  <a:schemeClr val="dk1"/>
                </a:solidFill>
                <a:latin typeface="Calibri"/>
                <a:ea typeface="Calibri"/>
                <a:cs typeface="Calibri"/>
                <a:sym typeface="Calibri"/>
              </a:rPr>
              <a:t>What are new governance initiatives that will provide better insight and oversight?</a:t>
            </a:r>
            <a:endParaRPr sz="1600">
              <a:solidFill>
                <a:schemeClr val="dk1"/>
              </a:solidFill>
              <a:latin typeface="Calibri"/>
              <a:ea typeface="Calibri"/>
              <a:cs typeface="Calibri"/>
              <a:sym typeface="Calibri"/>
            </a:endParaRPr>
          </a:p>
          <a:p>
            <a:pPr indent="-101600" lvl="0" marL="63500" marR="0" rtl="0" algn="l">
              <a:spcBef>
                <a:spcPts val="0"/>
              </a:spcBef>
              <a:spcAft>
                <a:spcPts val="0"/>
              </a:spcAft>
              <a:buClr>
                <a:schemeClr val="dk1"/>
              </a:buClr>
              <a:buSzPts val="1600"/>
              <a:buFont typeface="Arial"/>
              <a:buChar char="•"/>
            </a:pPr>
            <a:r>
              <a:rPr b="1" lang="en-US" sz="1600">
                <a:solidFill>
                  <a:schemeClr val="dk1"/>
                </a:solidFill>
                <a:latin typeface="Calibri"/>
                <a:ea typeface="Calibri"/>
                <a:cs typeface="Calibri"/>
                <a:sym typeface="Calibri"/>
              </a:rPr>
              <a:t>ENTITY LENS:  </a:t>
            </a:r>
            <a:r>
              <a:rPr lang="en-US" sz="1400">
                <a:solidFill>
                  <a:schemeClr val="dk1"/>
                </a:solidFill>
                <a:latin typeface="Calibri"/>
                <a:ea typeface="Calibri"/>
                <a:cs typeface="Calibri"/>
                <a:sym typeface="Calibri"/>
              </a:rPr>
              <a:t>What new innovations are out there for the terms of agreements with customers?</a:t>
            </a:r>
            <a:endParaRPr sz="1600">
              <a:solidFill>
                <a:schemeClr val="dk1"/>
              </a:solidFill>
              <a:latin typeface="Calibri"/>
              <a:ea typeface="Calibri"/>
              <a:cs typeface="Calibri"/>
              <a:sym typeface="Calibri"/>
            </a:endParaRPr>
          </a:p>
        </p:txBody>
      </p:sp>
      <p:sp>
        <p:nvSpPr>
          <p:cNvPr id="1249" name="Google Shape;1249;p61"/>
          <p:cNvSpPr/>
          <p:nvPr/>
        </p:nvSpPr>
        <p:spPr>
          <a:xfrm rot="-5400000">
            <a:off x="48305" y="4387169"/>
            <a:ext cx="1595664" cy="441326"/>
          </a:xfrm>
          <a:prstGeom prst="homePlate">
            <a:avLst>
              <a:gd fmla="val 103804" name="adj"/>
            </a:avLst>
          </a:prstGeom>
          <a:solidFill>
            <a:srgbClr val="C2D59B">
              <a:alpha val="3098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2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49"/>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246"/>
                                        </p:tgtEl>
                                        <p:attrNameLst>
                                          <p:attrName>style.visibility</p:attrName>
                                        </p:attrNameLst>
                                      </p:cBhvr>
                                      <p:to>
                                        <p:strVal val="visible"/>
                                      </p:to>
                                    </p:set>
                                    <p:animEffect filter="fade" transition="in">
                                      <p:cBhvr>
                                        <p:cTn dur="1000"/>
                                        <p:tgtEl>
                                          <p:spTgt spid="1246"/>
                                        </p:tgtEl>
                                      </p:cBhvr>
                                    </p:animEffect>
                                  </p:childTnLst>
                                </p:cTn>
                              </p:par>
                              <p:par>
                                <p:cTn fill="hold" nodeType="withEffect" presetClass="entr" presetID="10" presetSubtype="0">
                                  <p:stCondLst>
                                    <p:cond delay="0"/>
                                  </p:stCondLst>
                                  <p:childTnLst>
                                    <p:set>
                                      <p:cBhvr>
                                        <p:cTn dur="1" fill="hold">
                                          <p:stCondLst>
                                            <p:cond delay="0"/>
                                          </p:stCondLst>
                                        </p:cTn>
                                        <p:tgtEl>
                                          <p:spTgt spid="1247"/>
                                        </p:tgtEl>
                                        <p:attrNameLst>
                                          <p:attrName>style.visibility</p:attrName>
                                        </p:attrNameLst>
                                      </p:cBhvr>
                                      <p:to>
                                        <p:strVal val="visible"/>
                                      </p:to>
                                    </p:set>
                                    <p:animEffect filter="fade" transition="in">
                                      <p:cBhvr>
                                        <p:cTn dur="1000"/>
                                        <p:tgtEl>
                                          <p:spTgt spid="1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5"/>
                                        </p:tgtEl>
                                        <p:attrNameLst>
                                          <p:attrName>style.visibility</p:attrName>
                                        </p:attrNameLst>
                                      </p:cBhvr>
                                      <p:to>
                                        <p:strVal val="visible"/>
                                      </p:to>
                                    </p:set>
                                    <p:animEffect filter="fade" transition="in">
                                      <p:cBhvr>
                                        <p:cTn dur="1000"/>
                                        <p:tgtEl>
                                          <p:spTgt spid="1245"/>
                                        </p:tgtEl>
                                      </p:cBhvr>
                                    </p:animEffect>
                                  </p:childTnLst>
                                </p:cTn>
                              </p:par>
                              <p:par>
                                <p:cTn fill="hold" nodeType="withEffect" presetClass="entr" presetID="10" presetSubtype="0">
                                  <p:stCondLst>
                                    <p:cond delay="0"/>
                                  </p:stCondLst>
                                  <p:childTnLst>
                                    <p:set>
                                      <p:cBhvr>
                                        <p:cTn dur="1" fill="hold">
                                          <p:stCondLst>
                                            <p:cond delay="0"/>
                                          </p:stCondLst>
                                        </p:cTn>
                                        <p:tgtEl>
                                          <p:spTgt spid="1248"/>
                                        </p:tgtEl>
                                        <p:attrNameLst>
                                          <p:attrName>style.visibility</p:attrName>
                                        </p:attrNameLst>
                                      </p:cBhvr>
                                      <p:to>
                                        <p:strVal val="visible"/>
                                      </p:to>
                                    </p:set>
                                    <p:animEffect filter="fade" transition="in">
                                      <p:cBhvr>
                                        <p:cTn dur="1000"/>
                                        <p:tgtEl>
                                          <p:spTgt spid="1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62"/>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HOW DO THE 9LENSES™ ANALYTICS WORK?</a:t>
            </a:r>
            <a:endParaRPr/>
          </a:p>
        </p:txBody>
      </p:sp>
      <p:sp>
        <p:nvSpPr>
          <p:cNvPr id="1255" name="Google Shape;1255;p62"/>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888888"/>
              </a:buClr>
              <a:buSzPts val="20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0" name="Shape 1260"/>
        <p:cNvGrpSpPr/>
        <p:nvPr/>
      </p:nvGrpSpPr>
      <p:grpSpPr>
        <a:xfrm>
          <a:off x="0" y="0"/>
          <a:ext cx="0" cy="0"/>
          <a:chOff x="0" y="0"/>
          <a:chExt cx="0" cy="0"/>
        </a:xfrm>
      </p:grpSpPr>
      <p:grpSp>
        <p:nvGrpSpPr>
          <p:cNvPr id="1261" name="Google Shape;1261;p63"/>
          <p:cNvGrpSpPr/>
          <p:nvPr/>
        </p:nvGrpSpPr>
        <p:grpSpPr>
          <a:xfrm>
            <a:off x="4724400" y="3962400"/>
            <a:ext cx="3276600" cy="2362200"/>
            <a:chOff x="4724400" y="3962400"/>
            <a:chExt cx="3276600" cy="2362200"/>
          </a:xfrm>
        </p:grpSpPr>
        <p:sp>
          <p:nvSpPr>
            <p:cNvPr id="1262" name="Google Shape;1262;p63"/>
            <p:cNvSpPr/>
            <p:nvPr/>
          </p:nvSpPr>
          <p:spPr>
            <a:xfrm rot="10800000">
              <a:off x="4800600" y="3962400"/>
              <a:ext cx="3124200" cy="23622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nvGrpSpPr>
            <p:cNvPr id="1263" name="Google Shape;1263;p63"/>
            <p:cNvGrpSpPr/>
            <p:nvPr/>
          </p:nvGrpSpPr>
          <p:grpSpPr>
            <a:xfrm>
              <a:off x="4724400" y="4114800"/>
              <a:ext cx="3276600" cy="2209800"/>
              <a:chOff x="4786424" y="3848100"/>
              <a:chExt cx="3429000" cy="2552700"/>
            </a:xfrm>
          </p:grpSpPr>
          <p:graphicFrame>
            <p:nvGraphicFramePr>
              <p:cNvPr id="1264" name="Google Shape;1264;p63"/>
              <p:cNvGraphicFramePr/>
              <p:nvPr/>
            </p:nvGraphicFramePr>
            <p:xfrm>
              <a:off x="4786424" y="3962400"/>
              <a:ext cx="3429000" cy="2438400"/>
            </p:xfrm>
            <a:graphic>
              <a:graphicData uri="http://schemas.openxmlformats.org/drawingml/2006/chart">
                <c:chart r:id="rId3"/>
              </a:graphicData>
            </a:graphic>
          </p:graphicFrame>
          <p:sp>
            <p:nvSpPr>
              <p:cNvPr id="1265" name="Google Shape;1265;p63"/>
              <p:cNvSpPr/>
              <p:nvPr/>
            </p:nvSpPr>
            <p:spPr>
              <a:xfrm>
                <a:off x="5015689" y="3848100"/>
                <a:ext cx="2970471" cy="2361981"/>
              </a:xfrm>
              <a:prstGeom prst="roundRect">
                <a:avLst>
                  <a:gd fmla="val 16667" name="adj"/>
                </a:avLst>
              </a:prstGeom>
              <a:no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pSp>
      </p:grpSp>
      <p:sp>
        <p:nvSpPr>
          <p:cNvPr id="1266" name="Google Shape;1266;p63"/>
          <p:cNvSpPr txBox="1"/>
          <p:nvPr>
            <p:ph type="title"/>
          </p:nvPr>
        </p:nvSpPr>
        <p:spPr>
          <a:xfrm>
            <a:off x="0" y="1588"/>
            <a:ext cx="9144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Analytics &amp; Intelligence Platform</a:t>
            </a:r>
            <a:br>
              <a:rPr lang="en-US"/>
            </a:br>
            <a:r>
              <a:rPr lang="en-US" sz="2400"/>
              <a:t>Business Health &amp; Alignment</a:t>
            </a:r>
            <a:endParaRPr/>
          </a:p>
        </p:txBody>
      </p:sp>
      <p:sp>
        <p:nvSpPr>
          <p:cNvPr id="1267" name="Google Shape;1267;p63"/>
          <p:cNvSpPr/>
          <p:nvPr/>
        </p:nvSpPr>
        <p:spPr>
          <a:xfrm>
            <a:off x="155575" y="1447800"/>
            <a:ext cx="8812213" cy="2513013"/>
          </a:xfrm>
          <a:prstGeom prst="roundRect">
            <a:avLst>
              <a:gd fmla="val 47873" name="adj"/>
            </a:avLst>
          </a:prstGeom>
          <a:gradFill>
            <a:gsLst>
              <a:gs pos="0">
                <a:srgbClr val="EAF1DD"/>
              </a:gs>
              <a:gs pos="23000">
                <a:srgbClr val="76923C"/>
              </a:gs>
              <a:gs pos="76000">
                <a:srgbClr val="76923C"/>
              </a:gs>
              <a:gs pos="100000">
                <a:srgbClr val="D6E3BC"/>
              </a:gs>
            </a:gsLst>
            <a:lin ang="0" scaled="0"/>
          </a:gradFill>
          <a:ln cap="flat" cmpd="sng" w="38100">
            <a:solidFill>
              <a:srgbClr val="D6E3BC"/>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3"/>
          <p:cNvSpPr/>
          <p:nvPr/>
        </p:nvSpPr>
        <p:spPr>
          <a:xfrm>
            <a:off x="3473826" y="1585258"/>
            <a:ext cx="2286000" cy="2286000"/>
          </a:xfrm>
          <a:prstGeom prst="ellipse">
            <a:avLst/>
          </a:prstGeom>
          <a:solidFill>
            <a:srgbClr val="D6E3BC"/>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9" name="Google Shape;1269;p63"/>
          <p:cNvGrpSpPr/>
          <p:nvPr/>
        </p:nvGrpSpPr>
        <p:grpSpPr>
          <a:xfrm>
            <a:off x="958850" y="3311525"/>
            <a:ext cx="1041400" cy="282575"/>
            <a:chOff x="1717748" y="2375002"/>
            <a:chExt cx="3040063" cy="822960"/>
          </a:xfrm>
        </p:grpSpPr>
        <p:grpSp>
          <p:nvGrpSpPr>
            <p:cNvPr id="1270" name="Google Shape;1270;p63"/>
            <p:cNvGrpSpPr/>
            <p:nvPr/>
          </p:nvGrpSpPr>
          <p:grpSpPr>
            <a:xfrm>
              <a:off x="1717748" y="2375002"/>
              <a:ext cx="3040063" cy="822960"/>
              <a:chOff x="1717748" y="2375002"/>
              <a:chExt cx="3040063" cy="822960"/>
            </a:xfrm>
          </p:grpSpPr>
          <p:sp>
            <p:nvSpPr>
              <p:cNvPr id="1271" name="Google Shape;1271;p63"/>
              <p:cNvSpPr/>
              <p:nvPr/>
            </p:nvSpPr>
            <p:spPr>
              <a:xfrm>
                <a:off x="1722384" y="2375002"/>
                <a:ext cx="3035427"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Financial</a:t>
                </a:r>
                <a:endParaRPr/>
              </a:p>
            </p:txBody>
          </p:sp>
          <p:sp>
            <p:nvSpPr>
              <p:cNvPr id="1272" name="Google Shape;1272;p63"/>
              <p:cNvSpPr/>
              <p:nvPr/>
            </p:nvSpPr>
            <p:spPr>
              <a:xfrm>
                <a:off x="1717748" y="2375002"/>
                <a:ext cx="824895"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63"/>
            <p:cNvGrpSpPr/>
            <p:nvPr/>
          </p:nvGrpSpPr>
          <p:grpSpPr>
            <a:xfrm>
              <a:off x="1835838" y="2530721"/>
              <a:ext cx="598064" cy="532324"/>
              <a:chOff x="1806206" y="2502148"/>
              <a:chExt cx="598064" cy="532324"/>
            </a:xfrm>
          </p:grpSpPr>
          <p:sp>
            <p:nvSpPr>
              <p:cNvPr id="1274" name="Google Shape;1274;p6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76" name="Google Shape;1276;p63"/>
          <p:cNvGrpSpPr/>
          <p:nvPr/>
        </p:nvGrpSpPr>
        <p:grpSpPr>
          <a:xfrm>
            <a:off x="2826321" y="984911"/>
            <a:ext cx="3458021" cy="3437204"/>
            <a:chOff x="2819971" y="1606409"/>
            <a:chExt cx="3458021" cy="3437054"/>
          </a:xfrm>
        </p:grpSpPr>
        <p:grpSp>
          <p:nvGrpSpPr>
            <p:cNvPr id="1277" name="Google Shape;1277;p63"/>
            <p:cNvGrpSpPr/>
            <p:nvPr/>
          </p:nvGrpSpPr>
          <p:grpSpPr>
            <a:xfrm rot="-1002798">
              <a:off x="3156983" y="1948581"/>
              <a:ext cx="2783997" cy="2752710"/>
              <a:chOff x="3127979" y="2413620"/>
              <a:chExt cx="2584499" cy="2617402"/>
            </a:xfrm>
          </p:grpSpPr>
          <p:sp>
            <p:nvSpPr>
              <p:cNvPr id="1278" name="Google Shape;1278;p63"/>
              <p:cNvSpPr/>
              <p:nvPr/>
            </p:nvSpPr>
            <p:spPr>
              <a:xfrm rot="-8493246">
                <a:off x="3545563" y="2745738"/>
                <a:ext cx="1749332" cy="1953165"/>
              </a:xfrm>
              <a:custGeom>
                <a:rect b="b" l="l" r="r" t="t"/>
                <a:pathLst>
                  <a:path extrusionOk="0" h="120000" w="120000">
                    <a:moveTo>
                      <a:pt x="43212" y="12029"/>
                    </a:moveTo>
                    <a:lnTo>
                      <a:pt x="43212" y="12029"/>
                    </a:lnTo>
                    <a:cubicBezTo>
                      <a:pt x="56923" y="7037"/>
                      <a:pt x="72087" y="8396"/>
                      <a:pt x="84734" y="15752"/>
                    </a:cubicBezTo>
                    <a:cubicBezTo>
                      <a:pt x="97381" y="23109"/>
                      <a:pt x="106251" y="35728"/>
                      <a:pt x="109021" y="50308"/>
                    </a:cubicBezTo>
                    <a:lnTo>
                      <a:pt x="118791" y="51280"/>
                    </a:lnTo>
                    <a:lnTo>
                      <a:pt x="104348" y="64414"/>
                    </a:lnTo>
                    <a:lnTo>
                      <a:pt x="88083" y="48223"/>
                    </a:lnTo>
                    <a:lnTo>
                      <a:pt x="97802" y="49191"/>
                    </a:lnTo>
                    <a:lnTo>
                      <a:pt x="97802" y="49191"/>
                    </a:lnTo>
                    <a:cubicBezTo>
                      <a:pt x="94923" y="38027"/>
                      <a:pt x="87723" y="28650"/>
                      <a:pt x="77959" y="23347"/>
                    </a:cubicBezTo>
                    <a:cubicBezTo>
                      <a:pt x="68196" y="18043"/>
                      <a:pt x="56765" y="17300"/>
                      <a:pt x="46456" y="21300"/>
                    </a:cubicBezTo>
                    <a:close/>
                  </a:path>
                </a:pathLst>
              </a:custGeom>
              <a:solidFill>
                <a:srgbClr val="F79646">
                  <a:alpha val="4000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3"/>
              <p:cNvSpPr/>
              <p:nvPr/>
            </p:nvSpPr>
            <p:spPr>
              <a:xfrm rot="6098110">
                <a:off x="3526106" y="2806972"/>
                <a:ext cx="1749397" cy="1952708"/>
              </a:xfrm>
              <a:custGeom>
                <a:rect b="b" l="l" r="r" t="t"/>
                <a:pathLst>
                  <a:path extrusionOk="0" h="120000" w="120000">
                    <a:moveTo>
                      <a:pt x="39488" y="13339"/>
                    </a:moveTo>
                    <a:lnTo>
                      <a:pt x="39488" y="13339"/>
                    </a:lnTo>
                    <a:cubicBezTo>
                      <a:pt x="53448" y="6893"/>
                      <a:pt x="69522" y="7367"/>
                      <a:pt x="83097" y="14626"/>
                    </a:cubicBezTo>
                    <a:cubicBezTo>
                      <a:pt x="96672" y="21885"/>
                      <a:pt x="106247" y="35125"/>
                      <a:pt x="109075" y="50548"/>
                    </a:cubicBezTo>
                    <a:lnTo>
                      <a:pt x="118864" y="51496"/>
                    </a:lnTo>
                    <a:lnTo>
                      <a:pt x="104361" y="64298"/>
                    </a:lnTo>
                    <a:lnTo>
                      <a:pt x="88156" y="48521"/>
                    </a:lnTo>
                    <a:lnTo>
                      <a:pt x="97903" y="49466"/>
                    </a:lnTo>
                    <a:lnTo>
                      <a:pt x="97903" y="49466"/>
                    </a:lnTo>
                    <a:cubicBezTo>
                      <a:pt x="94967" y="37466"/>
                      <a:pt x="87176" y="27478"/>
                      <a:pt x="76641" y="22210"/>
                    </a:cubicBezTo>
                    <a:cubicBezTo>
                      <a:pt x="66107" y="16941"/>
                      <a:pt x="53920" y="16937"/>
                      <a:pt x="43382" y="22198"/>
                    </a:cubicBezTo>
                    <a:close/>
                  </a:path>
                </a:pathLst>
              </a:custGeom>
              <a:solidFill>
                <a:srgbClr val="F79646">
                  <a:alpha val="4000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3"/>
              <p:cNvSpPr/>
              <p:nvPr/>
            </p:nvSpPr>
            <p:spPr>
              <a:xfrm rot="-1081851">
                <a:off x="3615142" y="2797079"/>
                <a:ext cx="1749331" cy="1953165"/>
              </a:xfrm>
              <a:custGeom>
                <a:rect b="b" l="l" r="r" t="t"/>
                <a:pathLst>
                  <a:path extrusionOk="0" h="120000" w="120000">
                    <a:moveTo>
                      <a:pt x="35864" y="15521"/>
                    </a:moveTo>
                    <a:lnTo>
                      <a:pt x="35864" y="15521"/>
                    </a:lnTo>
                    <a:cubicBezTo>
                      <a:pt x="49825" y="7678"/>
                      <a:pt x="66628" y="7092"/>
                      <a:pt x="81085" y="13943"/>
                    </a:cubicBezTo>
                    <a:cubicBezTo>
                      <a:pt x="95541" y="20795"/>
                      <a:pt x="105911" y="34261"/>
                      <a:pt x="108993" y="50182"/>
                    </a:cubicBezTo>
                    <a:lnTo>
                      <a:pt x="118751" y="51167"/>
                    </a:lnTo>
                    <a:lnTo>
                      <a:pt x="104340" y="64476"/>
                    </a:lnTo>
                    <a:lnTo>
                      <a:pt x="88043" y="48068"/>
                    </a:lnTo>
                    <a:lnTo>
                      <a:pt x="97746" y="49047"/>
                    </a:lnTo>
                    <a:lnTo>
                      <a:pt x="97746" y="49047"/>
                    </a:lnTo>
                    <a:cubicBezTo>
                      <a:pt x="94521" y="36881"/>
                      <a:pt x="86115" y="26950"/>
                      <a:pt x="74963" y="22127"/>
                    </a:cubicBezTo>
                    <a:cubicBezTo>
                      <a:pt x="63811" y="17305"/>
                      <a:pt x="51156" y="18129"/>
                      <a:pt x="40662" y="24362"/>
                    </a:cubicBezTo>
                    <a:close/>
                  </a:path>
                </a:pathLst>
              </a:custGeom>
              <a:solidFill>
                <a:srgbClr val="F79646">
                  <a:alpha val="4000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63"/>
            <p:cNvGrpSpPr/>
            <p:nvPr/>
          </p:nvGrpSpPr>
          <p:grpSpPr>
            <a:xfrm>
              <a:off x="3352800" y="3451930"/>
              <a:ext cx="1044575" cy="282563"/>
              <a:chOff x="1717748" y="2377081"/>
              <a:chExt cx="3053223" cy="822908"/>
            </a:xfrm>
          </p:grpSpPr>
          <p:grpSp>
            <p:nvGrpSpPr>
              <p:cNvPr id="1282" name="Google Shape;1282;p63"/>
              <p:cNvGrpSpPr/>
              <p:nvPr/>
            </p:nvGrpSpPr>
            <p:grpSpPr>
              <a:xfrm>
                <a:off x="1717748" y="2377081"/>
                <a:ext cx="3053223" cy="822908"/>
                <a:chOff x="1717748" y="2377081"/>
                <a:chExt cx="3053223" cy="822908"/>
              </a:xfrm>
            </p:grpSpPr>
            <p:sp>
              <p:nvSpPr>
                <p:cNvPr id="1283" name="Google Shape;1283;p63"/>
                <p:cNvSpPr/>
                <p:nvPr/>
              </p:nvSpPr>
              <p:spPr>
                <a:xfrm>
                  <a:off x="1722390" y="2377081"/>
                  <a:ext cx="3048581" cy="822908"/>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Execution</a:t>
                  </a:r>
                  <a:endParaRPr/>
                </a:p>
              </p:txBody>
            </p:sp>
            <p:sp>
              <p:nvSpPr>
                <p:cNvPr id="1284" name="Google Shape;1284;p63"/>
                <p:cNvSpPr/>
                <p:nvPr/>
              </p:nvSpPr>
              <p:spPr>
                <a:xfrm>
                  <a:off x="1717748" y="2377081"/>
                  <a:ext cx="821309" cy="822908"/>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63"/>
              <p:cNvGrpSpPr/>
              <p:nvPr/>
            </p:nvGrpSpPr>
            <p:grpSpPr>
              <a:xfrm>
                <a:off x="1835838" y="2530721"/>
                <a:ext cx="598064" cy="532324"/>
                <a:chOff x="1806206" y="2502148"/>
                <a:chExt cx="598064" cy="532324"/>
              </a:xfrm>
            </p:grpSpPr>
            <p:sp>
              <p:nvSpPr>
                <p:cNvPr id="1286" name="Google Shape;1286;p6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88" name="Google Shape;1288;p63"/>
            <p:cNvGrpSpPr/>
            <p:nvPr/>
          </p:nvGrpSpPr>
          <p:grpSpPr>
            <a:xfrm>
              <a:off x="4038600" y="2439150"/>
              <a:ext cx="1041400" cy="279388"/>
              <a:chOff x="1717748" y="2377205"/>
              <a:chExt cx="3040962" cy="818443"/>
            </a:xfrm>
          </p:grpSpPr>
          <p:grpSp>
            <p:nvGrpSpPr>
              <p:cNvPr id="1289" name="Google Shape;1289;p63"/>
              <p:cNvGrpSpPr/>
              <p:nvPr/>
            </p:nvGrpSpPr>
            <p:grpSpPr>
              <a:xfrm>
                <a:off x="1717748" y="2377205"/>
                <a:ext cx="3040962" cy="818443"/>
                <a:chOff x="1717748" y="2377205"/>
                <a:chExt cx="3040962" cy="818443"/>
              </a:xfrm>
            </p:grpSpPr>
            <p:sp>
              <p:nvSpPr>
                <p:cNvPr id="1290" name="Google Shape;1290;p63"/>
                <p:cNvSpPr/>
                <p:nvPr/>
              </p:nvSpPr>
              <p:spPr>
                <a:xfrm>
                  <a:off x="1722385" y="2377205"/>
                  <a:ext cx="3036325" cy="818443"/>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Strategy</a:t>
                  </a:r>
                  <a:endParaRPr/>
                </a:p>
              </p:txBody>
            </p:sp>
            <p:sp>
              <p:nvSpPr>
                <p:cNvPr id="1291" name="Google Shape;1291;p63"/>
                <p:cNvSpPr/>
                <p:nvPr/>
              </p:nvSpPr>
              <p:spPr>
                <a:xfrm>
                  <a:off x="1717748" y="2377205"/>
                  <a:ext cx="825139" cy="818443"/>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2" name="Google Shape;1292;p63"/>
              <p:cNvGrpSpPr/>
              <p:nvPr/>
            </p:nvGrpSpPr>
            <p:grpSpPr>
              <a:xfrm>
                <a:off x="1835838" y="2530721"/>
                <a:ext cx="598064" cy="532324"/>
                <a:chOff x="1806206" y="2502148"/>
                <a:chExt cx="598064" cy="532324"/>
              </a:xfrm>
            </p:grpSpPr>
            <p:sp>
              <p:nvSpPr>
                <p:cNvPr id="1293" name="Google Shape;1293;p6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5" name="Google Shape;1295;p63"/>
            <p:cNvGrpSpPr/>
            <p:nvPr/>
          </p:nvGrpSpPr>
          <p:grpSpPr>
            <a:xfrm>
              <a:off x="4826000" y="3605911"/>
              <a:ext cx="1041400" cy="280976"/>
              <a:chOff x="1716849" y="2376877"/>
              <a:chExt cx="3040962" cy="823095"/>
            </a:xfrm>
          </p:grpSpPr>
          <p:grpSp>
            <p:nvGrpSpPr>
              <p:cNvPr id="1296" name="Google Shape;1296;p63"/>
              <p:cNvGrpSpPr/>
              <p:nvPr/>
            </p:nvGrpSpPr>
            <p:grpSpPr>
              <a:xfrm>
                <a:off x="1716849" y="2376877"/>
                <a:ext cx="3040962" cy="823095"/>
                <a:chOff x="1716849" y="2376877"/>
                <a:chExt cx="3040962" cy="823095"/>
              </a:xfrm>
            </p:grpSpPr>
            <p:sp>
              <p:nvSpPr>
                <p:cNvPr id="1297" name="Google Shape;1297;p63"/>
                <p:cNvSpPr/>
                <p:nvPr/>
              </p:nvSpPr>
              <p:spPr>
                <a:xfrm>
                  <a:off x="1721486" y="2376877"/>
                  <a:ext cx="3036325" cy="823095"/>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Operations</a:t>
                  </a:r>
                  <a:endParaRPr/>
                </a:p>
              </p:txBody>
            </p:sp>
            <p:sp>
              <p:nvSpPr>
                <p:cNvPr id="1298" name="Google Shape;1298;p63"/>
                <p:cNvSpPr/>
                <p:nvPr/>
              </p:nvSpPr>
              <p:spPr>
                <a:xfrm>
                  <a:off x="1716849" y="2376877"/>
                  <a:ext cx="825139" cy="823095"/>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63"/>
              <p:cNvGrpSpPr/>
              <p:nvPr/>
            </p:nvGrpSpPr>
            <p:grpSpPr>
              <a:xfrm>
                <a:off x="1835838" y="2530721"/>
                <a:ext cx="598064" cy="532324"/>
                <a:chOff x="1806206" y="2502148"/>
                <a:chExt cx="598064" cy="532324"/>
              </a:xfrm>
            </p:grpSpPr>
            <p:sp>
              <p:nvSpPr>
                <p:cNvPr id="1300" name="Google Shape;1300;p6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302" name="Google Shape;1302;p63"/>
          <p:cNvGrpSpPr/>
          <p:nvPr/>
        </p:nvGrpSpPr>
        <p:grpSpPr>
          <a:xfrm>
            <a:off x="7207250" y="3311525"/>
            <a:ext cx="1041400" cy="282575"/>
            <a:chOff x="1717748" y="2375002"/>
            <a:chExt cx="3040063" cy="822960"/>
          </a:xfrm>
        </p:grpSpPr>
        <p:grpSp>
          <p:nvGrpSpPr>
            <p:cNvPr id="1303" name="Google Shape;1303;p63"/>
            <p:cNvGrpSpPr/>
            <p:nvPr/>
          </p:nvGrpSpPr>
          <p:grpSpPr>
            <a:xfrm>
              <a:off x="1717748" y="2375002"/>
              <a:ext cx="3040063" cy="822960"/>
              <a:chOff x="1717748" y="2375002"/>
              <a:chExt cx="3040063" cy="822960"/>
            </a:xfrm>
          </p:grpSpPr>
          <p:sp>
            <p:nvSpPr>
              <p:cNvPr id="1304" name="Google Shape;1304;p63"/>
              <p:cNvSpPr/>
              <p:nvPr/>
            </p:nvSpPr>
            <p:spPr>
              <a:xfrm>
                <a:off x="1722384" y="2375002"/>
                <a:ext cx="3035427"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Entity</a:t>
                </a:r>
                <a:endParaRPr/>
              </a:p>
            </p:txBody>
          </p:sp>
          <p:sp>
            <p:nvSpPr>
              <p:cNvPr id="1305" name="Google Shape;1305;p63"/>
              <p:cNvSpPr/>
              <p:nvPr/>
            </p:nvSpPr>
            <p:spPr>
              <a:xfrm>
                <a:off x="1717748" y="2375002"/>
                <a:ext cx="824895"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63"/>
            <p:cNvGrpSpPr/>
            <p:nvPr/>
          </p:nvGrpSpPr>
          <p:grpSpPr>
            <a:xfrm>
              <a:off x="1835838" y="2530721"/>
              <a:ext cx="598064" cy="532324"/>
              <a:chOff x="1806206" y="2502148"/>
              <a:chExt cx="598064" cy="532324"/>
            </a:xfrm>
          </p:grpSpPr>
          <p:sp>
            <p:nvSpPr>
              <p:cNvPr id="1307" name="Google Shape;1307;p6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09" name="Google Shape;1309;p63"/>
          <p:cNvGrpSpPr/>
          <p:nvPr/>
        </p:nvGrpSpPr>
        <p:grpSpPr>
          <a:xfrm>
            <a:off x="5759450" y="2470150"/>
            <a:ext cx="1371600" cy="547688"/>
            <a:chOff x="5715000" y="2362200"/>
            <a:chExt cx="1371600" cy="548640"/>
          </a:xfrm>
        </p:grpSpPr>
        <p:sp>
          <p:nvSpPr>
            <p:cNvPr id="1310" name="Google Shape;1310;p63"/>
            <p:cNvSpPr/>
            <p:nvPr/>
          </p:nvSpPr>
          <p:spPr>
            <a:xfrm>
              <a:off x="5715000" y="2362200"/>
              <a:ext cx="1371600" cy="548640"/>
            </a:xfrm>
            <a:prstGeom prst="leftRightArrow">
              <a:avLst>
                <a:gd fmla="val 71787" name="adj1"/>
                <a:gd fmla="val 50000" name="adj2"/>
              </a:avLst>
            </a:prstGeom>
            <a:solidFill>
              <a:srgbClr val="D6E3BC"/>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3"/>
            <p:cNvSpPr txBox="1"/>
            <p:nvPr/>
          </p:nvSpPr>
          <p:spPr>
            <a:xfrm>
              <a:off x="5884863" y="2421040"/>
              <a:ext cx="1031875" cy="430960"/>
            </a:xfrm>
            <a:prstGeom prst="rect">
              <a:avLst/>
            </a:prstGeom>
            <a:noFill/>
            <a:ln>
              <a:noFill/>
            </a:ln>
            <a:effectLst>
              <a:outerShdw blurRad="50800" dir="2700000" dist="38100">
                <a:srgbClr val="000000">
                  <a:alpha val="42745"/>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rgbClr val="4F6128"/>
                  </a:solidFill>
                  <a:latin typeface="Calibri"/>
                  <a:ea typeface="Calibri"/>
                  <a:cs typeface="Calibri"/>
                  <a:sym typeface="Calibri"/>
                </a:rPr>
                <a:t>Continually</a:t>
              </a:r>
              <a:endParaRPr/>
            </a:p>
            <a:p>
              <a:pPr indent="0" lvl="0" marL="0" marR="0" rtl="0" algn="ctr">
                <a:spcBef>
                  <a:spcPts val="0"/>
                </a:spcBef>
                <a:spcAft>
                  <a:spcPts val="0"/>
                </a:spcAft>
                <a:buNone/>
              </a:pPr>
              <a:r>
                <a:rPr b="1" lang="en-US" sz="1050">
                  <a:solidFill>
                    <a:srgbClr val="4F6128"/>
                  </a:solidFill>
                  <a:latin typeface="Calibri"/>
                  <a:ea typeface="Calibri"/>
                  <a:cs typeface="Calibri"/>
                  <a:sym typeface="Calibri"/>
                </a:rPr>
                <a:t>Assess &amp; Align</a:t>
              </a:r>
              <a:endParaRPr/>
            </a:p>
          </p:txBody>
        </p:sp>
      </p:grpSp>
      <p:grpSp>
        <p:nvGrpSpPr>
          <p:cNvPr id="1312" name="Google Shape;1312;p63"/>
          <p:cNvGrpSpPr/>
          <p:nvPr/>
        </p:nvGrpSpPr>
        <p:grpSpPr>
          <a:xfrm>
            <a:off x="2087563" y="2484438"/>
            <a:ext cx="1371600" cy="549275"/>
            <a:chOff x="5715000" y="2362200"/>
            <a:chExt cx="1371600" cy="548640"/>
          </a:xfrm>
        </p:grpSpPr>
        <p:sp>
          <p:nvSpPr>
            <p:cNvPr id="1313" name="Google Shape;1313;p63"/>
            <p:cNvSpPr/>
            <p:nvPr/>
          </p:nvSpPr>
          <p:spPr>
            <a:xfrm>
              <a:off x="5715000" y="2362200"/>
              <a:ext cx="1371600" cy="548640"/>
            </a:xfrm>
            <a:prstGeom prst="leftRightArrow">
              <a:avLst>
                <a:gd fmla="val 71787" name="adj1"/>
                <a:gd fmla="val 50000" name="adj2"/>
              </a:avLst>
            </a:prstGeom>
            <a:solidFill>
              <a:srgbClr val="D6E3BC"/>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3"/>
            <p:cNvSpPr txBox="1"/>
            <p:nvPr/>
          </p:nvSpPr>
          <p:spPr>
            <a:xfrm>
              <a:off x="5884862" y="2420869"/>
              <a:ext cx="1031875" cy="431301"/>
            </a:xfrm>
            <a:prstGeom prst="rect">
              <a:avLst/>
            </a:prstGeom>
            <a:noFill/>
            <a:ln>
              <a:noFill/>
            </a:ln>
            <a:effectLst>
              <a:outerShdw blurRad="50800" dir="2700000" dist="38100">
                <a:srgbClr val="000000">
                  <a:alpha val="42745"/>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rgbClr val="4F6128"/>
                  </a:solidFill>
                  <a:latin typeface="Calibri"/>
                  <a:ea typeface="Calibri"/>
                  <a:cs typeface="Calibri"/>
                  <a:sym typeface="Calibri"/>
                </a:rPr>
                <a:t>Continually</a:t>
              </a:r>
              <a:endParaRPr/>
            </a:p>
            <a:p>
              <a:pPr indent="0" lvl="0" marL="0" marR="0" rtl="0" algn="ctr">
                <a:spcBef>
                  <a:spcPts val="0"/>
                </a:spcBef>
                <a:spcAft>
                  <a:spcPts val="0"/>
                </a:spcAft>
                <a:buNone/>
              </a:pPr>
              <a:r>
                <a:rPr b="1" lang="en-US" sz="1050">
                  <a:solidFill>
                    <a:srgbClr val="4F6128"/>
                  </a:solidFill>
                  <a:latin typeface="Calibri"/>
                  <a:ea typeface="Calibri"/>
                  <a:cs typeface="Calibri"/>
                  <a:sym typeface="Calibri"/>
                </a:rPr>
                <a:t>Assess &amp; Align</a:t>
              </a:r>
              <a:endParaRPr/>
            </a:p>
          </p:txBody>
        </p:sp>
      </p:grpSp>
      <p:sp>
        <p:nvSpPr>
          <p:cNvPr id="1315" name="Google Shape;1315;p63"/>
          <p:cNvSpPr/>
          <p:nvPr/>
        </p:nvSpPr>
        <p:spPr>
          <a:xfrm>
            <a:off x="1292225" y="2854325"/>
            <a:ext cx="468313" cy="476250"/>
          </a:xfrm>
          <a:prstGeom prst="downArrow">
            <a:avLst>
              <a:gd fmla="val 65954" name="adj1"/>
              <a:gd fmla="val 50000" name="adj2"/>
            </a:avLst>
          </a:prstGeom>
          <a:solidFill>
            <a:srgbClr val="D7E4BD"/>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6" name="Google Shape;1316;p63"/>
          <p:cNvGrpSpPr/>
          <p:nvPr/>
        </p:nvGrpSpPr>
        <p:grpSpPr>
          <a:xfrm>
            <a:off x="958850" y="2587625"/>
            <a:ext cx="1041400" cy="282575"/>
            <a:chOff x="1717748" y="2375002"/>
            <a:chExt cx="3040063" cy="822960"/>
          </a:xfrm>
        </p:grpSpPr>
        <p:grpSp>
          <p:nvGrpSpPr>
            <p:cNvPr id="1317" name="Google Shape;1317;p63"/>
            <p:cNvGrpSpPr/>
            <p:nvPr/>
          </p:nvGrpSpPr>
          <p:grpSpPr>
            <a:xfrm>
              <a:off x="1717748" y="2375002"/>
              <a:ext cx="3040063" cy="822960"/>
              <a:chOff x="1717748" y="2375002"/>
              <a:chExt cx="3040063" cy="822960"/>
            </a:xfrm>
          </p:grpSpPr>
          <p:sp>
            <p:nvSpPr>
              <p:cNvPr id="1318" name="Google Shape;1318;p63"/>
              <p:cNvSpPr/>
              <p:nvPr/>
            </p:nvSpPr>
            <p:spPr>
              <a:xfrm>
                <a:off x="1722384" y="2375002"/>
                <a:ext cx="3035427"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People</a:t>
                </a:r>
                <a:endParaRPr/>
              </a:p>
            </p:txBody>
          </p:sp>
          <p:sp>
            <p:nvSpPr>
              <p:cNvPr id="1319" name="Google Shape;1319;p63"/>
              <p:cNvSpPr/>
              <p:nvPr/>
            </p:nvSpPr>
            <p:spPr>
              <a:xfrm>
                <a:off x="1717748" y="2375002"/>
                <a:ext cx="824895"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0" name="Google Shape;1320;p63"/>
            <p:cNvGrpSpPr/>
            <p:nvPr/>
          </p:nvGrpSpPr>
          <p:grpSpPr>
            <a:xfrm>
              <a:off x="1835838" y="2530721"/>
              <a:ext cx="598064" cy="532324"/>
              <a:chOff x="1806206" y="2502148"/>
              <a:chExt cx="598064" cy="532324"/>
            </a:xfrm>
          </p:grpSpPr>
          <p:sp>
            <p:nvSpPr>
              <p:cNvPr id="1321" name="Google Shape;1321;p6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23" name="Google Shape;1323;p63"/>
          <p:cNvSpPr/>
          <p:nvPr/>
        </p:nvSpPr>
        <p:spPr>
          <a:xfrm>
            <a:off x="1292225" y="2138363"/>
            <a:ext cx="468313" cy="476250"/>
          </a:xfrm>
          <a:prstGeom prst="downArrow">
            <a:avLst>
              <a:gd fmla="val 65954" name="adj1"/>
              <a:gd fmla="val 50000" name="adj2"/>
            </a:avLst>
          </a:prstGeom>
          <a:solidFill>
            <a:srgbClr val="D7E4BD"/>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4" name="Google Shape;1324;p63"/>
          <p:cNvGrpSpPr/>
          <p:nvPr/>
        </p:nvGrpSpPr>
        <p:grpSpPr>
          <a:xfrm>
            <a:off x="960438" y="1863725"/>
            <a:ext cx="1039812" cy="280988"/>
            <a:chOff x="1717748" y="2375002"/>
            <a:chExt cx="3040063" cy="822960"/>
          </a:xfrm>
        </p:grpSpPr>
        <p:grpSp>
          <p:nvGrpSpPr>
            <p:cNvPr id="1325" name="Google Shape;1325;p63"/>
            <p:cNvGrpSpPr/>
            <p:nvPr/>
          </p:nvGrpSpPr>
          <p:grpSpPr>
            <a:xfrm>
              <a:off x="1717748" y="2375002"/>
              <a:ext cx="3040063" cy="822960"/>
              <a:chOff x="1717748" y="2375002"/>
              <a:chExt cx="3040063" cy="822960"/>
            </a:xfrm>
          </p:grpSpPr>
          <p:sp>
            <p:nvSpPr>
              <p:cNvPr id="1326" name="Google Shape;1326;p63"/>
              <p:cNvSpPr/>
              <p:nvPr/>
            </p:nvSpPr>
            <p:spPr>
              <a:xfrm>
                <a:off x="1722388" y="2375002"/>
                <a:ext cx="303542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Market</a:t>
                </a:r>
                <a:endParaRPr/>
              </a:p>
            </p:txBody>
          </p:sp>
          <p:sp>
            <p:nvSpPr>
              <p:cNvPr id="1327" name="Google Shape;1327;p63"/>
              <p:cNvSpPr/>
              <p:nvPr/>
            </p:nvSpPr>
            <p:spPr>
              <a:xfrm>
                <a:off x="1717748" y="2375002"/>
                <a:ext cx="821512"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 name="Google Shape;1328;p63"/>
            <p:cNvGrpSpPr/>
            <p:nvPr/>
          </p:nvGrpSpPr>
          <p:grpSpPr>
            <a:xfrm>
              <a:off x="1835838" y="2530721"/>
              <a:ext cx="598064" cy="532324"/>
              <a:chOff x="1806206" y="2502148"/>
              <a:chExt cx="598064" cy="532324"/>
            </a:xfrm>
          </p:grpSpPr>
          <p:sp>
            <p:nvSpPr>
              <p:cNvPr id="1329" name="Google Shape;1329;p6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31" name="Google Shape;1331;p63"/>
          <p:cNvSpPr/>
          <p:nvPr/>
        </p:nvSpPr>
        <p:spPr>
          <a:xfrm>
            <a:off x="7573963" y="2849563"/>
            <a:ext cx="468312" cy="474662"/>
          </a:xfrm>
          <a:prstGeom prst="downArrow">
            <a:avLst>
              <a:gd fmla="val 65954" name="adj1"/>
              <a:gd fmla="val 50000" name="adj2"/>
            </a:avLst>
          </a:prstGeom>
          <a:solidFill>
            <a:srgbClr val="D7E4BD"/>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2" name="Google Shape;1332;p63"/>
          <p:cNvGrpSpPr/>
          <p:nvPr/>
        </p:nvGrpSpPr>
        <p:grpSpPr>
          <a:xfrm>
            <a:off x="7207250" y="2587625"/>
            <a:ext cx="1041400" cy="282575"/>
            <a:chOff x="1717748" y="2375002"/>
            <a:chExt cx="3040063" cy="822960"/>
          </a:xfrm>
        </p:grpSpPr>
        <p:grpSp>
          <p:nvGrpSpPr>
            <p:cNvPr id="1333" name="Google Shape;1333;p63"/>
            <p:cNvGrpSpPr/>
            <p:nvPr/>
          </p:nvGrpSpPr>
          <p:grpSpPr>
            <a:xfrm>
              <a:off x="1717748" y="2375002"/>
              <a:ext cx="3040063" cy="822960"/>
              <a:chOff x="1717748" y="2375002"/>
              <a:chExt cx="3040063" cy="822960"/>
            </a:xfrm>
          </p:grpSpPr>
          <p:sp>
            <p:nvSpPr>
              <p:cNvPr id="1334" name="Google Shape;1334;p63"/>
              <p:cNvSpPr/>
              <p:nvPr/>
            </p:nvSpPr>
            <p:spPr>
              <a:xfrm>
                <a:off x="1722384" y="2375002"/>
                <a:ext cx="3035427"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Governance</a:t>
                </a:r>
                <a:endParaRPr/>
              </a:p>
            </p:txBody>
          </p:sp>
          <p:sp>
            <p:nvSpPr>
              <p:cNvPr id="1335" name="Google Shape;1335;p63"/>
              <p:cNvSpPr/>
              <p:nvPr/>
            </p:nvSpPr>
            <p:spPr>
              <a:xfrm>
                <a:off x="1717748" y="2375002"/>
                <a:ext cx="824895"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63"/>
            <p:cNvGrpSpPr/>
            <p:nvPr/>
          </p:nvGrpSpPr>
          <p:grpSpPr>
            <a:xfrm>
              <a:off x="1835838" y="2530721"/>
              <a:ext cx="598064" cy="532324"/>
              <a:chOff x="1806206" y="2502148"/>
              <a:chExt cx="598064" cy="532324"/>
            </a:xfrm>
          </p:grpSpPr>
          <p:sp>
            <p:nvSpPr>
              <p:cNvPr id="1337" name="Google Shape;1337;p6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39" name="Google Shape;1339;p63"/>
          <p:cNvSpPr/>
          <p:nvPr/>
        </p:nvSpPr>
        <p:spPr>
          <a:xfrm>
            <a:off x="7573963" y="2133600"/>
            <a:ext cx="468312" cy="476250"/>
          </a:xfrm>
          <a:prstGeom prst="downArrow">
            <a:avLst>
              <a:gd fmla="val 65954" name="adj1"/>
              <a:gd fmla="val 50000" name="adj2"/>
            </a:avLst>
          </a:prstGeom>
          <a:solidFill>
            <a:srgbClr val="D7E4BD"/>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0" name="Google Shape;1340;p63"/>
          <p:cNvGrpSpPr/>
          <p:nvPr/>
        </p:nvGrpSpPr>
        <p:grpSpPr>
          <a:xfrm>
            <a:off x="7208838" y="1863725"/>
            <a:ext cx="1039812" cy="280988"/>
            <a:chOff x="1717748" y="2375002"/>
            <a:chExt cx="3040063" cy="822960"/>
          </a:xfrm>
        </p:grpSpPr>
        <p:grpSp>
          <p:nvGrpSpPr>
            <p:cNvPr id="1341" name="Google Shape;1341;p63"/>
            <p:cNvGrpSpPr/>
            <p:nvPr/>
          </p:nvGrpSpPr>
          <p:grpSpPr>
            <a:xfrm>
              <a:off x="1717748" y="2375002"/>
              <a:ext cx="3040063" cy="822960"/>
              <a:chOff x="1717748" y="2375002"/>
              <a:chExt cx="3040063" cy="822960"/>
            </a:xfrm>
          </p:grpSpPr>
          <p:sp>
            <p:nvSpPr>
              <p:cNvPr id="1342" name="Google Shape;1342;p63"/>
              <p:cNvSpPr/>
              <p:nvPr/>
            </p:nvSpPr>
            <p:spPr>
              <a:xfrm>
                <a:off x="1722388" y="2375002"/>
                <a:ext cx="303542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950">
                    <a:solidFill>
                      <a:schemeClr val="lt1"/>
                    </a:solidFill>
                    <a:latin typeface="Calibri"/>
                    <a:ea typeface="Calibri"/>
                    <a:cs typeface="Calibri"/>
                    <a:sym typeface="Calibri"/>
                  </a:rPr>
                  <a:t>Expectation</a:t>
                </a:r>
                <a:endParaRPr/>
              </a:p>
            </p:txBody>
          </p:sp>
          <p:sp>
            <p:nvSpPr>
              <p:cNvPr id="1343" name="Google Shape;1343;p63"/>
              <p:cNvSpPr/>
              <p:nvPr/>
            </p:nvSpPr>
            <p:spPr>
              <a:xfrm>
                <a:off x="1717748" y="2375002"/>
                <a:ext cx="821512"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63"/>
            <p:cNvGrpSpPr/>
            <p:nvPr/>
          </p:nvGrpSpPr>
          <p:grpSpPr>
            <a:xfrm>
              <a:off x="1835838" y="2530721"/>
              <a:ext cx="598064" cy="532324"/>
              <a:chOff x="1806206" y="2502148"/>
              <a:chExt cx="598064" cy="532324"/>
            </a:xfrm>
          </p:grpSpPr>
          <p:sp>
            <p:nvSpPr>
              <p:cNvPr id="1345" name="Google Shape;1345;p6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47" name="Google Shape;1347;p63"/>
          <p:cNvGrpSpPr/>
          <p:nvPr/>
        </p:nvGrpSpPr>
        <p:grpSpPr>
          <a:xfrm>
            <a:off x="838200" y="4191000"/>
            <a:ext cx="2743200" cy="2471468"/>
            <a:chOff x="0" y="2870200"/>
            <a:chExt cx="4038600" cy="3638550"/>
          </a:xfrm>
        </p:grpSpPr>
        <p:pic>
          <p:nvPicPr>
            <p:cNvPr descr="database-integration-1.jpg" id="1348" name="Google Shape;1348;p63"/>
            <p:cNvPicPr preferRelativeResize="0"/>
            <p:nvPr/>
          </p:nvPicPr>
          <p:blipFill rotWithShape="1">
            <a:blip r:embed="rId4">
              <a:alphaModFix/>
            </a:blip>
            <a:srcRect b="0" l="0" r="0" t="0"/>
            <a:stretch/>
          </p:blipFill>
          <p:spPr>
            <a:xfrm>
              <a:off x="0" y="3479800"/>
              <a:ext cx="4038600" cy="3028950"/>
            </a:xfrm>
            <a:prstGeom prst="rect">
              <a:avLst/>
            </a:prstGeom>
            <a:noFill/>
            <a:ln>
              <a:noFill/>
            </a:ln>
          </p:spPr>
        </p:pic>
        <p:pic>
          <p:nvPicPr>
            <p:cNvPr descr="Wheel_For_White_bg02.png" id="1349" name="Google Shape;1349;p63"/>
            <p:cNvPicPr preferRelativeResize="0"/>
            <p:nvPr/>
          </p:nvPicPr>
          <p:blipFill rotWithShape="1">
            <a:blip r:embed="rId5">
              <a:alphaModFix/>
            </a:blip>
            <a:srcRect b="0" l="0" r="0" t="0"/>
            <a:stretch/>
          </p:blipFill>
          <p:spPr>
            <a:xfrm>
              <a:off x="1041400" y="2870200"/>
              <a:ext cx="1405701" cy="140570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1"/>
                                        </p:tgtEl>
                                        <p:attrNameLst>
                                          <p:attrName>style.visibility</p:attrName>
                                        </p:attrNameLst>
                                      </p:cBhvr>
                                      <p:to>
                                        <p:strVal val="visible"/>
                                      </p:to>
                                    </p:set>
                                    <p:animEffect filter="fade" transition="in">
                                      <p:cBhvr>
                                        <p:cTn dur="1000"/>
                                        <p:tgtEl>
                                          <p:spTgt spid="1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4" name="Shape 1354"/>
        <p:cNvGrpSpPr/>
        <p:nvPr/>
      </p:nvGrpSpPr>
      <p:grpSpPr>
        <a:xfrm>
          <a:off x="0" y="0"/>
          <a:ext cx="0" cy="0"/>
          <a:chOff x="0" y="0"/>
          <a:chExt cx="0" cy="0"/>
        </a:xfrm>
      </p:grpSpPr>
      <p:pic>
        <p:nvPicPr>
          <p:cNvPr id="1355" name="Google Shape;1355;p64"/>
          <p:cNvPicPr preferRelativeResize="0"/>
          <p:nvPr/>
        </p:nvPicPr>
        <p:blipFill rotWithShape="1">
          <a:blip r:embed="rId3">
            <a:alphaModFix/>
          </a:blip>
          <a:srcRect b="0" l="0" r="0" t="0"/>
          <a:stretch/>
        </p:blipFill>
        <p:spPr>
          <a:xfrm>
            <a:off x="2971800" y="533399"/>
            <a:ext cx="5995266" cy="5486401"/>
          </a:xfrm>
          <a:prstGeom prst="rect">
            <a:avLst/>
          </a:prstGeom>
          <a:noFill/>
          <a:ln cap="flat" cmpd="sng" w="9525">
            <a:solidFill>
              <a:srgbClr val="E36C09"/>
            </a:solidFill>
            <a:prstDash val="solid"/>
            <a:round/>
            <a:headEnd len="sm" w="sm" type="none"/>
            <a:tailEnd len="sm" w="sm" type="none"/>
          </a:ln>
        </p:spPr>
      </p:pic>
      <p:sp>
        <p:nvSpPr>
          <p:cNvPr id="1356" name="Google Shape;1356;p64"/>
          <p:cNvSpPr txBox="1"/>
          <p:nvPr>
            <p:ph idx="1" type="body"/>
          </p:nvPr>
        </p:nvSpPr>
        <p:spPr>
          <a:xfrm>
            <a:off x="236977" y="2287287"/>
            <a:ext cx="2514600" cy="3513543"/>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rgbClr val="333F1A"/>
              </a:buClr>
              <a:buSzPts val="1572"/>
              <a:buNone/>
            </a:pPr>
            <a:r>
              <a:rPr b="1" lang="en-US" sz="1572"/>
              <a:t>9Lenses Business Assessment</a:t>
            </a:r>
            <a:endParaRPr/>
          </a:p>
          <a:p>
            <a:pPr indent="-342900" lvl="0" marL="342900" rtl="0" algn="l">
              <a:lnSpc>
                <a:spcPct val="90000"/>
              </a:lnSpc>
              <a:spcBef>
                <a:spcPts val="2259"/>
              </a:spcBef>
              <a:spcAft>
                <a:spcPts val="0"/>
              </a:spcAft>
              <a:buClr>
                <a:srgbClr val="333F1A"/>
              </a:buClr>
              <a:buSzPts val="1295"/>
              <a:buChar char="•"/>
            </a:pPr>
            <a:r>
              <a:rPr lang="en-US" sz="1295"/>
              <a:t>Enable My9Lenses for your business</a:t>
            </a:r>
            <a:endParaRPr/>
          </a:p>
          <a:p>
            <a:pPr indent="-342900" lvl="0" marL="342900" rtl="0" algn="l">
              <a:lnSpc>
                <a:spcPct val="90000"/>
              </a:lnSpc>
              <a:spcBef>
                <a:spcPts val="2259"/>
              </a:spcBef>
              <a:spcAft>
                <a:spcPts val="0"/>
              </a:spcAft>
              <a:buClr>
                <a:srgbClr val="333F1A"/>
              </a:buClr>
              <a:buSzPts val="1295"/>
              <a:buChar char="•"/>
            </a:pPr>
            <a:r>
              <a:rPr lang="en-US" sz="1295"/>
              <a:t>Enable online and interactive assessments</a:t>
            </a:r>
            <a:endParaRPr/>
          </a:p>
          <a:p>
            <a:pPr indent="-342900" lvl="0" marL="342900" rtl="0" algn="l">
              <a:lnSpc>
                <a:spcPct val="90000"/>
              </a:lnSpc>
              <a:spcBef>
                <a:spcPts val="2259"/>
              </a:spcBef>
              <a:spcAft>
                <a:spcPts val="0"/>
              </a:spcAft>
              <a:buClr>
                <a:srgbClr val="333F1A"/>
              </a:buClr>
              <a:buSzPts val="1295"/>
              <a:buChar char="•"/>
            </a:pPr>
            <a:r>
              <a:rPr lang="en-US" sz="1295"/>
              <a:t>Gather a multitude of participants</a:t>
            </a:r>
            <a:endParaRPr/>
          </a:p>
          <a:p>
            <a:pPr indent="-342900" lvl="0" marL="342900" rtl="0" algn="l">
              <a:lnSpc>
                <a:spcPct val="90000"/>
              </a:lnSpc>
              <a:spcBef>
                <a:spcPts val="2259"/>
              </a:spcBef>
              <a:spcAft>
                <a:spcPts val="0"/>
              </a:spcAft>
              <a:buClr>
                <a:srgbClr val="333F1A"/>
              </a:buClr>
              <a:buSzPts val="1295"/>
              <a:buChar char="•"/>
            </a:pPr>
            <a:r>
              <a:rPr lang="en-US" sz="1295"/>
              <a:t>Create a Baseline for your business</a:t>
            </a:r>
            <a:endParaRPr/>
          </a:p>
          <a:p>
            <a:pPr indent="-260667" lvl="0" marL="342900" rtl="0" algn="l">
              <a:lnSpc>
                <a:spcPct val="90000"/>
              </a:lnSpc>
              <a:spcBef>
                <a:spcPts val="2259"/>
              </a:spcBef>
              <a:spcAft>
                <a:spcPts val="0"/>
              </a:spcAft>
              <a:buClr>
                <a:srgbClr val="333F1A"/>
              </a:buClr>
              <a:buSzPts val="1295"/>
              <a:buNone/>
            </a:pPr>
            <a:r>
              <a:t/>
            </a:r>
            <a:endParaRPr sz="1295"/>
          </a:p>
        </p:txBody>
      </p:sp>
      <p:sp>
        <p:nvSpPr>
          <p:cNvPr id="1357" name="Google Shape;1357;p64"/>
          <p:cNvSpPr/>
          <p:nvPr/>
        </p:nvSpPr>
        <p:spPr>
          <a:xfrm>
            <a:off x="4724400" y="2743200"/>
            <a:ext cx="1579172" cy="914400"/>
          </a:xfrm>
          <a:custGeom>
            <a:rect b="b" l="l" r="r" t="t"/>
            <a:pathLst>
              <a:path extrusionOk="0" h="1426633" w="2463800">
                <a:moveTo>
                  <a:pt x="1938867" y="24695"/>
                </a:moveTo>
                <a:cubicBezTo>
                  <a:pt x="1883128" y="15875"/>
                  <a:pt x="1827389" y="7056"/>
                  <a:pt x="1773767" y="3528"/>
                </a:cubicBezTo>
                <a:cubicBezTo>
                  <a:pt x="1720145" y="0"/>
                  <a:pt x="1617134" y="3528"/>
                  <a:pt x="1617134" y="3528"/>
                </a:cubicBezTo>
                <a:lnTo>
                  <a:pt x="1418167" y="7761"/>
                </a:lnTo>
                <a:cubicBezTo>
                  <a:pt x="1342673" y="14816"/>
                  <a:pt x="1265061" y="23989"/>
                  <a:pt x="1164167" y="45861"/>
                </a:cubicBezTo>
                <a:cubicBezTo>
                  <a:pt x="1063273" y="67733"/>
                  <a:pt x="931334" y="94545"/>
                  <a:pt x="812801" y="138995"/>
                </a:cubicBezTo>
                <a:cubicBezTo>
                  <a:pt x="694268" y="183445"/>
                  <a:pt x="555273" y="252589"/>
                  <a:pt x="452967" y="312561"/>
                </a:cubicBezTo>
                <a:cubicBezTo>
                  <a:pt x="350661" y="372533"/>
                  <a:pt x="263878" y="440267"/>
                  <a:pt x="198967" y="498828"/>
                </a:cubicBezTo>
                <a:cubicBezTo>
                  <a:pt x="134056" y="557389"/>
                  <a:pt x="95251" y="611011"/>
                  <a:pt x="63501" y="663928"/>
                </a:cubicBezTo>
                <a:cubicBezTo>
                  <a:pt x="31751" y="716845"/>
                  <a:pt x="16934" y="765528"/>
                  <a:pt x="8467" y="816328"/>
                </a:cubicBezTo>
                <a:cubicBezTo>
                  <a:pt x="0" y="867128"/>
                  <a:pt x="1" y="921456"/>
                  <a:pt x="12701" y="968728"/>
                </a:cubicBezTo>
                <a:cubicBezTo>
                  <a:pt x="25401" y="1016000"/>
                  <a:pt x="47978" y="1055511"/>
                  <a:pt x="84667" y="1099961"/>
                </a:cubicBezTo>
                <a:cubicBezTo>
                  <a:pt x="121356" y="1144411"/>
                  <a:pt x="172156" y="1196622"/>
                  <a:pt x="232834" y="1235428"/>
                </a:cubicBezTo>
                <a:cubicBezTo>
                  <a:pt x="293512" y="1274234"/>
                  <a:pt x="361951" y="1304573"/>
                  <a:pt x="448734" y="1332795"/>
                </a:cubicBezTo>
                <a:cubicBezTo>
                  <a:pt x="535517" y="1361017"/>
                  <a:pt x="627240" y="1389239"/>
                  <a:pt x="753534" y="1404761"/>
                </a:cubicBezTo>
                <a:cubicBezTo>
                  <a:pt x="879828" y="1420283"/>
                  <a:pt x="1077384" y="1426633"/>
                  <a:pt x="1206501" y="1425928"/>
                </a:cubicBezTo>
                <a:cubicBezTo>
                  <a:pt x="1335618" y="1425223"/>
                  <a:pt x="1430867" y="1416756"/>
                  <a:pt x="1528234" y="1400528"/>
                </a:cubicBezTo>
                <a:cubicBezTo>
                  <a:pt x="1625601" y="1384300"/>
                  <a:pt x="1697568" y="1365250"/>
                  <a:pt x="1790701" y="1328561"/>
                </a:cubicBezTo>
                <a:cubicBezTo>
                  <a:pt x="1883834" y="1291872"/>
                  <a:pt x="2003779" y="1233312"/>
                  <a:pt x="2087034" y="1180395"/>
                </a:cubicBezTo>
                <a:cubicBezTo>
                  <a:pt x="2170290" y="1127478"/>
                  <a:pt x="2233790" y="1074561"/>
                  <a:pt x="2290234" y="1011061"/>
                </a:cubicBezTo>
                <a:cubicBezTo>
                  <a:pt x="2346679" y="947561"/>
                  <a:pt x="2397479" y="858662"/>
                  <a:pt x="2425701" y="799395"/>
                </a:cubicBezTo>
                <a:cubicBezTo>
                  <a:pt x="2453923" y="740128"/>
                  <a:pt x="2455334" y="693561"/>
                  <a:pt x="2459567" y="655461"/>
                </a:cubicBezTo>
                <a:cubicBezTo>
                  <a:pt x="2463800" y="617361"/>
                  <a:pt x="2460979" y="606073"/>
                  <a:pt x="2451101" y="570795"/>
                </a:cubicBezTo>
                <a:cubicBezTo>
                  <a:pt x="2441223" y="535517"/>
                  <a:pt x="2424290" y="484717"/>
                  <a:pt x="2400301" y="443795"/>
                </a:cubicBezTo>
                <a:cubicBezTo>
                  <a:pt x="2376312" y="402873"/>
                  <a:pt x="2355145" y="362655"/>
                  <a:pt x="2307167" y="325261"/>
                </a:cubicBezTo>
                <a:cubicBezTo>
                  <a:pt x="2259189" y="287867"/>
                  <a:pt x="2194984" y="251178"/>
                  <a:pt x="2112434" y="219428"/>
                </a:cubicBezTo>
                <a:cubicBezTo>
                  <a:pt x="2029884" y="187678"/>
                  <a:pt x="1894417" y="153106"/>
                  <a:pt x="1811867" y="134761"/>
                </a:cubicBezTo>
                <a:cubicBezTo>
                  <a:pt x="1729317" y="116417"/>
                  <a:pt x="1671462" y="112183"/>
                  <a:pt x="1617134" y="109361"/>
                </a:cubicBezTo>
                <a:cubicBezTo>
                  <a:pt x="1562806" y="106539"/>
                  <a:pt x="1530351" y="114300"/>
                  <a:pt x="1485901" y="117828"/>
                </a:cubicBezTo>
                <a:cubicBezTo>
                  <a:pt x="1441451" y="121356"/>
                  <a:pt x="1398412" y="124178"/>
                  <a:pt x="1350434" y="130528"/>
                </a:cubicBezTo>
                <a:cubicBezTo>
                  <a:pt x="1302456" y="136878"/>
                  <a:pt x="1238956" y="146756"/>
                  <a:pt x="1198034" y="155928"/>
                </a:cubicBezTo>
                <a:cubicBezTo>
                  <a:pt x="1157112" y="165100"/>
                  <a:pt x="1104901" y="185561"/>
                  <a:pt x="1104901" y="185561"/>
                </a:cubicBezTo>
              </a:path>
            </a:pathLst>
          </a:custGeom>
          <a:noFill/>
          <a:ln cap="rnd" cmpd="sng" w="57150">
            <a:solidFill>
              <a:srgbClr val="E36C09">
                <a:alpha val="58823"/>
              </a:srgbClr>
            </a:solidFill>
            <a:prstDash val="solid"/>
            <a:bevel/>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2" name="Shape 1362"/>
        <p:cNvGrpSpPr/>
        <p:nvPr/>
      </p:nvGrpSpPr>
      <p:grpSpPr>
        <a:xfrm>
          <a:off x="0" y="0"/>
          <a:ext cx="0" cy="0"/>
          <a:chOff x="0" y="0"/>
          <a:chExt cx="0" cy="0"/>
        </a:xfrm>
      </p:grpSpPr>
      <p:pic>
        <p:nvPicPr>
          <p:cNvPr id="1363" name="Google Shape;1363;p65"/>
          <p:cNvPicPr preferRelativeResize="0"/>
          <p:nvPr/>
        </p:nvPicPr>
        <p:blipFill rotWithShape="1">
          <a:blip r:embed="rId3">
            <a:alphaModFix/>
          </a:blip>
          <a:srcRect b="0" l="0" r="0" t="0"/>
          <a:stretch/>
        </p:blipFill>
        <p:spPr>
          <a:xfrm>
            <a:off x="2971800" y="533400"/>
            <a:ext cx="5995265" cy="5486400"/>
          </a:xfrm>
          <a:prstGeom prst="rect">
            <a:avLst/>
          </a:prstGeom>
          <a:noFill/>
          <a:ln>
            <a:noFill/>
          </a:ln>
        </p:spPr>
      </p:pic>
      <p:sp>
        <p:nvSpPr>
          <p:cNvPr id="1364" name="Google Shape;1364;p65"/>
          <p:cNvSpPr txBox="1"/>
          <p:nvPr>
            <p:ph idx="1" type="body"/>
          </p:nvPr>
        </p:nvSpPr>
        <p:spPr>
          <a:xfrm>
            <a:off x="202814" y="2314402"/>
            <a:ext cx="2514600" cy="3374868"/>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rgbClr val="333F1A"/>
              </a:buClr>
              <a:buSzPts val="1572"/>
              <a:buNone/>
            </a:pPr>
            <a:r>
              <a:rPr b="1" lang="en-US" sz="1572"/>
              <a:t>9Lenses Business Assessment</a:t>
            </a:r>
            <a:endParaRPr/>
          </a:p>
          <a:p>
            <a:pPr indent="-342900" lvl="0" marL="342900" rtl="0" algn="l">
              <a:lnSpc>
                <a:spcPct val="90000"/>
              </a:lnSpc>
              <a:spcBef>
                <a:spcPts val="2259"/>
              </a:spcBef>
              <a:spcAft>
                <a:spcPts val="0"/>
              </a:spcAft>
              <a:buClr>
                <a:srgbClr val="333F1A"/>
              </a:buClr>
              <a:buSzPts val="1295"/>
              <a:buChar char="•"/>
            </a:pPr>
            <a:r>
              <a:rPr lang="en-US" sz="1295"/>
              <a:t>Foster participation, collective learning, and future accountability</a:t>
            </a:r>
            <a:endParaRPr/>
          </a:p>
          <a:p>
            <a:pPr indent="-342900" lvl="0" marL="342900" rtl="0" algn="l">
              <a:lnSpc>
                <a:spcPct val="90000"/>
              </a:lnSpc>
              <a:spcBef>
                <a:spcPts val="2259"/>
              </a:spcBef>
              <a:spcAft>
                <a:spcPts val="0"/>
              </a:spcAft>
              <a:buClr>
                <a:srgbClr val="333F1A"/>
              </a:buClr>
              <a:buSzPts val="1295"/>
              <a:buChar char="•"/>
            </a:pPr>
            <a:r>
              <a:rPr lang="en-US" sz="1295"/>
              <a:t>Analyze the company using several diagnostics and advanced algorithms</a:t>
            </a:r>
            <a:endParaRPr/>
          </a:p>
          <a:p>
            <a:pPr indent="-342900" lvl="0" marL="342900" rtl="0" algn="l">
              <a:lnSpc>
                <a:spcPct val="90000"/>
              </a:lnSpc>
              <a:spcBef>
                <a:spcPts val="2259"/>
              </a:spcBef>
              <a:spcAft>
                <a:spcPts val="0"/>
              </a:spcAft>
              <a:buClr>
                <a:srgbClr val="333F1A"/>
              </a:buClr>
              <a:buSzPts val="1295"/>
              <a:buChar char="•"/>
            </a:pPr>
            <a:r>
              <a:rPr lang="en-US" sz="1295"/>
              <a:t>Gain a cross-functional perspective from different levels of the organization</a:t>
            </a:r>
            <a:endParaRPr/>
          </a:p>
          <a:p>
            <a:pPr indent="-260667" lvl="0" marL="342900" rtl="0" algn="l">
              <a:lnSpc>
                <a:spcPct val="90000"/>
              </a:lnSpc>
              <a:spcBef>
                <a:spcPts val="2259"/>
              </a:spcBef>
              <a:spcAft>
                <a:spcPts val="0"/>
              </a:spcAft>
              <a:buClr>
                <a:srgbClr val="333F1A"/>
              </a:buClr>
              <a:buSzPts val="1295"/>
              <a:buNone/>
            </a:pPr>
            <a:r>
              <a:t/>
            </a:r>
            <a:endParaRPr sz="1295"/>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9" name="Shape 1369"/>
        <p:cNvGrpSpPr/>
        <p:nvPr/>
      </p:nvGrpSpPr>
      <p:grpSpPr>
        <a:xfrm>
          <a:off x="0" y="0"/>
          <a:ext cx="0" cy="0"/>
          <a:chOff x="0" y="0"/>
          <a:chExt cx="0" cy="0"/>
        </a:xfrm>
      </p:grpSpPr>
      <p:pic>
        <p:nvPicPr>
          <p:cNvPr descr="Results" id="1370" name="Google Shape;1370;p66"/>
          <p:cNvPicPr preferRelativeResize="0"/>
          <p:nvPr/>
        </p:nvPicPr>
        <p:blipFill rotWithShape="1">
          <a:blip r:embed="rId3">
            <a:alphaModFix/>
          </a:blip>
          <a:srcRect b="0" l="0" r="0" t="0"/>
          <a:stretch/>
        </p:blipFill>
        <p:spPr>
          <a:xfrm>
            <a:off x="2971800" y="533400"/>
            <a:ext cx="5994400" cy="5486400"/>
          </a:xfrm>
          <a:prstGeom prst="rect">
            <a:avLst/>
          </a:prstGeom>
          <a:noFill/>
          <a:ln>
            <a:noFill/>
          </a:ln>
        </p:spPr>
      </p:pic>
      <p:sp>
        <p:nvSpPr>
          <p:cNvPr id="1371" name="Google Shape;1371;p66"/>
          <p:cNvSpPr txBox="1"/>
          <p:nvPr>
            <p:ph idx="1" type="body"/>
          </p:nvPr>
        </p:nvSpPr>
        <p:spPr>
          <a:xfrm>
            <a:off x="228600" y="2341041"/>
            <a:ext cx="2514600" cy="3505183"/>
          </a:xfrm>
          <a:prstGeom prst="rect">
            <a:avLst/>
          </a:prstGeom>
          <a:noFill/>
          <a:ln>
            <a:noFill/>
          </a:ln>
        </p:spPr>
        <p:txBody>
          <a:bodyPr anchorCtr="0" anchor="t" bIns="45700" lIns="91425" spcFirstLastPara="1" rIns="91425" wrap="square" tIns="45700">
            <a:normAutofit/>
          </a:bodyPr>
          <a:lstStyle/>
          <a:p>
            <a:pPr indent="-342900" lvl="0" marL="342900" rtl="0" algn="l">
              <a:spcBef>
                <a:spcPts val="0"/>
              </a:spcBef>
              <a:spcAft>
                <a:spcPts val="0"/>
              </a:spcAft>
              <a:buClr>
                <a:srgbClr val="333F1A"/>
              </a:buClr>
              <a:buSzPts val="1700"/>
              <a:buNone/>
            </a:pPr>
            <a:r>
              <a:rPr b="1" lang="en-US" sz="1700"/>
              <a:t>Obtain Results</a:t>
            </a:r>
            <a:endParaRPr/>
          </a:p>
          <a:p>
            <a:pPr indent="-342900" lvl="0" marL="342900" rtl="0" algn="l">
              <a:spcBef>
                <a:spcPts val="2280"/>
              </a:spcBef>
              <a:spcAft>
                <a:spcPts val="0"/>
              </a:spcAft>
              <a:buClr>
                <a:srgbClr val="333F1A"/>
              </a:buClr>
              <a:buSzPts val="1400"/>
              <a:buChar char="•"/>
            </a:pPr>
            <a:r>
              <a:rPr lang="en-US" sz="1400"/>
              <a:t>Enjoy a complete 9Lenses perspective of your business</a:t>
            </a:r>
            <a:endParaRPr/>
          </a:p>
          <a:p>
            <a:pPr indent="-342900" lvl="0" marL="342900" rtl="0" algn="l">
              <a:spcBef>
                <a:spcPts val="2280"/>
              </a:spcBef>
              <a:spcAft>
                <a:spcPts val="0"/>
              </a:spcAft>
              <a:buClr>
                <a:srgbClr val="333F1A"/>
              </a:buClr>
              <a:buSzPts val="1400"/>
              <a:buChar char="•"/>
            </a:pPr>
            <a:r>
              <a:rPr lang="en-US" sz="1400"/>
              <a:t>Zero in on lenses, sub-lenses, or themes for targeted </a:t>
            </a:r>
            <a:r>
              <a:rPr b="1" lang="en-US" sz="1400"/>
              <a:t>improvement</a:t>
            </a:r>
            <a:endParaRPr/>
          </a:p>
          <a:p>
            <a:pPr indent="-342900" lvl="0" marL="342900" rtl="0" algn="l">
              <a:spcBef>
                <a:spcPts val="2280"/>
              </a:spcBef>
              <a:spcAft>
                <a:spcPts val="0"/>
              </a:spcAft>
              <a:buClr>
                <a:srgbClr val="333F1A"/>
              </a:buClr>
              <a:buSzPts val="1400"/>
              <a:buChar char="•"/>
            </a:pPr>
            <a:r>
              <a:rPr lang="en-US" sz="1400"/>
              <a:t>Zero in on lenses, sub-lenses, or themes for continued </a:t>
            </a:r>
            <a:r>
              <a:rPr b="1" lang="en-US" sz="1400"/>
              <a:t>success</a:t>
            </a:r>
            <a:endParaRPr/>
          </a:p>
          <a:p>
            <a:pPr indent="-254000" lvl="0" marL="342900" rtl="0" algn="l">
              <a:spcBef>
                <a:spcPts val="2280"/>
              </a:spcBef>
              <a:spcAft>
                <a:spcPts val="0"/>
              </a:spcAft>
              <a:buClr>
                <a:srgbClr val="333F1A"/>
              </a:buClr>
              <a:buSzPts val="1400"/>
              <a:buNone/>
            </a:pPr>
            <a:r>
              <a:t/>
            </a:r>
            <a:endParaRPr sz="1400"/>
          </a:p>
        </p:txBody>
      </p:sp>
      <p:sp>
        <p:nvSpPr>
          <p:cNvPr id="1372" name="Google Shape;1372;p66"/>
          <p:cNvSpPr/>
          <p:nvPr/>
        </p:nvSpPr>
        <p:spPr>
          <a:xfrm>
            <a:off x="5410200" y="3158068"/>
            <a:ext cx="457200" cy="391886"/>
          </a:xfrm>
          <a:custGeom>
            <a:rect b="b" l="l" r="r" t="t"/>
            <a:pathLst>
              <a:path extrusionOk="0" h="1426633" w="2463800">
                <a:moveTo>
                  <a:pt x="1938867" y="24695"/>
                </a:moveTo>
                <a:cubicBezTo>
                  <a:pt x="1883128" y="15875"/>
                  <a:pt x="1827389" y="7056"/>
                  <a:pt x="1773767" y="3528"/>
                </a:cubicBezTo>
                <a:cubicBezTo>
                  <a:pt x="1720145" y="0"/>
                  <a:pt x="1617134" y="3528"/>
                  <a:pt x="1617134" y="3528"/>
                </a:cubicBezTo>
                <a:lnTo>
                  <a:pt x="1418167" y="7761"/>
                </a:lnTo>
                <a:cubicBezTo>
                  <a:pt x="1342673" y="14816"/>
                  <a:pt x="1265061" y="23989"/>
                  <a:pt x="1164167" y="45861"/>
                </a:cubicBezTo>
                <a:cubicBezTo>
                  <a:pt x="1063273" y="67733"/>
                  <a:pt x="931334" y="94545"/>
                  <a:pt x="812801" y="138995"/>
                </a:cubicBezTo>
                <a:cubicBezTo>
                  <a:pt x="694268" y="183445"/>
                  <a:pt x="555273" y="252589"/>
                  <a:pt x="452967" y="312561"/>
                </a:cubicBezTo>
                <a:cubicBezTo>
                  <a:pt x="350661" y="372533"/>
                  <a:pt x="263878" y="440267"/>
                  <a:pt x="198967" y="498828"/>
                </a:cubicBezTo>
                <a:cubicBezTo>
                  <a:pt x="134056" y="557389"/>
                  <a:pt x="95251" y="611011"/>
                  <a:pt x="63501" y="663928"/>
                </a:cubicBezTo>
                <a:cubicBezTo>
                  <a:pt x="31751" y="716845"/>
                  <a:pt x="16934" y="765528"/>
                  <a:pt x="8467" y="816328"/>
                </a:cubicBezTo>
                <a:cubicBezTo>
                  <a:pt x="0" y="867128"/>
                  <a:pt x="1" y="921456"/>
                  <a:pt x="12701" y="968728"/>
                </a:cubicBezTo>
                <a:cubicBezTo>
                  <a:pt x="25401" y="1016000"/>
                  <a:pt x="47978" y="1055511"/>
                  <a:pt x="84667" y="1099961"/>
                </a:cubicBezTo>
                <a:cubicBezTo>
                  <a:pt x="121356" y="1144411"/>
                  <a:pt x="172156" y="1196622"/>
                  <a:pt x="232834" y="1235428"/>
                </a:cubicBezTo>
                <a:cubicBezTo>
                  <a:pt x="293512" y="1274234"/>
                  <a:pt x="361951" y="1304573"/>
                  <a:pt x="448734" y="1332795"/>
                </a:cubicBezTo>
                <a:cubicBezTo>
                  <a:pt x="535517" y="1361017"/>
                  <a:pt x="627240" y="1389239"/>
                  <a:pt x="753534" y="1404761"/>
                </a:cubicBezTo>
                <a:cubicBezTo>
                  <a:pt x="879828" y="1420283"/>
                  <a:pt x="1077384" y="1426633"/>
                  <a:pt x="1206501" y="1425928"/>
                </a:cubicBezTo>
                <a:cubicBezTo>
                  <a:pt x="1335618" y="1425223"/>
                  <a:pt x="1430867" y="1416756"/>
                  <a:pt x="1528234" y="1400528"/>
                </a:cubicBezTo>
                <a:cubicBezTo>
                  <a:pt x="1625601" y="1384300"/>
                  <a:pt x="1697568" y="1365250"/>
                  <a:pt x="1790701" y="1328561"/>
                </a:cubicBezTo>
                <a:cubicBezTo>
                  <a:pt x="1883834" y="1291872"/>
                  <a:pt x="2003779" y="1233312"/>
                  <a:pt x="2087034" y="1180395"/>
                </a:cubicBezTo>
                <a:cubicBezTo>
                  <a:pt x="2170290" y="1127478"/>
                  <a:pt x="2233790" y="1074561"/>
                  <a:pt x="2290234" y="1011061"/>
                </a:cubicBezTo>
                <a:cubicBezTo>
                  <a:pt x="2346679" y="947561"/>
                  <a:pt x="2397479" y="858662"/>
                  <a:pt x="2425701" y="799395"/>
                </a:cubicBezTo>
                <a:cubicBezTo>
                  <a:pt x="2453923" y="740128"/>
                  <a:pt x="2455334" y="693561"/>
                  <a:pt x="2459567" y="655461"/>
                </a:cubicBezTo>
                <a:cubicBezTo>
                  <a:pt x="2463800" y="617361"/>
                  <a:pt x="2460979" y="606073"/>
                  <a:pt x="2451101" y="570795"/>
                </a:cubicBezTo>
                <a:cubicBezTo>
                  <a:pt x="2441223" y="535517"/>
                  <a:pt x="2424290" y="484717"/>
                  <a:pt x="2400301" y="443795"/>
                </a:cubicBezTo>
                <a:cubicBezTo>
                  <a:pt x="2376312" y="402873"/>
                  <a:pt x="2355145" y="362655"/>
                  <a:pt x="2307167" y="325261"/>
                </a:cubicBezTo>
                <a:cubicBezTo>
                  <a:pt x="2259189" y="287867"/>
                  <a:pt x="2194984" y="251178"/>
                  <a:pt x="2112434" y="219428"/>
                </a:cubicBezTo>
                <a:cubicBezTo>
                  <a:pt x="2029884" y="187678"/>
                  <a:pt x="1894417" y="153106"/>
                  <a:pt x="1811867" y="134761"/>
                </a:cubicBezTo>
                <a:cubicBezTo>
                  <a:pt x="1729317" y="116417"/>
                  <a:pt x="1671462" y="112183"/>
                  <a:pt x="1617134" y="109361"/>
                </a:cubicBezTo>
                <a:cubicBezTo>
                  <a:pt x="1562806" y="106539"/>
                  <a:pt x="1530351" y="114300"/>
                  <a:pt x="1485901" y="117828"/>
                </a:cubicBezTo>
                <a:cubicBezTo>
                  <a:pt x="1441451" y="121356"/>
                  <a:pt x="1398412" y="124178"/>
                  <a:pt x="1350434" y="130528"/>
                </a:cubicBezTo>
                <a:cubicBezTo>
                  <a:pt x="1302456" y="136878"/>
                  <a:pt x="1238956" y="146756"/>
                  <a:pt x="1198034" y="155928"/>
                </a:cubicBezTo>
                <a:cubicBezTo>
                  <a:pt x="1157112" y="165100"/>
                  <a:pt x="1104901" y="185561"/>
                  <a:pt x="1104901" y="185561"/>
                </a:cubicBezTo>
              </a:path>
            </a:pathLst>
          </a:custGeom>
          <a:noFill/>
          <a:ln cap="rnd" cmpd="sng" w="34925">
            <a:solidFill>
              <a:srgbClr val="FF6600">
                <a:alpha val="80000"/>
              </a:srgbClr>
            </a:solidFill>
            <a:prstDash val="solid"/>
            <a:bevel/>
            <a:headEnd len="sm" w="sm" type="none"/>
            <a:tailEnd len="sm" w="sm" type="none"/>
          </a:ln>
          <a:effectLst>
            <a:outerShdw blurRad="50800" dir="2700000" dist="38100">
              <a:srgbClr val="333F1A">
                <a:alpha val="96862"/>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
        <p:nvSpPr>
          <p:cNvPr id="1373" name="Google Shape;1373;p66"/>
          <p:cNvSpPr/>
          <p:nvPr/>
        </p:nvSpPr>
        <p:spPr>
          <a:xfrm>
            <a:off x="6476985" y="2962125"/>
            <a:ext cx="457200" cy="391886"/>
          </a:xfrm>
          <a:custGeom>
            <a:rect b="b" l="l" r="r" t="t"/>
            <a:pathLst>
              <a:path extrusionOk="0" h="1426633" w="2463800">
                <a:moveTo>
                  <a:pt x="1938867" y="24695"/>
                </a:moveTo>
                <a:cubicBezTo>
                  <a:pt x="1883128" y="15875"/>
                  <a:pt x="1827389" y="7056"/>
                  <a:pt x="1773767" y="3528"/>
                </a:cubicBezTo>
                <a:cubicBezTo>
                  <a:pt x="1720145" y="0"/>
                  <a:pt x="1617134" y="3528"/>
                  <a:pt x="1617134" y="3528"/>
                </a:cubicBezTo>
                <a:lnTo>
                  <a:pt x="1418167" y="7761"/>
                </a:lnTo>
                <a:cubicBezTo>
                  <a:pt x="1342673" y="14816"/>
                  <a:pt x="1265061" y="23989"/>
                  <a:pt x="1164167" y="45861"/>
                </a:cubicBezTo>
                <a:cubicBezTo>
                  <a:pt x="1063273" y="67733"/>
                  <a:pt x="931334" y="94545"/>
                  <a:pt x="812801" y="138995"/>
                </a:cubicBezTo>
                <a:cubicBezTo>
                  <a:pt x="694268" y="183445"/>
                  <a:pt x="555273" y="252589"/>
                  <a:pt x="452967" y="312561"/>
                </a:cubicBezTo>
                <a:cubicBezTo>
                  <a:pt x="350661" y="372533"/>
                  <a:pt x="263878" y="440267"/>
                  <a:pt x="198967" y="498828"/>
                </a:cubicBezTo>
                <a:cubicBezTo>
                  <a:pt x="134056" y="557389"/>
                  <a:pt x="95251" y="611011"/>
                  <a:pt x="63501" y="663928"/>
                </a:cubicBezTo>
                <a:cubicBezTo>
                  <a:pt x="31751" y="716845"/>
                  <a:pt x="16934" y="765528"/>
                  <a:pt x="8467" y="816328"/>
                </a:cubicBezTo>
                <a:cubicBezTo>
                  <a:pt x="0" y="867128"/>
                  <a:pt x="1" y="921456"/>
                  <a:pt x="12701" y="968728"/>
                </a:cubicBezTo>
                <a:cubicBezTo>
                  <a:pt x="25401" y="1016000"/>
                  <a:pt x="47978" y="1055511"/>
                  <a:pt x="84667" y="1099961"/>
                </a:cubicBezTo>
                <a:cubicBezTo>
                  <a:pt x="121356" y="1144411"/>
                  <a:pt x="172156" y="1196622"/>
                  <a:pt x="232834" y="1235428"/>
                </a:cubicBezTo>
                <a:cubicBezTo>
                  <a:pt x="293512" y="1274234"/>
                  <a:pt x="361951" y="1304573"/>
                  <a:pt x="448734" y="1332795"/>
                </a:cubicBezTo>
                <a:cubicBezTo>
                  <a:pt x="535517" y="1361017"/>
                  <a:pt x="627240" y="1389239"/>
                  <a:pt x="753534" y="1404761"/>
                </a:cubicBezTo>
                <a:cubicBezTo>
                  <a:pt x="879828" y="1420283"/>
                  <a:pt x="1077384" y="1426633"/>
                  <a:pt x="1206501" y="1425928"/>
                </a:cubicBezTo>
                <a:cubicBezTo>
                  <a:pt x="1335618" y="1425223"/>
                  <a:pt x="1430867" y="1416756"/>
                  <a:pt x="1528234" y="1400528"/>
                </a:cubicBezTo>
                <a:cubicBezTo>
                  <a:pt x="1625601" y="1384300"/>
                  <a:pt x="1697568" y="1365250"/>
                  <a:pt x="1790701" y="1328561"/>
                </a:cubicBezTo>
                <a:cubicBezTo>
                  <a:pt x="1883834" y="1291872"/>
                  <a:pt x="2003779" y="1233312"/>
                  <a:pt x="2087034" y="1180395"/>
                </a:cubicBezTo>
                <a:cubicBezTo>
                  <a:pt x="2170290" y="1127478"/>
                  <a:pt x="2233790" y="1074561"/>
                  <a:pt x="2290234" y="1011061"/>
                </a:cubicBezTo>
                <a:cubicBezTo>
                  <a:pt x="2346679" y="947561"/>
                  <a:pt x="2397479" y="858662"/>
                  <a:pt x="2425701" y="799395"/>
                </a:cubicBezTo>
                <a:cubicBezTo>
                  <a:pt x="2453923" y="740128"/>
                  <a:pt x="2455334" y="693561"/>
                  <a:pt x="2459567" y="655461"/>
                </a:cubicBezTo>
                <a:cubicBezTo>
                  <a:pt x="2463800" y="617361"/>
                  <a:pt x="2460979" y="606073"/>
                  <a:pt x="2451101" y="570795"/>
                </a:cubicBezTo>
                <a:cubicBezTo>
                  <a:pt x="2441223" y="535517"/>
                  <a:pt x="2424290" y="484717"/>
                  <a:pt x="2400301" y="443795"/>
                </a:cubicBezTo>
                <a:cubicBezTo>
                  <a:pt x="2376312" y="402873"/>
                  <a:pt x="2355145" y="362655"/>
                  <a:pt x="2307167" y="325261"/>
                </a:cubicBezTo>
                <a:cubicBezTo>
                  <a:pt x="2259189" y="287867"/>
                  <a:pt x="2194984" y="251178"/>
                  <a:pt x="2112434" y="219428"/>
                </a:cubicBezTo>
                <a:cubicBezTo>
                  <a:pt x="2029884" y="187678"/>
                  <a:pt x="1894417" y="153106"/>
                  <a:pt x="1811867" y="134761"/>
                </a:cubicBezTo>
                <a:cubicBezTo>
                  <a:pt x="1729317" y="116417"/>
                  <a:pt x="1671462" y="112183"/>
                  <a:pt x="1617134" y="109361"/>
                </a:cubicBezTo>
                <a:cubicBezTo>
                  <a:pt x="1562806" y="106539"/>
                  <a:pt x="1530351" y="114300"/>
                  <a:pt x="1485901" y="117828"/>
                </a:cubicBezTo>
                <a:cubicBezTo>
                  <a:pt x="1441451" y="121356"/>
                  <a:pt x="1398412" y="124178"/>
                  <a:pt x="1350434" y="130528"/>
                </a:cubicBezTo>
                <a:cubicBezTo>
                  <a:pt x="1302456" y="136878"/>
                  <a:pt x="1238956" y="146756"/>
                  <a:pt x="1198034" y="155928"/>
                </a:cubicBezTo>
                <a:cubicBezTo>
                  <a:pt x="1157112" y="165100"/>
                  <a:pt x="1104901" y="185561"/>
                  <a:pt x="1104901" y="185561"/>
                </a:cubicBezTo>
              </a:path>
            </a:pathLst>
          </a:custGeom>
          <a:noFill/>
          <a:ln cap="rnd" cmpd="sng" w="34925">
            <a:solidFill>
              <a:srgbClr val="FF6600">
                <a:alpha val="80000"/>
              </a:srgbClr>
            </a:solidFill>
            <a:prstDash val="solid"/>
            <a:bevel/>
            <a:headEnd len="sm" w="sm" type="none"/>
            <a:tailEnd len="sm" w="sm" type="none"/>
          </a:ln>
          <a:effectLst>
            <a:outerShdw blurRad="50800" dir="2700000" dist="38100">
              <a:srgbClr val="333F1A">
                <a:alpha val="96862"/>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7" name="Shape 1377"/>
        <p:cNvGrpSpPr/>
        <p:nvPr/>
      </p:nvGrpSpPr>
      <p:grpSpPr>
        <a:xfrm>
          <a:off x="0" y="0"/>
          <a:ext cx="0" cy="0"/>
          <a:chOff x="0" y="0"/>
          <a:chExt cx="0" cy="0"/>
        </a:xfrm>
      </p:grpSpPr>
      <p:sp>
        <p:nvSpPr>
          <p:cNvPr id="1378" name="Google Shape;1378;p67"/>
          <p:cNvSpPr/>
          <p:nvPr/>
        </p:nvSpPr>
        <p:spPr>
          <a:xfrm>
            <a:off x="7291161" y="2286000"/>
            <a:ext cx="1827439" cy="41148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9" name="Google Shape;1379;p67"/>
          <p:cNvCxnSpPr/>
          <p:nvPr/>
        </p:nvCxnSpPr>
        <p:spPr>
          <a:xfrm>
            <a:off x="7291161" y="3196318"/>
            <a:ext cx="1827439" cy="1360"/>
          </a:xfrm>
          <a:prstGeom prst="straightConnector1">
            <a:avLst/>
          </a:prstGeom>
          <a:noFill/>
          <a:ln cap="flat" cmpd="sng" w="762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id="1380" name="Google Shape;1380;p67"/>
          <p:cNvSpPr txBox="1"/>
          <p:nvPr/>
        </p:nvSpPr>
        <p:spPr>
          <a:xfrm>
            <a:off x="5671457" y="2677886"/>
            <a:ext cx="189411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Inter-Lens Processes</a:t>
            </a:r>
            <a:endParaRPr/>
          </a:p>
        </p:txBody>
      </p:sp>
      <p:sp>
        <p:nvSpPr>
          <p:cNvPr id="1381" name="Google Shape;1381;p67"/>
          <p:cNvSpPr txBox="1"/>
          <p:nvPr/>
        </p:nvSpPr>
        <p:spPr>
          <a:xfrm>
            <a:off x="5671457" y="3533775"/>
            <a:ext cx="189411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Intra-Lens Processes</a:t>
            </a:r>
            <a:endParaRPr/>
          </a:p>
        </p:txBody>
      </p:sp>
      <p:cxnSp>
        <p:nvCxnSpPr>
          <p:cNvPr id="1382" name="Google Shape;1382;p67"/>
          <p:cNvCxnSpPr/>
          <p:nvPr/>
        </p:nvCxnSpPr>
        <p:spPr>
          <a:xfrm>
            <a:off x="7291161" y="4244068"/>
            <a:ext cx="1827439" cy="1360"/>
          </a:xfrm>
          <a:prstGeom prst="straightConnector1">
            <a:avLst/>
          </a:prstGeom>
          <a:noFill/>
          <a:ln cap="flat" cmpd="sng" w="762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id="1383" name="Google Shape;1383;p67"/>
          <p:cNvSpPr txBox="1"/>
          <p:nvPr/>
        </p:nvSpPr>
        <p:spPr>
          <a:xfrm>
            <a:off x="5671457" y="4478111"/>
            <a:ext cx="189411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Inter-Lens Disciplines</a:t>
            </a:r>
            <a:endParaRPr/>
          </a:p>
        </p:txBody>
      </p:sp>
      <p:sp>
        <p:nvSpPr>
          <p:cNvPr id="1384" name="Google Shape;1384;p67"/>
          <p:cNvSpPr txBox="1"/>
          <p:nvPr/>
        </p:nvSpPr>
        <p:spPr>
          <a:xfrm>
            <a:off x="5671457" y="5558518"/>
            <a:ext cx="189411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Intra-Lens Books</a:t>
            </a:r>
            <a:endParaRPr/>
          </a:p>
        </p:txBody>
      </p:sp>
      <p:cxnSp>
        <p:nvCxnSpPr>
          <p:cNvPr id="1385" name="Google Shape;1385;p67"/>
          <p:cNvCxnSpPr/>
          <p:nvPr/>
        </p:nvCxnSpPr>
        <p:spPr>
          <a:xfrm>
            <a:off x="7291161" y="5223783"/>
            <a:ext cx="1827439" cy="1360"/>
          </a:xfrm>
          <a:prstGeom prst="straightConnector1">
            <a:avLst/>
          </a:prstGeom>
          <a:noFill/>
          <a:ln cap="flat" cmpd="sng" w="762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id="1386" name="Google Shape;1386;p67"/>
          <p:cNvSpPr txBox="1"/>
          <p:nvPr/>
        </p:nvSpPr>
        <p:spPr>
          <a:xfrm>
            <a:off x="6248400" y="1371600"/>
            <a:ext cx="2590800" cy="914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F1A"/>
              </a:buClr>
              <a:buSzPts val="1600"/>
              <a:buFont typeface="Calibri"/>
              <a:buNone/>
            </a:pPr>
            <a:r>
              <a:rPr b="1" i="0" lang="en-US" sz="1600" u="none" cap="none" strike="noStrike">
                <a:solidFill>
                  <a:srgbClr val="333F1A"/>
                </a:solidFill>
                <a:latin typeface="Calibri"/>
                <a:ea typeface="Calibri"/>
                <a:cs typeface="Calibri"/>
                <a:sym typeface="Calibri"/>
              </a:rPr>
              <a:t>Recommendation Output</a:t>
            </a:r>
            <a:endParaRPr/>
          </a:p>
        </p:txBody>
      </p:sp>
      <p:pic>
        <p:nvPicPr>
          <p:cNvPr descr="database-integration-1.jpg" id="1387" name="Google Shape;1387;p67"/>
          <p:cNvPicPr preferRelativeResize="0"/>
          <p:nvPr/>
        </p:nvPicPr>
        <p:blipFill rotWithShape="1">
          <a:blip r:embed="rId3">
            <a:alphaModFix/>
          </a:blip>
          <a:srcRect b="0" l="0" r="0" t="0"/>
          <a:stretch/>
        </p:blipFill>
        <p:spPr>
          <a:xfrm>
            <a:off x="0" y="3479800"/>
            <a:ext cx="4038600" cy="3028950"/>
          </a:xfrm>
          <a:prstGeom prst="rect">
            <a:avLst/>
          </a:prstGeom>
          <a:noFill/>
          <a:ln>
            <a:noFill/>
          </a:ln>
        </p:spPr>
      </p:pic>
      <p:pic>
        <p:nvPicPr>
          <p:cNvPr descr="Wheel_For_White_bg02.png" id="1388" name="Google Shape;1388;p67"/>
          <p:cNvPicPr preferRelativeResize="0"/>
          <p:nvPr/>
        </p:nvPicPr>
        <p:blipFill rotWithShape="1">
          <a:blip r:embed="rId4">
            <a:alphaModFix/>
          </a:blip>
          <a:srcRect b="0" l="0" r="0" t="0"/>
          <a:stretch/>
        </p:blipFill>
        <p:spPr>
          <a:xfrm>
            <a:off x="1041400" y="2870200"/>
            <a:ext cx="1405701" cy="1405701"/>
          </a:xfrm>
          <a:prstGeom prst="rect">
            <a:avLst/>
          </a:prstGeom>
          <a:noFill/>
          <a:ln>
            <a:noFill/>
          </a:ln>
        </p:spPr>
      </p:pic>
      <p:grpSp>
        <p:nvGrpSpPr>
          <p:cNvPr id="1389" name="Google Shape;1389;p67"/>
          <p:cNvGrpSpPr/>
          <p:nvPr/>
        </p:nvGrpSpPr>
        <p:grpSpPr>
          <a:xfrm>
            <a:off x="2803525" y="1190625"/>
            <a:ext cx="2835275" cy="1933575"/>
            <a:chOff x="-1064835" y="4081463"/>
            <a:chExt cx="3139539" cy="2008893"/>
          </a:xfrm>
        </p:grpSpPr>
        <p:sp>
          <p:nvSpPr>
            <p:cNvPr id="1390" name="Google Shape;1390;p67"/>
            <p:cNvSpPr/>
            <p:nvPr/>
          </p:nvSpPr>
          <p:spPr>
            <a:xfrm>
              <a:off x="-907699" y="4163977"/>
              <a:ext cx="2728446" cy="1751831"/>
            </a:xfrm>
            <a:prstGeom prst="roundRect">
              <a:avLst>
                <a:gd fmla="val 16667" name="adj"/>
              </a:avLst>
            </a:prstGeom>
            <a:solidFill>
              <a:srgbClr val="FFFFFF"/>
            </a:solidFill>
            <a:ln cap="flat" cmpd="sng" w="38100">
              <a:solidFill>
                <a:srgbClr val="76923C"/>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graphicFrame>
          <p:nvGraphicFramePr>
            <p:cNvPr id="1391" name="Google Shape;1391;p67"/>
            <p:cNvGraphicFramePr/>
            <p:nvPr/>
          </p:nvGraphicFramePr>
          <p:xfrm>
            <a:off x="-1064835" y="4081463"/>
            <a:ext cx="3139539" cy="2008893"/>
          </p:xfrm>
          <a:graphic>
            <a:graphicData uri="http://schemas.openxmlformats.org/drawingml/2006/chart">
              <c:chart r:id="rId5"/>
            </a:graphicData>
          </a:graphic>
        </p:graphicFrame>
      </p:grpSp>
      <p:sp>
        <p:nvSpPr>
          <p:cNvPr id="1392" name="Google Shape;1392;p67"/>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Executive Education Platform</a:t>
            </a:r>
            <a:br>
              <a:rPr lang="en-US"/>
            </a:br>
            <a:r>
              <a:rPr lang="en-US" sz="2400"/>
              <a:t>Assessing &amp; Aligning Training &amp; Education</a:t>
            </a:r>
            <a:endParaRPr/>
          </a:p>
        </p:txBody>
      </p:sp>
      <p:grpSp>
        <p:nvGrpSpPr>
          <p:cNvPr id="1393" name="Google Shape;1393;p67"/>
          <p:cNvGrpSpPr/>
          <p:nvPr/>
        </p:nvGrpSpPr>
        <p:grpSpPr>
          <a:xfrm>
            <a:off x="7223125" y="2160588"/>
            <a:ext cx="1882775" cy="290512"/>
            <a:chOff x="1717960" y="2332540"/>
            <a:chExt cx="5906169" cy="822011"/>
          </a:xfrm>
        </p:grpSpPr>
        <p:grpSp>
          <p:nvGrpSpPr>
            <p:cNvPr id="1394" name="Google Shape;1394;p67"/>
            <p:cNvGrpSpPr/>
            <p:nvPr/>
          </p:nvGrpSpPr>
          <p:grpSpPr>
            <a:xfrm>
              <a:off x="1717960" y="2332540"/>
              <a:ext cx="5906169" cy="822011"/>
              <a:chOff x="1717960" y="2332540"/>
              <a:chExt cx="5906169" cy="822011"/>
            </a:xfrm>
          </p:grpSpPr>
          <p:sp>
            <p:nvSpPr>
              <p:cNvPr id="1395" name="Google Shape;1395;p67"/>
              <p:cNvSpPr/>
              <p:nvPr/>
            </p:nvSpPr>
            <p:spPr>
              <a:xfrm>
                <a:off x="1722941" y="2332540"/>
                <a:ext cx="5901188" cy="822011"/>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r">
                  <a:spcBef>
                    <a:spcPts val="0"/>
                  </a:spcBef>
                  <a:spcAft>
                    <a:spcPts val="0"/>
                  </a:spcAft>
                  <a:buNone/>
                </a:pPr>
                <a:r>
                  <a:rPr b="1" lang="en-US" sz="1400">
                    <a:solidFill>
                      <a:schemeClr val="lt1"/>
                    </a:solidFill>
                    <a:latin typeface="Calibri"/>
                    <a:ea typeface="Calibri"/>
                    <a:cs typeface="Calibri"/>
                    <a:sym typeface="Calibri"/>
                  </a:rPr>
                  <a:t>Market</a:t>
                </a:r>
                <a:endParaRPr/>
              </a:p>
            </p:txBody>
          </p:sp>
          <p:sp>
            <p:nvSpPr>
              <p:cNvPr id="1396" name="Google Shape;1396;p67"/>
              <p:cNvSpPr/>
              <p:nvPr/>
            </p:nvSpPr>
            <p:spPr>
              <a:xfrm>
                <a:off x="1717960" y="2332540"/>
                <a:ext cx="821686" cy="822011"/>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7" name="Google Shape;1397;p67"/>
            <p:cNvGrpSpPr/>
            <p:nvPr/>
          </p:nvGrpSpPr>
          <p:grpSpPr>
            <a:xfrm>
              <a:off x="1835838" y="2530718"/>
              <a:ext cx="598062" cy="532326"/>
              <a:chOff x="1806206" y="2502146"/>
              <a:chExt cx="598059" cy="532326"/>
            </a:xfrm>
          </p:grpSpPr>
          <p:sp>
            <p:nvSpPr>
              <p:cNvPr id="1398" name="Google Shape;1398;p67"/>
              <p:cNvSpPr/>
              <p:nvPr/>
            </p:nvSpPr>
            <p:spPr>
              <a:xfrm>
                <a:off x="1806206" y="2502146"/>
                <a:ext cx="398840"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7"/>
              <p:cNvSpPr/>
              <p:nvPr/>
            </p:nvSpPr>
            <p:spPr>
              <a:xfrm rot="7760906">
                <a:off x="2190659" y="2751028"/>
                <a:ext cx="125335" cy="287611"/>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00" name="Google Shape;1400;p67"/>
          <p:cNvSpPr txBox="1"/>
          <p:nvPr/>
        </p:nvSpPr>
        <p:spPr>
          <a:xfrm>
            <a:off x="6997700" y="2630488"/>
            <a:ext cx="2286000" cy="430212"/>
          </a:xfrm>
          <a:prstGeom prst="rect">
            <a:avLst/>
          </a:prstGeom>
          <a:noFill/>
          <a:ln>
            <a:noFill/>
          </a:ln>
        </p:spPr>
        <p:txBody>
          <a:bodyPr anchorCtr="0" anchor="t" bIns="45700" lIns="91425" spcFirstLastPara="1" rIns="91425" wrap="square" tIns="45700">
            <a:spAutoFit/>
          </a:bodyPr>
          <a:lstStyle/>
          <a:p>
            <a:pPr indent="-230188" lvl="0" marL="460375"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Globalization:  International Marketing (GMU Course)</a:t>
            </a:r>
            <a:endParaRPr sz="1100">
              <a:solidFill>
                <a:schemeClr val="dk1"/>
              </a:solidFill>
              <a:latin typeface="Calibri"/>
              <a:ea typeface="Calibri"/>
              <a:cs typeface="Calibri"/>
              <a:sym typeface="Calibri"/>
            </a:endParaRPr>
          </a:p>
        </p:txBody>
      </p:sp>
      <p:sp>
        <p:nvSpPr>
          <p:cNvPr id="1401" name="Google Shape;1401;p67"/>
          <p:cNvSpPr txBox="1"/>
          <p:nvPr/>
        </p:nvSpPr>
        <p:spPr>
          <a:xfrm>
            <a:off x="7200900" y="3357563"/>
            <a:ext cx="2057400" cy="769937"/>
          </a:xfrm>
          <a:prstGeom prst="rect">
            <a:avLst/>
          </a:prstGeom>
          <a:noFill/>
          <a:ln>
            <a:noFill/>
          </a:ln>
        </p:spPr>
        <p:txBody>
          <a:bodyPr anchorCtr="0" anchor="t" bIns="45700" lIns="91425" spcFirstLastPara="1" rIns="91425" wrap="square" tIns="45700">
            <a:spAutoFit/>
          </a:bodyPr>
          <a:lstStyle/>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Understanding the market</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Understanding the customer</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Understanding market timing</a:t>
            </a:r>
            <a:endParaRPr/>
          </a:p>
        </p:txBody>
      </p:sp>
      <p:sp>
        <p:nvSpPr>
          <p:cNvPr id="1402" name="Google Shape;1402;p67"/>
          <p:cNvSpPr txBox="1"/>
          <p:nvPr/>
        </p:nvSpPr>
        <p:spPr>
          <a:xfrm>
            <a:off x="7200900" y="4391025"/>
            <a:ext cx="1981200" cy="769441"/>
          </a:xfrm>
          <a:prstGeom prst="rect">
            <a:avLst/>
          </a:prstGeom>
          <a:noFill/>
          <a:ln>
            <a:noFill/>
          </a:ln>
        </p:spPr>
        <p:txBody>
          <a:bodyPr anchorCtr="0" anchor="t" bIns="45700" lIns="91425" spcFirstLastPara="1" rIns="91425" wrap="square" tIns="45700">
            <a:spAutoFit/>
          </a:bodyPr>
          <a:lstStyle/>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Marketing Management (GMU Course)</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Consumer Behavior (GMU Course)</a:t>
            </a:r>
            <a:endParaRPr sz="1100">
              <a:solidFill>
                <a:schemeClr val="dk1"/>
              </a:solidFill>
              <a:latin typeface="Calibri"/>
              <a:ea typeface="Calibri"/>
              <a:cs typeface="Calibri"/>
              <a:sym typeface="Calibri"/>
            </a:endParaRPr>
          </a:p>
        </p:txBody>
      </p:sp>
      <p:pic>
        <p:nvPicPr>
          <p:cNvPr id="1403" name="Google Shape;1403;p67"/>
          <p:cNvPicPr preferRelativeResize="0"/>
          <p:nvPr/>
        </p:nvPicPr>
        <p:blipFill rotWithShape="1">
          <a:blip r:embed="rId6">
            <a:alphaModFix/>
          </a:blip>
          <a:srcRect b="0" l="0" r="0" t="0"/>
          <a:stretch/>
        </p:blipFill>
        <p:spPr>
          <a:xfrm>
            <a:off x="7886700" y="5486400"/>
            <a:ext cx="460375" cy="7667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8" name="Shape 1408"/>
        <p:cNvGrpSpPr/>
        <p:nvPr/>
      </p:nvGrpSpPr>
      <p:grpSpPr>
        <a:xfrm>
          <a:off x="0" y="0"/>
          <a:ext cx="0" cy="0"/>
          <a:chOff x="0" y="0"/>
          <a:chExt cx="0" cy="0"/>
        </a:xfrm>
      </p:grpSpPr>
      <p:sp>
        <p:nvSpPr>
          <p:cNvPr id="1409" name="Google Shape;1409;p68"/>
          <p:cNvSpPr txBox="1"/>
          <p:nvPr>
            <p:ph type="title"/>
          </p:nvPr>
        </p:nvSpPr>
        <p:spPr>
          <a:xfrm>
            <a:off x="0" y="1588"/>
            <a:ext cx="9144000" cy="1143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sz="3959"/>
              <a:t>Aligning Training to Gaps &amp; Opportunities</a:t>
            </a:r>
            <a:endParaRPr/>
          </a:p>
        </p:txBody>
      </p:sp>
      <p:sp>
        <p:nvSpPr>
          <p:cNvPr id="1410" name="Google Shape;1410;p68"/>
          <p:cNvSpPr/>
          <p:nvPr/>
        </p:nvSpPr>
        <p:spPr>
          <a:xfrm>
            <a:off x="2363788" y="1295400"/>
            <a:ext cx="2132012" cy="48006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1" name="Google Shape;1411;p68"/>
          <p:cNvGrpSpPr/>
          <p:nvPr/>
        </p:nvGrpSpPr>
        <p:grpSpPr>
          <a:xfrm>
            <a:off x="2460625" y="1309688"/>
            <a:ext cx="1882775" cy="290512"/>
            <a:chOff x="1717960" y="2332540"/>
            <a:chExt cx="5906169" cy="822011"/>
          </a:xfrm>
        </p:grpSpPr>
        <p:grpSp>
          <p:nvGrpSpPr>
            <p:cNvPr id="1412" name="Google Shape;1412;p68"/>
            <p:cNvGrpSpPr/>
            <p:nvPr/>
          </p:nvGrpSpPr>
          <p:grpSpPr>
            <a:xfrm>
              <a:off x="1717960" y="2332540"/>
              <a:ext cx="5906169" cy="822011"/>
              <a:chOff x="1717960" y="2332540"/>
              <a:chExt cx="5906169" cy="822011"/>
            </a:xfrm>
          </p:grpSpPr>
          <p:sp>
            <p:nvSpPr>
              <p:cNvPr id="1413" name="Google Shape;1413;p68"/>
              <p:cNvSpPr/>
              <p:nvPr/>
            </p:nvSpPr>
            <p:spPr>
              <a:xfrm>
                <a:off x="1722941" y="2332540"/>
                <a:ext cx="5901188" cy="822011"/>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r">
                  <a:spcBef>
                    <a:spcPts val="0"/>
                  </a:spcBef>
                  <a:spcAft>
                    <a:spcPts val="0"/>
                  </a:spcAft>
                  <a:buNone/>
                </a:pPr>
                <a:r>
                  <a:rPr b="1" lang="en-US" sz="1400">
                    <a:solidFill>
                      <a:schemeClr val="lt1"/>
                    </a:solidFill>
                    <a:latin typeface="Calibri"/>
                    <a:ea typeface="Calibri"/>
                    <a:cs typeface="Calibri"/>
                    <a:sym typeface="Calibri"/>
                  </a:rPr>
                  <a:t>Market</a:t>
                </a:r>
                <a:endParaRPr/>
              </a:p>
            </p:txBody>
          </p:sp>
          <p:sp>
            <p:nvSpPr>
              <p:cNvPr id="1414" name="Google Shape;1414;p68"/>
              <p:cNvSpPr/>
              <p:nvPr/>
            </p:nvSpPr>
            <p:spPr>
              <a:xfrm>
                <a:off x="1717960" y="2332540"/>
                <a:ext cx="821686" cy="822011"/>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 name="Google Shape;1415;p68"/>
            <p:cNvGrpSpPr/>
            <p:nvPr/>
          </p:nvGrpSpPr>
          <p:grpSpPr>
            <a:xfrm>
              <a:off x="1835838" y="2530718"/>
              <a:ext cx="598062" cy="532326"/>
              <a:chOff x="1806206" y="2502146"/>
              <a:chExt cx="598059" cy="532326"/>
            </a:xfrm>
          </p:grpSpPr>
          <p:sp>
            <p:nvSpPr>
              <p:cNvPr id="1416" name="Google Shape;1416;p68"/>
              <p:cNvSpPr/>
              <p:nvPr/>
            </p:nvSpPr>
            <p:spPr>
              <a:xfrm>
                <a:off x="1806206" y="2502146"/>
                <a:ext cx="398840"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8"/>
              <p:cNvSpPr/>
              <p:nvPr/>
            </p:nvSpPr>
            <p:spPr>
              <a:xfrm rot="7760906">
                <a:off x="2190659" y="2751028"/>
                <a:ext cx="125335" cy="287611"/>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18" name="Google Shape;1418;p68"/>
          <p:cNvSpPr/>
          <p:nvPr/>
        </p:nvSpPr>
        <p:spPr>
          <a:xfrm>
            <a:off x="4648200" y="1295400"/>
            <a:ext cx="2132013" cy="48006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9" name="Google Shape;1419;p68"/>
          <p:cNvGrpSpPr/>
          <p:nvPr/>
        </p:nvGrpSpPr>
        <p:grpSpPr>
          <a:xfrm>
            <a:off x="4745038" y="1309688"/>
            <a:ext cx="1882775" cy="290512"/>
            <a:chOff x="1717960" y="2332537"/>
            <a:chExt cx="5906169" cy="822014"/>
          </a:xfrm>
        </p:grpSpPr>
        <p:grpSp>
          <p:nvGrpSpPr>
            <p:cNvPr id="1420" name="Google Shape;1420;p68"/>
            <p:cNvGrpSpPr/>
            <p:nvPr/>
          </p:nvGrpSpPr>
          <p:grpSpPr>
            <a:xfrm>
              <a:off x="1717960" y="2332537"/>
              <a:ext cx="5906169" cy="822014"/>
              <a:chOff x="1717960" y="2332537"/>
              <a:chExt cx="5906169" cy="822014"/>
            </a:xfrm>
          </p:grpSpPr>
          <p:sp>
            <p:nvSpPr>
              <p:cNvPr id="1421" name="Google Shape;1421;p68"/>
              <p:cNvSpPr/>
              <p:nvPr/>
            </p:nvSpPr>
            <p:spPr>
              <a:xfrm>
                <a:off x="1722938" y="2332537"/>
                <a:ext cx="5901191" cy="822014"/>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r">
                  <a:spcBef>
                    <a:spcPts val="0"/>
                  </a:spcBef>
                  <a:spcAft>
                    <a:spcPts val="0"/>
                  </a:spcAft>
                  <a:buNone/>
                </a:pPr>
                <a:r>
                  <a:rPr b="1" lang="en-US" sz="1400">
                    <a:solidFill>
                      <a:schemeClr val="lt1"/>
                    </a:solidFill>
                    <a:latin typeface="Calibri"/>
                    <a:ea typeface="Calibri"/>
                    <a:cs typeface="Calibri"/>
                    <a:sym typeface="Calibri"/>
                  </a:rPr>
                  <a:t>People</a:t>
                </a:r>
                <a:endParaRPr/>
              </a:p>
            </p:txBody>
          </p:sp>
          <p:sp>
            <p:nvSpPr>
              <p:cNvPr id="1422" name="Google Shape;1422;p68"/>
              <p:cNvSpPr/>
              <p:nvPr/>
            </p:nvSpPr>
            <p:spPr>
              <a:xfrm>
                <a:off x="1717960" y="2332537"/>
                <a:ext cx="821683" cy="822014"/>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 name="Google Shape;1423;p68"/>
            <p:cNvGrpSpPr/>
            <p:nvPr/>
          </p:nvGrpSpPr>
          <p:grpSpPr>
            <a:xfrm>
              <a:off x="1835838" y="2530718"/>
              <a:ext cx="598062" cy="532326"/>
              <a:chOff x="1806206" y="2502146"/>
              <a:chExt cx="598059" cy="532326"/>
            </a:xfrm>
          </p:grpSpPr>
          <p:sp>
            <p:nvSpPr>
              <p:cNvPr id="1424" name="Google Shape;1424;p68"/>
              <p:cNvSpPr/>
              <p:nvPr/>
            </p:nvSpPr>
            <p:spPr>
              <a:xfrm>
                <a:off x="1806206" y="2502146"/>
                <a:ext cx="398840"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8"/>
              <p:cNvSpPr/>
              <p:nvPr/>
            </p:nvSpPr>
            <p:spPr>
              <a:xfrm rot="7760906">
                <a:off x="2190659" y="2751028"/>
                <a:ext cx="125335" cy="287611"/>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26" name="Google Shape;1426;p68"/>
          <p:cNvSpPr/>
          <p:nvPr/>
        </p:nvSpPr>
        <p:spPr>
          <a:xfrm>
            <a:off x="6935788" y="1295400"/>
            <a:ext cx="2132012" cy="48006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7" name="Google Shape;1427;p68"/>
          <p:cNvGrpSpPr/>
          <p:nvPr/>
        </p:nvGrpSpPr>
        <p:grpSpPr>
          <a:xfrm>
            <a:off x="7032625" y="1309688"/>
            <a:ext cx="1882775" cy="290512"/>
            <a:chOff x="1717960" y="2332537"/>
            <a:chExt cx="5906169" cy="822014"/>
          </a:xfrm>
        </p:grpSpPr>
        <p:grpSp>
          <p:nvGrpSpPr>
            <p:cNvPr id="1428" name="Google Shape;1428;p68"/>
            <p:cNvGrpSpPr/>
            <p:nvPr/>
          </p:nvGrpSpPr>
          <p:grpSpPr>
            <a:xfrm>
              <a:off x="1717960" y="2332537"/>
              <a:ext cx="5906169" cy="822014"/>
              <a:chOff x="1717960" y="2332537"/>
              <a:chExt cx="5906169" cy="822014"/>
            </a:xfrm>
          </p:grpSpPr>
          <p:sp>
            <p:nvSpPr>
              <p:cNvPr id="1429" name="Google Shape;1429;p68"/>
              <p:cNvSpPr/>
              <p:nvPr/>
            </p:nvSpPr>
            <p:spPr>
              <a:xfrm>
                <a:off x="1722941" y="2332537"/>
                <a:ext cx="5901188" cy="822014"/>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r">
                  <a:spcBef>
                    <a:spcPts val="0"/>
                  </a:spcBef>
                  <a:spcAft>
                    <a:spcPts val="0"/>
                  </a:spcAft>
                  <a:buNone/>
                </a:pPr>
                <a:r>
                  <a:rPr b="1" lang="en-US" sz="1400">
                    <a:solidFill>
                      <a:schemeClr val="lt1"/>
                    </a:solidFill>
                    <a:latin typeface="Calibri"/>
                    <a:ea typeface="Calibri"/>
                    <a:cs typeface="Calibri"/>
                    <a:sym typeface="Calibri"/>
                  </a:rPr>
                  <a:t>Financial</a:t>
                </a:r>
                <a:endParaRPr/>
              </a:p>
            </p:txBody>
          </p:sp>
          <p:sp>
            <p:nvSpPr>
              <p:cNvPr id="1430" name="Google Shape;1430;p68"/>
              <p:cNvSpPr/>
              <p:nvPr/>
            </p:nvSpPr>
            <p:spPr>
              <a:xfrm>
                <a:off x="1717960" y="2332537"/>
                <a:ext cx="821686" cy="822014"/>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68"/>
            <p:cNvGrpSpPr/>
            <p:nvPr/>
          </p:nvGrpSpPr>
          <p:grpSpPr>
            <a:xfrm>
              <a:off x="1835838" y="2530718"/>
              <a:ext cx="598062" cy="532326"/>
              <a:chOff x="1806206" y="2502146"/>
              <a:chExt cx="598059" cy="532326"/>
            </a:xfrm>
          </p:grpSpPr>
          <p:sp>
            <p:nvSpPr>
              <p:cNvPr id="1432" name="Google Shape;1432;p68"/>
              <p:cNvSpPr/>
              <p:nvPr/>
            </p:nvSpPr>
            <p:spPr>
              <a:xfrm>
                <a:off x="1806206" y="2502146"/>
                <a:ext cx="398840"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8"/>
              <p:cNvSpPr/>
              <p:nvPr/>
            </p:nvSpPr>
            <p:spPr>
              <a:xfrm rot="7760906">
                <a:off x="2190659" y="2751028"/>
                <a:ext cx="125335" cy="287611"/>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434" name="Google Shape;1434;p68"/>
          <p:cNvCxnSpPr/>
          <p:nvPr/>
        </p:nvCxnSpPr>
        <p:spPr>
          <a:xfrm>
            <a:off x="0" y="2357438"/>
            <a:ext cx="9144000" cy="1587"/>
          </a:xfrm>
          <a:prstGeom prst="straightConnector1">
            <a:avLst/>
          </a:prstGeom>
          <a:noFill/>
          <a:ln cap="flat" cmpd="sng" w="762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id="1435" name="Google Shape;1435;p68"/>
          <p:cNvSpPr txBox="1"/>
          <p:nvPr/>
        </p:nvSpPr>
        <p:spPr>
          <a:xfrm>
            <a:off x="0" y="1752600"/>
            <a:ext cx="2209800" cy="36988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Inter-Lens Processes</a:t>
            </a:r>
            <a:endParaRPr/>
          </a:p>
        </p:txBody>
      </p:sp>
      <p:sp>
        <p:nvSpPr>
          <p:cNvPr id="1436" name="Google Shape;1436;p68"/>
          <p:cNvSpPr txBox="1"/>
          <p:nvPr/>
        </p:nvSpPr>
        <p:spPr>
          <a:xfrm>
            <a:off x="0" y="2751138"/>
            <a:ext cx="22098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Intra-Lens Processes</a:t>
            </a:r>
            <a:endParaRPr/>
          </a:p>
        </p:txBody>
      </p:sp>
      <p:sp>
        <p:nvSpPr>
          <p:cNvPr id="1437" name="Google Shape;1437;p68"/>
          <p:cNvSpPr txBox="1"/>
          <p:nvPr/>
        </p:nvSpPr>
        <p:spPr>
          <a:xfrm>
            <a:off x="2209800" y="1779588"/>
            <a:ext cx="2286000" cy="430212"/>
          </a:xfrm>
          <a:prstGeom prst="rect">
            <a:avLst/>
          </a:prstGeom>
          <a:noFill/>
          <a:ln>
            <a:noFill/>
          </a:ln>
        </p:spPr>
        <p:txBody>
          <a:bodyPr anchorCtr="0" anchor="t" bIns="45700" lIns="91425" spcFirstLastPara="1" rIns="91425" wrap="square" tIns="45700">
            <a:spAutoFit/>
          </a:bodyPr>
          <a:lstStyle/>
          <a:p>
            <a:pPr indent="-230188" lvl="0" marL="460375"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Globalization:  International Marketing (GMU Course)</a:t>
            </a:r>
            <a:endParaRPr sz="1100">
              <a:solidFill>
                <a:schemeClr val="dk1"/>
              </a:solidFill>
              <a:latin typeface="Calibri"/>
              <a:ea typeface="Calibri"/>
              <a:cs typeface="Calibri"/>
              <a:sym typeface="Calibri"/>
            </a:endParaRPr>
          </a:p>
        </p:txBody>
      </p:sp>
      <p:sp>
        <p:nvSpPr>
          <p:cNvPr id="1438" name="Google Shape;1438;p68"/>
          <p:cNvSpPr txBox="1"/>
          <p:nvPr/>
        </p:nvSpPr>
        <p:spPr>
          <a:xfrm>
            <a:off x="4495800" y="1795463"/>
            <a:ext cx="2286000" cy="600164"/>
          </a:xfrm>
          <a:prstGeom prst="rect">
            <a:avLst/>
          </a:prstGeom>
          <a:noFill/>
          <a:ln>
            <a:noFill/>
          </a:ln>
        </p:spPr>
        <p:txBody>
          <a:bodyPr anchorCtr="0" anchor="t" bIns="45700" lIns="91425" spcFirstLastPara="1" rIns="91425" wrap="square" tIns="45700">
            <a:spAutoFit/>
          </a:bodyPr>
          <a:lstStyle/>
          <a:p>
            <a:pPr indent="-230188" lvl="0" marL="460375"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Globalization:  MBA 725 International Leadership (GMU Course)</a:t>
            </a:r>
            <a:endParaRPr sz="1100">
              <a:solidFill>
                <a:schemeClr val="dk1"/>
              </a:solidFill>
              <a:latin typeface="Calibri"/>
              <a:ea typeface="Calibri"/>
              <a:cs typeface="Calibri"/>
              <a:sym typeface="Calibri"/>
            </a:endParaRPr>
          </a:p>
        </p:txBody>
      </p:sp>
      <p:sp>
        <p:nvSpPr>
          <p:cNvPr id="1439" name="Google Shape;1439;p68"/>
          <p:cNvSpPr txBox="1"/>
          <p:nvPr/>
        </p:nvSpPr>
        <p:spPr>
          <a:xfrm>
            <a:off x="6781800" y="1795463"/>
            <a:ext cx="2362200" cy="430887"/>
          </a:xfrm>
          <a:prstGeom prst="rect">
            <a:avLst/>
          </a:prstGeom>
          <a:noFill/>
          <a:ln>
            <a:noFill/>
          </a:ln>
        </p:spPr>
        <p:txBody>
          <a:bodyPr anchorCtr="0" anchor="t" bIns="45700" lIns="91425" spcFirstLastPara="1" rIns="91425" wrap="square" tIns="45700">
            <a:spAutoFit/>
          </a:bodyPr>
          <a:lstStyle/>
          <a:p>
            <a:pPr indent="-230188" lvl="0" marL="460375"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Globalization:  International Finance (GMU Course)</a:t>
            </a:r>
            <a:endParaRPr sz="1100">
              <a:solidFill>
                <a:schemeClr val="dk1"/>
              </a:solidFill>
              <a:latin typeface="Calibri"/>
              <a:ea typeface="Calibri"/>
              <a:cs typeface="Calibri"/>
              <a:sym typeface="Calibri"/>
            </a:endParaRPr>
          </a:p>
        </p:txBody>
      </p:sp>
      <p:sp>
        <p:nvSpPr>
          <p:cNvPr id="1440" name="Google Shape;1440;p68"/>
          <p:cNvSpPr txBox="1"/>
          <p:nvPr/>
        </p:nvSpPr>
        <p:spPr>
          <a:xfrm>
            <a:off x="2438400" y="2595563"/>
            <a:ext cx="2057400" cy="769937"/>
          </a:xfrm>
          <a:prstGeom prst="rect">
            <a:avLst/>
          </a:prstGeom>
          <a:noFill/>
          <a:ln>
            <a:noFill/>
          </a:ln>
        </p:spPr>
        <p:txBody>
          <a:bodyPr anchorCtr="0" anchor="t" bIns="45700" lIns="91425" spcFirstLastPara="1" rIns="91425" wrap="square" tIns="45700">
            <a:spAutoFit/>
          </a:bodyPr>
          <a:lstStyle/>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Understanding the market</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Understanding the customer</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Understanding market timing</a:t>
            </a:r>
            <a:endParaRPr/>
          </a:p>
        </p:txBody>
      </p:sp>
      <p:cxnSp>
        <p:nvCxnSpPr>
          <p:cNvPr id="1441" name="Google Shape;1441;p68"/>
          <p:cNvCxnSpPr/>
          <p:nvPr/>
        </p:nvCxnSpPr>
        <p:spPr>
          <a:xfrm>
            <a:off x="0" y="3579813"/>
            <a:ext cx="9144000" cy="1587"/>
          </a:xfrm>
          <a:prstGeom prst="straightConnector1">
            <a:avLst/>
          </a:prstGeom>
          <a:noFill/>
          <a:ln cap="flat" cmpd="sng" w="762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
        <p:nvSpPr>
          <p:cNvPr id="1442" name="Google Shape;1442;p68"/>
          <p:cNvSpPr txBox="1"/>
          <p:nvPr/>
        </p:nvSpPr>
        <p:spPr>
          <a:xfrm>
            <a:off x="0" y="3852863"/>
            <a:ext cx="2209800" cy="369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Inter-Lens Disciplines</a:t>
            </a:r>
            <a:endParaRPr/>
          </a:p>
        </p:txBody>
      </p:sp>
      <p:sp>
        <p:nvSpPr>
          <p:cNvPr id="1443" name="Google Shape;1443;p68"/>
          <p:cNvSpPr txBox="1"/>
          <p:nvPr/>
        </p:nvSpPr>
        <p:spPr>
          <a:xfrm>
            <a:off x="2438400" y="3844925"/>
            <a:ext cx="1981200" cy="769441"/>
          </a:xfrm>
          <a:prstGeom prst="rect">
            <a:avLst/>
          </a:prstGeom>
          <a:noFill/>
          <a:ln>
            <a:noFill/>
          </a:ln>
        </p:spPr>
        <p:txBody>
          <a:bodyPr anchorCtr="0" anchor="t" bIns="45700" lIns="91425" spcFirstLastPara="1" rIns="91425" wrap="square" tIns="45700">
            <a:spAutoFit/>
          </a:bodyPr>
          <a:lstStyle/>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Marketing Management (GMU Course)</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Consumer Behavior (GMU Course)</a:t>
            </a:r>
            <a:endParaRPr sz="1100">
              <a:solidFill>
                <a:schemeClr val="dk1"/>
              </a:solidFill>
              <a:latin typeface="Calibri"/>
              <a:ea typeface="Calibri"/>
              <a:cs typeface="Calibri"/>
              <a:sym typeface="Calibri"/>
            </a:endParaRPr>
          </a:p>
        </p:txBody>
      </p:sp>
      <p:sp>
        <p:nvSpPr>
          <p:cNvPr id="1444" name="Google Shape;1444;p68"/>
          <p:cNvSpPr txBox="1"/>
          <p:nvPr/>
        </p:nvSpPr>
        <p:spPr>
          <a:xfrm>
            <a:off x="4724400" y="3844925"/>
            <a:ext cx="1981200" cy="600164"/>
          </a:xfrm>
          <a:prstGeom prst="rect">
            <a:avLst/>
          </a:prstGeom>
          <a:noFill/>
          <a:ln>
            <a:noFill/>
          </a:ln>
        </p:spPr>
        <p:txBody>
          <a:bodyPr anchorCtr="0" anchor="t" bIns="45700" lIns="91425" spcFirstLastPara="1" rIns="91425" wrap="square" tIns="45700">
            <a:spAutoFit/>
          </a:bodyPr>
          <a:lstStyle/>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Organizational Behavior (GMU Course)</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Leadership (GMU Course)</a:t>
            </a:r>
            <a:endParaRPr sz="1100">
              <a:solidFill>
                <a:schemeClr val="dk1"/>
              </a:solidFill>
              <a:latin typeface="Calibri"/>
              <a:ea typeface="Calibri"/>
              <a:cs typeface="Calibri"/>
              <a:sym typeface="Calibri"/>
            </a:endParaRPr>
          </a:p>
        </p:txBody>
      </p:sp>
      <p:sp>
        <p:nvSpPr>
          <p:cNvPr id="1445" name="Google Shape;1445;p68"/>
          <p:cNvSpPr txBox="1"/>
          <p:nvPr/>
        </p:nvSpPr>
        <p:spPr>
          <a:xfrm>
            <a:off x="7010400" y="3844925"/>
            <a:ext cx="2133600" cy="769441"/>
          </a:xfrm>
          <a:prstGeom prst="rect">
            <a:avLst/>
          </a:prstGeom>
          <a:noFill/>
          <a:ln>
            <a:noFill/>
          </a:ln>
        </p:spPr>
        <p:txBody>
          <a:bodyPr anchorCtr="0" anchor="t" bIns="45700" lIns="91425" spcFirstLastPara="1" rIns="91425" wrap="square" tIns="45700">
            <a:spAutoFit/>
          </a:bodyPr>
          <a:lstStyle/>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Corporate Financial Policy (GMU Course)</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Business Analysis and Valuation (GMU Course) </a:t>
            </a:r>
            <a:endParaRPr sz="1100">
              <a:solidFill>
                <a:schemeClr val="dk1"/>
              </a:solidFill>
              <a:latin typeface="Calibri"/>
              <a:ea typeface="Calibri"/>
              <a:cs typeface="Calibri"/>
              <a:sym typeface="Calibri"/>
            </a:endParaRPr>
          </a:p>
        </p:txBody>
      </p:sp>
      <p:sp>
        <p:nvSpPr>
          <p:cNvPr id="1446" name="Google Shape;1446;p68"/>
          <p:cNvSpPr txBox="1"/>
          <p:nvPr/>
        </p:nvSpPr>
        <p:spPr>
          <a:xfrm>
            <a:off x="4724400" y="2586038"/>
            <a:ext cx="1981200" cy="769937"/>
          </a:xfrm>
          <a:prstGeom prst="rect">
            <a:avLst/>
          </a:prstGeom>
          <a:noFill/>
          <a:ln>
            <a:noFill/>
          </a:ln>
        </p:spPr>
        <p:txBody>
          <a:bodyPr anchorCtr="0" anchor="t" bIns="45700" lIns="91425" spcFirstLastPara="1" rIns="91425" wrap="square" tIns="45700">
            <a:spAutoFit/>
          </a:bodyPr>
          <a:lstStyle/>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Job creation and planning</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Culture creation</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Leadership and management styles</a:t>
            </a:r>
            <a:endParaRPr/>
          </a:p>
        </p:txBody>
      </p:sp>
      <p:sp>
        <p:nvSpPr>
          <p:cNvPr id="1447" name="Google Shape;1447;p68"/>
          <p:cNvSpPr txBox="1"/>
          <p:nvPr/>
        </p:nvSpPr>
        <p:spPr>
          <a:xfrm>
            <a:off x="7010400" y="2586038"/>
            <a:ext cx="1981200" cy="939800"/>
          </a:xfrm>
          <a:prstGeom prst="rect">
            <a:avLst/>
          </a:prstGeom>
          <a:noFill/>
          <a:ln>
            <a:noFill/>
          </a:ln>
        </p:spPr>
        <p:txBody>
          <a:bodyPr anchorCtr="0" anchor="t" bIns="45700" lIns="91425" spcFirstLastPara="1" rIns="91425" wrap="square" tIns="45700">
            <a:spAutoFit/>
          </a:bodyPr>
          <a:lstStyle/>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Strength of the financials</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Capital structure and formation</a:t>
            </a:r>
            <a:endParaRPr/>
          </a:p>
          <a:p>
            <a:pPr indent="-230188" lvl="0" marL="230188" marR="0" rtl="0" algn="l">
              <a:spcBef>
                <a:spcPts val="0"/>
              </a:spcBef>
              <a:spcAft>
                <a:spcPts val="0"/>
              </a:spcAft>
              <a:buClr>
                <a:schemeClr val="dk1"/>
              </a:buClr>
              <a:buSzPts val="1100"/>
              <a:buFont typeface="Noto Sans Symbols"/>
              <a:buChar char="✔"/>
            </a:pPr>
            <a:r>
              <a:rPr lang="en-US" sz="1100">
                <a:solidFill>
                  <a:schemeClr val="dk1"/>
                </a:solidFill>
                <a:latin typeface="Calibri"/>
                <a:ea typeface="Calibri"/>
                <a:cs typeface="Calibri"/>
                <a:sym typeface="Calibri"/>
              </a:rPr>
              <a:t>Sustainable growth rate</a:t>
            </a:r>
            <a:endParaRPr/>
          </a:p>
          <a:p>
            <a:pPr indent="-160338" lvl="0" marL="230188" marR="0" rtl="0" algn="l">
              <a:spcBef>
                <a:spcPts val="0"/>
              </a:spcBef>
              <a:spcAft>
                <a:spcPts val="0"/>
              </a:spcAft>
              <a:buClr>
                <a:schemeClr val="dk1"/>
              </a:buClr>
              <a:buSzPts val="1100"/>
              <a:buFont typeface="Noto Sans Symbols"/>
              <a:buNone/>
            </a:pPr>
            <a:r>
              <a:t/>
            </a:r>
            <a:endParaRPr sz="1100">
              <a:solidFill>
                <a:schemeClr val="dk1"/>
              </a:solidFill>
              <a:latin typeface="Calibri"/>
              <a:ea typeface="Calibri"/>
              <a:cs typeface="Calibri"/>
              <a:sym typeface="Calibri"/>
            </a:endParaRPr>
          </a:p>
        </p:txBody>
      </p:sp>
      <p:sp>
        <p:nvSpPr>
          <p:cNvPr id="1448" name="Google Shape;1448;p68"/>
          <p:cNvSpPr txBox="1"/>
          <p:nvPr/>
        </p:nvSpPr>
        <p:spPr>
          <a:xfrm>
            <a:off x="0" y="5113338"/>
            <a:ext cx="22098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Intra-Lens Books</a:t>
            </a:r>
            <a:endParaRPr/>
          </a:p>
        </p:txBody>
      </p:sp>
      <p:pic>
        <p:nvPicPr>
          <p:cNvPr id="1449" name="Google Shape;1449;p68"/>
          <p:cNvPicPr preferRelativeResize="0"/>
          <p:nvPr/>
        </p:nvPicPr>
        <p:blipFill rotWithShape="1">
          <a:blip r:embed="rId3">
            <a:alphaModFix/>
          </a:blip>
          <a:srcRect b="0" l="0" r="0" t="0"/>
          <a:stretch/>
        </p:blipFill>
        <p:spPr>
          <a:xfrm>
            <a:off x="7848600" y="5024438"/>
            <a:ext cx="561975" cy="766762"/>
          </a:xfrm>
          <a:prstGeom prst="rect">
            <a:avLst/>
          </a:prstGeom>
          <a:noFill/>
          <a:ln>
            <a:noFill/>
          </a:ln>
        </p:spPr>
      </p:pic>
      <p:pic>
        <p:nvPicPr>
          <p:cNvPr id="1450" name="Google Shape;1450;p68"/>
          <p:cNvPicPr preferRelativeResize="0"/>
          <p:nvPr/>
        </p:nvPicPr>
        <p:blipFill rotWithShape="1">
          <a:blip r:embed="rId4">
            <a:alphaModFix/>
          </a:blip>
          <a:srcRect b="0" l="0" r="0" t="0"/>
          <a:stretch/>
        </p:blipFill>
        <p:spPr>
          <a:xfrm>
            <a:off x="3124200" y="5024438"/>
            <a:ext cx="460375" cy="766762"/>
          </a:xfrm>
          <a:prstGeom prst="rect">
            <a:avLst/>
          </a:prstGeom>
          <a:noFill/>
          <a:ln>
            <a:noFill/>
          </a:ln>
        </p:spPr>
      </p:pic>
      <p:pic>
        <p:nvPicPr>
          <p:cNvPr id="1451" name="Google Shape;1451;p68"/>
          <p:cNvPicPr preferRelativeResize="0"/>
          <p:nvPr/>
        </p:nvPicPr>
        <p:blipFill rotWithShape="1">
          <a:blip r:embed="rId5">
            <a:alphaModFix/>
          </a:blip>
          <a:srcRect b="0" l="0" r="0" t="0"/>
          <a:stretch/>
        </p:blipFill>
        <p:spPr>
          <a:xfrm>
            <a:off x="5486400" y="5024438"/>
            <a:ext cx="492125" cy="766762"/>
          </a:xfrm>
          <a:prstGeom prst="rect">
            <a:avLst/>
          </a:prstGeom>
          <a:noFill/>
          <a:ln>
            <a:noFill/>
          </a:ln>
        </p:spPr>
      </p:pic>
      <p:cxnSp>
        <p:nvCxnSpPr>
          <p:cNvPr id="1452" name="Google Shape;1452;p68"/>
          <p:cNvCxnSpPr/>
          <p:nvPr/>
        </p:nvCxnSpPr>
        <p:spPr>
          <a:xfrm>
            <a:off x="0" y="4722813"/>
            <a:ext cx="9144000" cy="1587"/>
          </a:xfrm>
          <a:prstGeom prst="straightConnector1">
            <a:avLst/>
          </a:prstGeom>
          <a:noFill/>
          <a:ln cap="flat" cmpd="sng" w="76200">
            <a:solidFill>
              <a:schemeClr val="accent6"/>
            </a:solidFill>
            <a:prstDash val="solid"/>
            <a:round/>
            <a:headEnd len="sm" w="sm" type="none"/>
            <a:tailEnd len="sm" w="sm" type="none"/>
          </a:ln>
          <a:effectLst>
            <a:outerShdw blurRad="40000" rotWithShape="0" dir="5400000" dist="23000">
              <a:srgbClr val="000000">
                <a:alpha val="34901"/>
              </a:srgbClr>
            </a:outerShdw>
          </a:effectLst>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7" name="Shape 1457"/>
        <p:cNvGrpSpPr/>
        <p:nvPr/>
      </p:nvGrpSpPr>
      <p:grpSpPr>
        <a:xfrm>
          <a:off x="0" y="0"/>
          <a:ext cx="0" cy="0"/>
          <a:chOff x="0" y="0"/>
          <a:chExt cx="0" cy="0"/>
        </a:xfrm>
      </p:grpSpPr>
      <p:sp>
        <p:nvSpPr>
          <p:cNvPr id="1458" name="Google Shape;1458;p69"/>
          <p:cNvSpPr txBox="1"/>
          <p:nvPr>
            <p:ph idx="1" type="body"/>
          </p:nvPr>
        </p:nvSpPr>
        <p:spPr>
          <a:xfrm>
            <a:off x="217881" y="2379362"/>
            <a:ext cx="2514600" cy="3820086"/>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1700"/>
              <a:buNone/>
            </a:pPr>
            <a:r>
              <a:rPr b="1" lang="en-US" sz="1700"/>
              <a:t>Snapshot9 Business Model Assessment</a:t>
            </a:r>
            <a:endParaRPr/>
          </a:p>
          <a:p>
            <a:pPr indent="-342900" lvl="0" marL="342900" rtl="0" algn="l">
              <a:spcBef>
                <a:spcPts val="2280"/>
              </a:spcBef>
              <a:spcAft>
                <a:spcPts val="0"/>
              </a:spcAft>
              <a:buClr>
                <a:srgbClr val="333F1A"/>
              </a:buClr>
              <a:buSzPts val="1400"/>
              <a:buChar char="•"/>
            </a:pPr>
            <a:r>
              <a:rPr lang="en-US" sz="1400"/>
              <a:t>Understand the business model of the business as a team</a:t>
            </a:r>
            <a:endParaRPr/>
          </a:p>
          <a:p>
            <a:pPr indent="-342900" lvl="0" marL="342900" rtl="0" algn="l">
              <a:spcBef>
                <a:spcPts val="2280"/>
              </a:spcBef>
              <a:spcAft>
                <a:spcPts val="0"/>
              </a:spcAft>
              <a:buClr>
                <a:srgbClr val="333F1A"/>
              </a:buClr>
              <a:buSzPts val="1400"/>
              <a:buChar char="•"/>
            </a:pPr>
            <a:r>
              <a:rPr lang="en-US" sz="1400"/>
              <a:t>Assess and discuss the drivers of the business model</a:t>
            </a:r>
            <a:endParaRPr/>
          </a:p>
          <a:p>
            <a:pPr indent="-342900" lvl="0" marL="342900" rtl="0" algn="l">
              <a:spcBef>
                <a:spcPts val="2280"/>
              </a:spcBef>
              <a:spcAft>
                <a:spcPts val="0"/>
              </a:spcAft>
              <a:buClr>
                <a:srgbClr val="333F1A"/>
              </a:buClr>
              <a:buSzPts val="1400"/>
              <a:buChar char="•"/>
            </a:pPr>
            <a:r>
              <a:rPr lang="en-US" sz="1400"/>
              <a:t>Drive collective understanding and learning in this area</a:t>
            </a:r>
            <a:endParaRPr/>
          </a:p>
          <a:p>
            <a:pPr indent="-254000" lvl="0" marL="342900" rtl="0" algn="l">
              <a:spcBef>
                <a:spcPts val="2280"/>
              </a:spcBef>
              <a:spcAft>
                <a:spcPts val="0"/>
              </a:spcAft>
              <a:buClr>
                <a:srgbClr val="333F1A"/>
              </a:buClr>
              <a:buSzPts val="1400"/>
              <a:buNone/>
            </a:pPr>
            <a:r>
              <a:t/>
            </a:r>
            <a:endParaRPr sz="1400"/>
          </a:p>
        </p:txBody>
      </p:sp>
      <p:pic>
        <p:nvPicPr>
          <p:cNvPr descr="snap9-1.tiff" id="1459" name="Google Shape;1459;p69"/>
          <p:cNvPicPr preferRelativeResize="0"/>
          <p:nvPr/>
        </p:nvPicPr>
        <p:blipFill rotWithShape="1">
          <a:blip r:embed="rId3">
            <a:alphaModFix/>
          </a:blip>
          <a:srcRect b="0" l="0" r="0" t="0"/>
          <a:stretch/>
        </p:blipFill>
        <p:spPr>
          <a:xfrm>
            <a:off x="2957513" y="548237"/>
            <a:ext cx="5662774" cy="5866470"/>
          </a:xfrm>
          <a:prstGeom prst="rect">
            <a:avLst/>
          </a:prstGeom>
          <a:noFill/>
          <a:ln>
            <a:noFill/>
          </a:ln>
        </p:spPr>
      </p:pic>
      <p:sp>
        <p:nvSpPr>
          <p:cNvPr id="1460" name="Google Shape;1460;p69"/>
          <p:cNvSpPr/>
          <p:nvPr/>
        </p:nvSpPr>
        <p:spPr>
          <a:xfrm>
            <a:off x="3152683" y="2642114"/>
            <a:ext cx="1579172" cy="914400"/>
          </a:xfrm>
          <a:custGeom>
            <a:rect b="b" l="l" r="r" t="t"/>
            <a:pathLst>
              <a:path extrusionOk="0" h="1426633" w="2463800">
                <a:moveTo>
                  <a:pt x="1938867" y="24695"/>
                </a:moveTo>
                <a:cubicBezTo>
                  <a:pt x="1883128" y="15875"/>
                  <a:pt x="1827389" y="7056"/>
                  <a:pt x="1773767" y="3528"/>
                </a:cubicBezTo>
                <a:cubicBezTo>
                  <a:pt x="1720145" y="0"/>
                  <a:pt x="1617134" y="3528"/>
                  <a:pt x="1617134" y="3528"/>
                </a:cubicBezTo>
                <a:lnTo>
                  <a:pt x="1418167" y="7761"/>
                </a:lnTo>
                <a:cubicBezTo>
                  <a:pt x="1342673" y="14816"/>
                  <a:pt x="1265061" y="23989"/>
                  <a:pt x="1164167" y="45861"/>
                </a:cubicBezTo>
                <a:cubicBezTo>
                  <a:pt x="1063273" y="67733"/>
                  <a:pt x="931334" y="94545"/>
                  <a:pt x="812801" y="138995"/>
                </a:cubicBezTo>
                <a:cubicBezTo>
                  <a:pt x="694268" y="183445"/>
                  <a:pt x="555273" y="252589"/>
                  <a:pt x="452967" y="312561"/>
                </a:cubicBezTo>
                <a:cubicBezTo>
                  <a:pt x="350661" y="372533"/>
                  <a:pt x="263878" y="440267"/>
                  <a:pt x="198967" y="498828"/>
                </a:cubicBezTo>
                <a:cubicBezTo>
                  <a:pt x="134056" y="557389"/>
                  <a:pt x="95251" y="611011"/>
                  <a:pt x="63501" y="663928"/>
                </a:cubicBezTo>
                <a:cubicBezTo>
                  <a:pt x="31751" y="716845"/>
                  <a:pt x="16934" y="765528"/>
                  <a:pt x="8467" y="816328"/>
                </a:cubicBezTo>
                <a:cubicBezTo>
                  <a:pt x="0" y="867128"/>
                  <a:pt x="1" y="921456"/>
                  <a:pt x="12701" y="968728"/>
                </a:cubicBezTo>
                <a:cubicBezTo>
                  <a:pt x="25401" y="1016000"/>
                  <a:pt x="47978" y="1055511"/>
                  <a:pt x="84667" y="1099961"/>
                </a:cubicBezTo>
                <a:cubicBezTo>
                  <a:pt x="121356" y="1144411"/>
                  <a:pt x="172156" y="1196622"/>
                  <a:pt x="232834" y="1235428"/>
                </a:cubicBezTo>
                <a:cubicBezTo>
                  <a:pt x="293512" y="1274234"/>
                  <a:pt x="361951" y="1304573"/>
                  <a:pt x="448734" y="1332795"/>
                </a:cubicBezTo>
                <a:cubicBezTo>
                  <a:pt x="535517" y="1361017"/>
                  <a:pt x="627240" y="1389239"/>
                  <a:pt x="753534" y="1404761"/>
                </a:cubicBezTo>
                <a:cubicBezTo>
                  <a:pt x="879828" y="1420283"/>
                  <a:pt x="1077384" y="1426633"/>
                  <a:pt x="1206501" y="1425928"/>
                </a:cubicBezTo>
                <a:cubicBezTo>
                  <a:pt x="1335618" y="1425223"/>
                  <a:pt x="1430867" y="1416756"/>
                  <a:pt x="1528234" y="1400528"/>
                </a:cubicBezTo>
                <a:cubicBezTo>
                  <a:pt x="1625601" y="1384300"/>
                  <a:pt x="1697568" y="1365250"/>
                  <a:pt x="1790701" y="1328561"/>
                </a:cubicBezTo>
                <a:cubicBezTo>
                  <a:pt x="1883834" y="1291872"/>
                  <a:pt x="2003779" y="1233312"/>
                  <a:pt x="2087034" y="1180395"/>
                </a:cubicBezTo>
                <a:cubicBezTo>
                  <a:pt x="2170290" y="1127478"/>
                  <a:pt x="2233790" y="1074561"/>
                  <a:pt x="2290234" y="1011061"/>
                </a:cubicBezTo>
                <a:cubicBezTo>
                  <a:pt x="2346679" y="947561"/>
                  <a:pt x="2397479" y="858662"/>
                  <a:pt x="2425701" y="799395"/>
                </a:cubicBezTo>
                <a:cubicBezTo>
                  <a:pt x="2453923" y="740128"/>
                  <a:pt x="2455334" y="693561"/>
                  <a:pt x="2459567" y="655461"/>
                </a:cubicBezTo>
                <a:cubicBezTo>
                  <a:pt x="2463800" y="617361"/>
                  <a:pt x="2460979" y="606073"/>
                  <a:pt x="2451101" y="570795"/>
                </a:cubicBezTo>
                <a:cubicBezTo>
                  <a:pt x="2441223" y="535517"/>
                  <a:pt x="2424290" y="484717"/>
                  <a:pt x="2400301" y="443795"/>
                </a:cubicBezTo>
                <a:cubicBezTo>
                  <a:pt x="2376312" y="402873"/>
                  <a:pt x="2355145" y="362655"/>
                  <a:pt x="2307167" y="325261"/>
                </a:cubicBezTo>
                <a:cubicBezTo>
                  <a:pt x="2259189" y="287867"/>
                  <a:pt x="2194984" y="251178"/>
                  <a:pt x="2112434" y="219428"/>
                </a:cubicBezTo>
                <a:cubicBezTo>
                  <a:pt x="2029884" y="187678"/>
                  <a:pt x="1894417" y="153106"/>
                  <a:pt x="1811867" y="134761"/>
                </a:cubicBezTo>
                <a:cubicBezTo>
                  <a:pt x="1729317" y="116417"/>
                  <a:pt x="1671462" y="112183"/>
                  <a:pt x="1617134" y="109361"/>
                </a:cubicBezTo>
                <a:cubicBezTo>
                  <a:pt x="1562806" y="106539"/>
                  <a:pt x="1530351" y="114300"/>
                  <a:pt x="1485901" y="117828"/>
                </a:cubicBezTo>
                <a:cubicBezTo>
                  <a:pt x="1441451" y="121356"/>
                  <a:pt x="1398412" y="124178"/>
                  <a:pt x="1350434" y="130528"/>
                </a:cubicBezTo>
                <a:cubicBezTo>
                  <a:pt x="1302456" y="136878"/>
                  <a:pt x="1238956" y="146756"/>
                  <a:pt x="1198034" y="155928"/>
                </a:cubicBezTo>
                <a:cubicBezTo>
                  <a:pt x="1157112" y="165100"/>
                  <a:pt x="1104901" y="185561"/>
                  <a:pt x="1104901" y="185561"/>
                </a:cubicBezTo>
              </a:path>
            </a:pathLst>
          </a:custGeom>
          <a:noFill/>
          <a:ln cap="rnd" cmpd="sng" w="57150">
            <a:solidFill>
              <a:srgbClr val="E36C09">
                <a:alpha val="58823"/>
              </a:srgbClr>
            </a:solidFill>
            <a:prstDash val="solid"/>
            <a:bevel/>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sp>
        <p:nvSpPr>
          <p:cNvPr id="1465" name="Google Shape;1465;p7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GOING DEEPER IN THE 9LENSES™</a:t>
            </a:r>
            <a:endParaRPr/>
          </a:p>
        </p:txBody>
      </p:sp>
      <p:sp>
        <p:nvSpPr>
          <p:cNvPr id="1466" name="Google Shape;1466;p7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888888"/>
              </a:buClr>
              <a:buSzPts val="20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8"/>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COLLECTIVE LEARNING</a:t>
            </a:r>
            <a:endParaRPr/>
          </a:p>
        </p:txBody>
      </p:sp>
      <p:sp>
        <p:nvSpPr>
          <p:cNvPr id="100" name="Google Shape;100;p8"/>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3200"/>
              <a:buChar char="•"/>
            </a:pPr>
            <a:r>
              <a:rPr lang="en-US"/>
              <a:t>When people learn together, they stay together, they are connected</a:t>
            </a:r>
            <a:endParaRPr/>
          </a:p>
          <a:p>
            <a:pPr indent="-342900" lvl="0" marL="342900" rtl="0" algn="l">
              <a:spcBef>
                <a:spcPts val="640"/>
              </a:spcBef>
              <a:spcAft>
                <a:spcPts val="0"/>
              </a:spcAft>
              <a:buClr>
                <a:srgbClr val="333F1A"/>
              </a:buClr>
              <a:buSzPts val="3200"/>
              <a:buChar char="•"/>
            </a:pPr>
            <a:r>
              <a:rPr lang="en-US"/>
              <a:t>This drives TEAM and teamwork </a:t>
            </a:r>
            <a:endParaRPr/>
          </a:p>
          <a:p>
            <a:pPr indent="-342900" lvl="0" marL="342900" rtl="0" algn="l">
              <a:spcBef>
                <a:spcPts val="640"/>
              </a:spcBef>
              <a:spcAft>
                <a:spcPts val="0"/>
              </a:spcAft>
              <a:buClr>
                <a:srgbClr val="333F1A"/>
              </a:buClr>
              <a:buSzPts val="3200"/>
              <a:buChar char="•"/>
            </a:pPr>
            <a:r>
              <a:rPr lang="en-US"/>
              <a:t>As the TEAM learns they see more clearly</a:t>
            </a:r>
            <a:endParaRPr/>
          </a:p>
          <a:p>
            <a:pPr indent="-342900" lvl="0" marL="342900" rtl="0" algn="l">
              <a:spcBef>
                <a:spcPts val="640"/>
              </a:spcBef>
              <a:spcAft>
                <a:spcPts val="0"/>
              </a:spcAft>
              <a:buClr>
                <a:srgbClr val="333F1A"/>
              </a:buClr>
              <a:buSzPts val="3200"/>
              <a:buChar char="•"/>
            </a:pPr>
            <a:r>
              <a:rPr lang="en-US"/>
              <a:t>Two heads are better than one!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0" st="0"/>
                                            </p:txEl>
                                          </p:spTgt>
                                        </p:tgtEl>
                                        <p:attrNameLst>
                                          <p:attrName>style.visibility</p:attrName>
                                        </p:attrNameLst>
                                      </p:cBhvr>
                                      <p:to>
                                        <p:strVal val="visible"/>
                                      </p:to>
                                    </p:set>
                                    <p:animEffect filter="fade" transition="in">
                                      <p:cBhvr>
                                        <p:cTn dur="1000"/>
                                        <p:tgtEl>
                                          <p:spTgt spid="10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1" st="1"/>
                                            </p:txEl>
                                          </p:spTgt>
                                        </p:tgtEl>
                                        <p:attrNameLst>
                                          <p:attrName>style.visibility</p:attrName>
                                        </p:attrNameLst>
                                      </p:cBhvr>
                                      <p:to>
                                        <p:strVal val="visible"/>
                                      </p:to>
                                    </p:set>
                                    <p:animEffect filter="fade" transition="in">
                                      <p:cBhvr>
                                        <p:cTn dur="1000"/>
                                        <p:tgtEl>
                                          <p:spTgt spid="10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2" st="2"/>
                                            </p:txEl>
                                          </p:spTgt>
                                        </p:tgtEl>
                                        <p:attrNameLst>
                                          <p:attrName>style.visibility</p:attrName>
                                        </p:attrNameLst>
                                      </p:cBhvr>
                                      <p:to>
                                        <p:strVal val="visible"/>
                                      </p:to>
                                    </p:set>
                                    <p:animEffect filter="fade" transition="in">
                                      <p:cBhvr>
                                        <p:cTn dur="1000"/>
                                        <p:tgtEl>
                                          <p:spTgt spid="10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xEl>
                                              <p:pRg end="3" st="3"/>
                                            </p:txEl>
                                          </p:spTgt>
                                        </p:tgtEl>
                                        <p:attrNameLst>
                                          <p:attrName>style.visibility</p:attrName>
                                        </p:attrNameLst>
                                      </p:cBhvr>
                                      <p:to>
                                        <p:strVal val="visible"/>
                                      </p:to>
                                    </p:set>
                                    <p:animEffect filter="fade" transition="in">
                                      <p:cBhvr>
                                        <p:cTn dur="1000"/>
                                        <p:tgtEl>
                                          <p:spTgt spid="100">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71"/>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ECONOMIC ASSETS</a:t>
            </a:r>
            <a:endParaRPr/>
          </a:p>
        </p:txBody>
      </p:sp>
      <p:grpSp>
        <p:nvGrpSpPr>
          <p:cNvPr id="1472" name="Google Shape;1472;p71"/>
          <p:cNvGrpSpPr/>
          <p:nvPr/>
        </p:nvGrpSpPr>
        <p:grpSpPr>
          <a:xfrm>
            <a:off x="6486525" y="876300"/>
            <a:ext cx="1819275" cy="461963"/>
            <a:chOff x="1717748" y="2375002"/>
            <a:chExt cx="3040063" cy="822960"/>
          </a:xfrm>
        </p:grpSpPr>
        <p:grpSp>
          <p:nvGrpSpPr>
            <p:cNvPr id="1473" name="Google Shape;1473;p71"/>
            <p:cNvGrpSpPr/>
            <p:nvPr/>
          </p:nvGrpSpPr>
          <p:grpSpPr>
            <a:xfrm>
              <a:off x="1717748" y="2375002"/>
              <a:ext cx="3040063" cy="822960"/>
              <a:chOff x="1717748" y="2375002"/>
              <a:chExt cx="3040063" cy="822960"/>
            </a:xfrm>
          </p:grpSpPr>
          <p:sp>
            <p:nvSpPr>
              <p:cNvPr id="1474" name="Google Shape;1474;p71"/>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Market</a:t>
                </a:r>
                <a:endParaRPr/>
              </a:p>
            </p:txBody>
          </p:sp>
          <p:sp>
            <p:nvSpPr>
              <p:cNvPr id="1475" name="Google Shape;1475;p71"/>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6" name="Google Shape;1476;p71"/>
            <p:cNvGrpSpPr/>
            <p:nvPr/>
          </p:nvGrpSpPr>
          <p:grpSpPr>
            <a:xfrm>
              <a:off x="1835838" y="2530721"/>
              <a:ext cx="598064" cy="532324"/>
              <a:chOff x="1806206" y="2502148"/>
              <a:chExt cx="598064" cy="532324"/>
            </a:xfrm>
          </p:grpSpPr>
          <p:sp>
            <p:nvSpPr>
              <p:cNvPr id="1477" name="Google Shape;1477;p7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479" name="Google Shape;1479;p71"/>
          <p:cNvPicPr preferRelativeResize="0"/>
          <p:nvPr/>
        </p:nvPicPr>
        <p:blipFill rotWithShape="1">
          <a:blip r:embed="rId3">
            <a:alphaModFix/>
          </a:blip>
          <a:srcRect b="0" l="0" r="0" t="0"/>
          <a:stretch/>
        </p:blipFill>
        <p:spPr>
          <a:xfrm>
            <a:off x="8458200" y="838200"/>
            <a:ext cx="539750" cy="822325"/>
          </a:xfrm>
          <a:prstGeom prst="rect">
            <a:avLst/>
          </a:prstGeom>
          <a:noFill/>
          <a:ln>
            <a:noFill/>
          </a:ln>
        </p:spPr>
      </p:pic>
      <p:pic>
        <p:nvPicPr>
          <p:cNvPr id="1480" name="Google Shape;1480;p71"/>
          <p:cNvPicPr preferRelativeResize="0"/>
          <p:nvPr/>
        </p:nvPicPr>
        <p:blipFill rotWithShape="1">
          <a:blip r:embed="rId4">
            <a:alphaModFix/>
          </a:blip>
          <a:srcRect b="0" l="0" r="0" t="0"/>
          <a:stretch/>
        </p:blipFill>
        <p:spPr>
          <a:xfrm>
            <a:off x="8458200" y="2819400"/>
            <a:ext cx="539750" cy="822325"/>
          </a:xfrm>
          <a:prstGeom prst="rect">
            <a:avLst/>
          </a:prstGeom>
          <a:noFill/>
          <a:ln>
            <a:noFill/>
          </a:ln>
        </p:spPr>
      </p:pic>
      <p:grpSp>
        <p:nvGrpSpPr>
          <p:cNvPr id="1481" name="Google Shape;1481;p71"/>
          <p:cNvGrpSpPr/>
          <p:nvPr/>
        </p:nvGrpSpPr>
        <p:grpSpPr>
          <a:xfrm>
            <a:off x="6477000" y="2863850"/>
            <a:ext cx="1819275" cy="463550"/>
            <a:chOff x="1717748" y="2375002"/>
            <a:chExt cx="3040063" cy="822960"/>
          </a:xfrm>
        </p:grpSpPr>
        <p:grpSp>
          <p:nvGrpSpPr>
            <p:cNvPr id="1482" name="Google Shape;1482;p71"/>
            <p:cNvGrpSpPr/>
            <p:nvPr/>
          </p:nvGrpSpPr>
          <p:grpSpPr>
            <a:xfrm>
              <a:off x="1717748" y="2375002"/>
              <a:ext cx="3040063" cy="822960"/>
              <a:chOff x="1717748" y="2375002"/>
              <a:chExt cx="3040063" cy="822960"/>
            </a:xfrm>
          </p:grpSpPr>
          <p:sp>
            <p:nvSpPr>
              <p:cNvPr id="1483" name="Google Shape;1483;p71"/>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People</a:t>
                </a:r>
                <a:endParaRPr/>
              </a:p>
            </p:txBody>
          </p:sp>
          <p:sp>
            <p:nvSpPr>
              <p:cNvPr id="1484" name="Google Shape;1484;p71"/>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5" name="Google Shape;1485;p71"/>
            <p:cNvGrpSpPr/>
            <p:nvPr/>
          </p:nvGrpSpPr>
          <p:grpSpPr>
            <a:xfrm>
              <a:off x="1835838" y="2530721"/>
              <a:ext cx="598064" cy="532324"/>
              <a:chOff x="1806206" y="2502148"/>
              <a:chExt cx="598064" cy="532324"/>
            </a:xfrm>
          </p:grpSpPr>
          <p:sp>
            <p:nvSpPr>
              <p:cNvPr id="1486" name="Google Shape;1486;p7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88" name="Google Shape;1488;p71"/>
          <p:cNvGrpSpPr/>
          <p:nvPr/>
        </p:nvGrpSpPr>
        <p:grpSpPr>
          <a:xfrm>
            <a:off x="6477000" y="4843463"/>
            <a:ext cx="1819275" cy="461962"/>
            <a:chOff x="1717748" y="2375002"/>
            <a:chExt cx="3040063" cy="822960"/>
          </a:xfrm>
        </p:grpSpPr>
        <p:grpSp>
          <p:nvGrpSpPr>
            <p:cNvPr id="1489" name="Google Shape;1489;p71"/>
            <p:cNvGrpSpPr/>
            <p:nvPr/>
          </p:nvGrpSpPr>
          <p:grpSpPr>
            <a:xfrm>
              <a:off x="1717748" y="2375002"/>
              <a:ext cx="3040063" cy="822960"/>
              <a:chOff x="1717748" y="2375002"/>
              <a:chExt cx="3040063" cy="822960"/>
            </a:xfrm>
          </p:grpSpPr>
          <p:sp>
            <p:nvSpPr>
              <p:cNvPr id="1490" name="Google Shape;1490;p71"/>
              <p:cNvSpPr/>
              <p:nvPr/>
            </p:nvSpPr>
            <p:spPr>
              <a:xfrm>
                <a:off x="1725707" y="2375002"/>
                <a:ext cx="303210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600">
                    <a:solidFill>
                      <a:schemeClr val="lt1"/>
                    </a:solidFill>
                    <a:latin typeface="Calibri"/>
                    <a:ea typeface="Calibri"/>
                    <a:cs typeface="Calibri"/>
                    <a:sym typeface="Calibri"/>
                  </a:rPr>
                  <a:t>Financial</a:t>
                </a:r>
                <a:endParaRPr/>
              </a:p>
            </p:txBody>
          </p:sp>
          <p:sp>
            <p:nvSpPr>
              <p:cNvPr id="1491" name="Google Shape;1491;p71"/>
              <p:cNvSpPr/>
              <p:nvPr/>
            </p:nvSpPr>
            <p:spPr>
              <a:xfrm>
                <a:off x="1717748" y="2375002"/>
                <a:ext cx="822356"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2" name="Google Shape;1492;p71"/>
            <p:cNvGrpSpPr/>
            <p:nvPr/>
          </p:nvGrpSpPr>
          <p:grpSpPr>
            <a:xfrm>
              <a:off x="1835838" y="2530721"/>
              <a:ext cx="598064" cy="532324"/>
              <a:chOff x="1806206" y="2502148"/>
              <a:chExt cx="598064" cy="532324"/>
            </a:xfrm>
          </p:grpSpPr>
          <p:sp>
            <p:nvSpPr>
              <p:cNvPr id="1493" name="Google Shape;1493;p7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http://ecx.images-amazon.com/images/I/51H0HWY8M7L.jpg" id="1495" name="Google Shape;1495;p71"/>
          <p:cNvPicPr preferRelativeResize="0"/>
          <p:nvPr/>
        </p:nvPicPr>
        <p:blipFill rotWithShape="1">
          <a:blip r:embed="rId5">
            <a:alphaModFix/>
          </a:blip>
          <a:srcRect b="0" l="0" r="0" t="0"/>
          <a:stretch/>
        </p:blipFill>
        <p:spPr>
          <a:xfrm>
            <a:off x="8458200" y="1752600"/>
            <a:ext cx="541338" cy="822325"/>
          </a:xfrm>
          <a:prstGeom prst="rect">
            <a:avLst/>
          </a:prstGeom>
          <a:noFill/>
          <a:ln>
            <a:noFill/>
          </a:ln>
        </p:spPr>
      </p:pic>
      <p:sp>
        <p:nvSpPr>
          <p:cNvPr id="1496" name="Google Shape;1496;p71"/>
          <p:cNvSpPr txBox="1"/>
          <p:nvPr/>
        </p:nvSpPr>
        <p:spPr>
          <a:xfrm>
            <a:off x="6324600" y="1447800"/>
            <a:ext cx="2057400" cy="1066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110">
                <a:solidFill>
                  <a:srgbClr val="333F1A"/>
                </a:solidFill>
                <a:latin typeface="Calibri"/>
                <a:ea typeface="Calibri"/>
                <a:cs typeface="Calibri"/>
                <a:sym typeface="Calibri"/>
              </a:rPr>
              <a:t>Understanding the market, opportunity, characteristics, size, timing, investment, target, customer behavior, positioning, competition, and differentiation</a:t>
            </a:r>
            <a:endParaRPr/>
          </a:p>
        </p:txBody>
      </p:sp>
      <p:sp>
        <p:nvSpPr>
          <p:cNvPr id="1497" name="Google Shape;1497;p71"/>
          <p:cNvSpPr txBox="1"/>
          <p:nvPr/>
        </p:nvSpPr>
        <p:spPr>
          <a:xfrm>
            <a:off x="6324600" y="3429000"/>
            <a:ext cx="2209800" cy="10668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None/>
            </a:pPr>
            <a:r>
              <a:rPr lang="en-US" sz="1110">
                <a:solidFill>
                  <a:srgbClr val="333F1A"/>
                </a:solidFill>
                <a:latin typeface="Calibri"/>
                <a:ea typeface="Calibri"/>
                <a:cs typeface="Calibri"/>
                <a:sym typeface="Calibri"/>
              </a:rPr>
              <a:t>Assessing the people, their motivation, strengths, capabilities; and the culture, who the leaders are, level of transparency and collaboration, what politics and dysfunctions exist</a:t>
            </a:r>
            <a:endParaRPr/>
          </a:p>
        </p:txBody>
      </p:sp>
      <p:pic>
        <p:nvPicPr>
          <p:cNvPr descr="http://bookfiesta4u.com/wp-content/uploads/2009/02/the-five-dysfunctions-of-a-team-pdf.jpg" id="1498" name="Google Shape;1498;p71"/>
          <p:cNvPicPr preferRelativeResize="0"/>
          <p:nvPr/>
        </p:nvPicPr>
        <p:blipFill rotWithShape="1">
          <a:blip r:embed="rId6">
            <a:alphaModFix/>
          </a:blip>
          <a:srcRect b="0" l="0" r="0" t="0"/>
          <a:stretch/>
        </p:blipFill>
        <p:spPr>
          <a:xfrm>
            <a:off x="8458200" y="3733800"/>
            <a:ext cx="552450" cy="822325"/>
          </a:xfrm>
          <a:prstGeom prst="rect">
            <a:avLst/>
          </a:prstGeom>
          <a:noFill/>
          <a:ln>
            <a:noFill/>
          </a:ln>
        </p:spPr>
      </p:pic>
      <p:sp>
        <p:nvSpPr>
          <p:cNvPr id="1499" name="Google Shape;1499;p71"/>
          <p:cNvSpPr txBox="1"/>
          <p:nvPr/>
        </p:nvSpPr>
        <p:spPr>
          <a:xfrm>
            <a:off x="6324600" y="5410200"/>
            <a:ext cx="2057400" cy="1066800"/>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None/>
            </a:pPr>
            <a:r>
              <a:rPr lang="en-US" sz="1110">
                <a:solidFill>
                  <a:srgbClr val="333F1A"/>
                </a:solidFill>
                <a:latin typeface="Calibri"/>
                <a:ea typeface="Calibri"/>
                <a:cs typeface="Calibri"/>
                <a:sym typeface="Calibri"/>
              </a:rPr>
              <a:t>Viability of the financial model, assets, liabilities, comparable performance, capital requirements, financial statement strength, constraints</a:t>
            </a:r>
            <a:endParaRPr/>
          </a:p>
        </p:txBody>
      </p:sp>
      <p:pic>
        <p:nvPicPr>
          <p:cNvPr id="1500" name="Google Shape;1500;p71"/>
          <p:cNvPicPr preferRelativeResize="0"/>
          <p:nvPr/>
        </p:nvPicPr>
        <p:blipFill rotWithShape="1">
          <a:blip r:embed="rId7">
            <a:alphaModFix/>
          </a:blip>
          <a:srcRect b="0" l="0" r="0" t="0"/>
          <a:stretch/>
        </p:blipFill>
        <p:spPr>
          <a:xfrm>
            <a:off x="8458200" y="4800600"/>
            <a:ext cx="584200" cy="822325"/>
          </a:xfrm>
          <a:prstGeom prst="rect">
            <a:avLst/>
          </a:prstGeom>
          <a:noFill/>
          <a:ln>
            <a:noFill/>
          </a:ln>
        </p:spPr>
      </p:pic>
      <p:pic>
        <p:nvPicPr>
          <p:cNvPr descr="http://vig-fp.pearsoned.co.uk/bigcovers/0273685988.jpg" id="1501" name="Google Shape;1501;p71"/>
          <p:cNvPicPr preferRelativeResize="0"/>
          <p:nvPr/>
        </p:nvPicPr>
        <p:blipFill rotWithShape="1">
          <a:blip r:embed="rId8">
            <a:alphaModFix/>
          </a:blip>
          <a:srcRect b="0" l="0" r="0" t="0"/>
          <a:stretch/>
        </p:blipFill>
        <p:spPr>
          <a:xfrm>
            <a:off x="8458200" y="5715000"/>
            <a:ext cx="584200" cy="822325"/>
          </a:xfrm>
          <a:prstGeom prst="rect">
            <a:avLst/>
          </a:prstGeom>
          <a:noFill/>
          <a:ln>
            <a:noFill/>
          </a:ln>
        </p:spPr>
      </p:pic>
      <p:sp>
        <p:nvSpPr>
          <p:cNvPr id="1502" name="Google Shape;1502;p71"/>
          <p:cNvSpPr txBox="1"/>
          <p:nvPr/>
        </p:nvSpPr>
        <p:spPr>
          <a:xfrm>
            <a:off x="6248400" y="-152400"/>
            <a:ext cx="3048000" cy="114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333F1A"/>
              </a:buClr>
              <a:buSzPts val="2000"/>
              <a:buFont typeface="Calibri"/>
              <a:buNone/>
            </a:pPr>
            <a:r>
              <a:rPr b="1" i="0" lang="en-US" sz="2000" u="none" cap="none" strike="noStrike">
                <a:solidFill>
                  <a:srgbClr val="333F1A"/>
                </a:solidFill>
                <a:latin typeface="Calibri"/>
                <a:ea typeface="Calibri"/>
                <a:cs typeface="Calibri"/>
                <a:sym typeface="Calibri"/>
              </a:rPr>
              <a:t>ECONOMIC ASSETS</a:t>
            </a:r>
            <a:endParaRPr b="1" i="0" sz="2000" u="none" cap="none" strike="noStrike">
              <a:solidFill>
                <a:srgbClr val="333F1A"/>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2"/>
                                        </p:tgtEl>
                                        <p:attrNameLst>
                                          <p:attrName>style.visibility</p:attrName>
                                        </p:attrNameLst>
                                      </p:cBhvr>
                                      <p:to>
                                        <p:strVal val="visible"/>
                                      </p:to>
                                    </p:set>
                                    <p:animEffect filter="fade" transition="in">
                                      <p:cBhvr>
                                        <p:cTn dur="500"/>
                                        <p:tgtEl>
                                          <p:spTgt spid="1472"/>
                                        </p:tgtEl>
                                      </p:cBhvr>
                                    </p:animEffect>
                                  </p:childTnLst>
                                </p:cTn>
                              </p:par>
                              <p:par>
                                <p:cTn fill="hold" nodeType="withEffect" presetClass="entr" presetID="10" presetSubtype="0">
                                  <p:stCondLst>
                                    <p:cond delay="0"/>
                                  </p:stCondLst>
                                  <p:childTnLst>
                                    <p:set>
                                      <p:cBhvr>
                                        <p:cTn dur="1" fill="hold">
                                          <p:stCondLst>
                                            <p:cond delay="0"/>
                                          </p:stCondLst>
                                        </p:cTn>
                                        <p:tgtEl>
                                          <p:spTgt spid="1479"/>
                                        </p:tgtEl>
                                        <p:attrNameLst>
                                          <p:attrName>style.visibility</p:attrName>
                                        </p:attrNameLst>
                                      </p:cBhvr>
                                      <p:to>
                                        <p:strVal val="visible"/>
                                      </p:to>
                                    </p:set>
                                    <p:animEffect filter="fade" transition="in">
                                      <p:cBhvr>
                                        <p:cTn dur="500"/>
                                        <p:tgtEl>
                                          <p:spTgt spid="1479"/>
                                        </p:tgtEl>
                                      </p:cBhvr>
                                    </p:animEffect>
                                  </p:childTnLst>
                                </p:cTn>
                              </p:par>
                              <p:par>
                                <p:cTn fill="hold" nodeType="withEffect" presetClass="entr" presetID="10" presetSubtype="0">
                                  <p:stCondLst>
                                    <p:cond delay="0"/>
                                  </p:stCondLst>
                                  <p:childTnLst>
                                    <p:set>
                                      <p:cBhvr>
                                        <p:cTn dur="1" fill="hold">
                                          <p:stCondLst>
                                            <p:cond delay="0"/>
                                          </p:stCondLst>
                                        </p:cTn>
                                        <p:tgtEl>
                                          <p:spTgt spid="1495"/>
                                        </p:tgtEl>
                                        <p:attrNameLst>
                                          <p:attrName>style.visibility</p:attrName>
                                        </p:attrNameLst>
                                      </p:cBhvr>
                                      <p:to>
                                        <p:strVal val="visible"/>
                                      </p:to>
                                    </p:set>
                                    <p:animEffect filter="fade" transition="in">
                                      <p:cBhvr>
                                        <p:cTn dur="500"/>
                                        <p:tgtEl>
                                          <p:spTgt spid="1495"/>
                                        </p:tgtEl>
                                      </p:cBhvr>
                                    </p:animEffect>
                                  </p:childTnLst>
                                </p:cTn>
                              </p:par>
                              <p:par>
                                <p:cTn fill="hold" nodeType="withEffect" presetClass="entr" presetID="10" presetSubtype="0">
                                  <p:stCondLst>
                                    <p:cond delay="0"/>
                                  </p:stCondLst>
                                  <p:childTnLst>
                                    <p:set>
                                      <p:cBhvr>
                                        <p:cTn dur="1" fill="hold">
                                          <p:stCondLst>
                                            <p:cond delay="0"/>
                                          </p:stCondLst>
                                        </p:cTn>
                                        <p:tgtEl>
                                          <p:spTgt spid="1496"/>
                                        </p:tgtEl>
                                        <p:attrNameLst>
                                          <p:attrName>style.visibility</p:attrName>
                                        </p:attrNameLst>
                                      </p:cBhvr>
                                      <p:to>
                                        <p:strVal val="visible"/>
                                      </p:to>
                                    </p:set>
                                    <p:animEffect filter="fade" transition="in">
                                      <p:cBhvr>
                                        <p:cTn dur="500"/>
                                        <p:tgtEl>
                                          <p:spTgt spid="1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0"/>
                                        </p:tgtEl>
                                        <p:attrNameLst>
                                          <p:attrName>style.visibility</p:attrName>
                                        </p:attrNameLst>
                                      </p:cBhvr>
                                      <p:to>
                                        <p:strVal val="visible"/>
                                      </p:to>
                                    </p:set>
                                    <p:animEffect filter="fade" transition="in">
                                      <p:cBhvr>
                                        <p:cTn dur="500"/>
                                        <p:tgtEl>
                                          <p:spTgt spid="1480"/>
                                        </p:tgtEl>
                                      </p:cBhvr>
                                    </p:animEffect>
                                  </p:childTnLst>
                                </p:cTn>
                              </p:par>
                              <p:par>
                                <p:cTn fill="hold" nodeType="withEffect" presetClass="entr" presetID="10" presetSubtype="0">
                                  <p:stCondLst>
                                    <p:cond delay="0"/>
                                  </p:stCondLst>
                                  <p:childTnLst>
                                    <p:set>
                                      <p:cBhvr>
                                        <p:cTn dur="1" fill="hold">
                                          <p:stCondLst>
                                            <p:cond delay="0"/>
                                          </p:stCondLst>
                                        </p:cTn>
                                        <p:tgtEl>
                                          <p:spTgt spid="1481"/>
                                        </p:tgtEl>
                                        <p:attrNameLst>
                                          <p:attrName>style.visibility</p:attrName>
                                        </p:attrNameLst>
                                      </p:cBhvr>
                                      <p:to>
                                        <p:strVal val="visible"/>
                                      </p:to>
                                    </p:set>
                                    <p:animEffect filter="fade" transition="in">
                                      <p:cBhvr>
                                        <p:cTn dur="500"/>
                                        <p:tgtEl>
                                          <p:spTgt spid="1481"/>
                                        </p:tgtEl>
                                      </p:cBhvr>
                                    </p:animEffect>
                                  </p:childTnLst>
                                </p:cTn>
                              </p:par>
                              <p:par>
                                <p:cTn fill="hold" nodeType="withEffect" presetClass="entr" presetID="10" presetSubtype="0">
                                  <p:stCondLst>
                                    <p:cond delay="0"/>
                                  </p:stCondLst>
                                  <p:childTnLst>
                                    <p:set>
                                      <p:cBhvr>
                                        <p:cTn dur="1" fill="hold">
                                          <p:stCondLst>
                                            <p:cond delay="0"/>
                                          </p:stCondLst>
                                        </p:cTn>
                                        <p:tgtEl>
                                          <p:spTgt spid="1497"/>
                                        </p:tgtEl>
                                        <p:attrNameLst>
                                          <p:attrName>style.visibility</p:attrName>
                                        </p:attrNameLst>
                                      </p:cBhvr>
                                      <p:to>
                                        <p:strVal val="visible"/>
                                      </p:to>
                                    </p:set>
                                    <p:animEffect filter="fade" transition="in">
                                      <p:cBhvr>
                                        <p:cTn dur="500"/>
                                        <p:tgtEl>
                                          <p:spTgt spid="1497"/>
                                        </p:tgtEl>
                                      </p:cBhvr>
                                    </p:animEffect>
                                  </p:childTnLst>
                                </p:cTn>
                              </p:par>
                              <p:par>
                                <p:cTn fill="hold" nodeType="withEffect" presetClass="entr" presetID="10" presetSubtype="0">
                                  <p:stCondLst>
                                    <p:cond delay="0"/>
                                  </p:stCondLst>
                                  <p:childTnLst>
                                    <p:set>
                                      <p:cBhvr>
                                        <p:cTn dur="1" fill="hold">
                                          <p:stCondLst>
                                            <p:cond delay="0"/>
                                          </p:stCondLst>
                                        </p:cTn>
                                        <p:tgtEl>
                                          <p:spTgt spid="1498"/>
                                        </p:tgtEl>
                                        <p:attrNameLst>
                                          <p:attrName>style.visibility</p:attrName>
                                        </p:attrNameLst>
                                      </p:cBhvr>
                                      <p:to>
                                        <p:strVal val="visible"/>
                                      </p:to>
                                    </p:set>
                                    <p:animEffect filter="fade" transition="in">
                                      <p:cBhvr>
                                        <p:cTn dur="500"/>
                                        <p:tgtEl>
                                          <p:spTgt spid="14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500"/>
                                        <p:tgtEl>
                                          <p:spTgt spid="1488"/>
                                        </p:tgtEl>
                                      </p:cBhvr>
                                    </p:animEffect>
                                  </p:childTnLst>
                                </p:cTn>
                              </p:par>
                              <p:par>
                                <p:cTn fill="hold" nodeType="withEffect" presetClass="entr" presetID="10" presetSubtype="0">
                                  <p:stCondLst>
                                    <p:cond delay="0"/>
                                  </p:stCondLst>
                                  <p:childTnLst>
                                    <p:set>
                                      <p:cBhvr>
                                        <p:cTn dur="1" fill="hold">
                                          <p:stCondLst>
                                            <p:cond delay="0"/>
                                          </p:stCondLst>
                                        </p:cTn>
                                        <p:tgtEl>
                                          <p:spTgt spid="1499"/>
                                        </p:tgtEl>
                                        <p:attrNameLst>
                                          <p:attrName>style.visibility</p:attrName>
                                        </p:attrNameLst>
                                      </p:cBhvr>
                                      <p:to>
                                        <p:strVal val="visible"/>
                                      </p:to>
                                    </p:set>
                                    <p:animEffect filter="fade" transition="in">
                                      <p:cBhvr>
                                        <p:cTn dur="500"/>
                                        <p:tgtEl>
                                          <p:spTgt spid="1499"/>
                                        </p:tgtEl>
                                      </p:cBhvr>
                                    </p:animEffect>
                                  </p:childTnLst>
                                </p:cTn>
                              </p:par>
                              <p:par>
                                <p:cTn fill="hold" nodeType="withEffect" presetClass="entr" presetID="10" presetSubtype="0">
                                  <p:stCondLst>
                                    <p:cond delay="0"/>
                                  </p:stCondLst>
                                  <p:childTnLst>
                                    <p:set>
                                      <p:cBhvr>
                                        <p:cTn dur="1" fill="hold">
                                          <p:stCondLst>
                                            <p:cond delay="0"/>
                                          </p:stCondLst>
                                        </p:cTn>
                                        <p:tgtEl>
                                          <p:spTgt spid="1500"/>
                                        </p:tgtEl>
                                        <p:attrNameLst>
                                          <p:attrName>style.visibility</p:attrName>
                                        </p:attrNameLst>
                                      </p:cBhvr>
                                      <p:to>
                                        <p:strVal val="visible"/>
                                      </p:to>
                                    </p:set>
                                    <p:animEffect filter="fade" transition="in">
                                      <p:cBhvr>
                                        <p:cTn dur="500"/>
                                        <p:tgtEl>
                                          <p:spTgt spid="1500"/>
                                        </p:tgtEl>
                                      </p:cBhvr>
                                    </p:animEffect>
                                  </p:childTnLst>
                                </p:cTn>
                              </p:par>
                              <p:par>
                                <p:cTn fill="hold" nodeType="withEffect" presetClass="entr" presetID="10" presetSubtype="0">
                                  <p:stCondLst>
                                    <p:cond delay="0"/>
                                  </p:stCondLst>
                                  <p:childTnLst>
                                    <p:set>
                                      <p:cBhvr>
                                        <p:cTn dur="1" fill="hold">
                                          <p:stCondLst>
                                            <p:cond delay="0"/>
                                          </p:stCondLst>
                                        </p:cTn>
                                        <p:tgtEl>
                                          <p:spTgt spid="1501"/>
                                        </p:tgtEl>
                                        <p:attrNameLst>
                                          <p:attrName>style.visibility</p:attrName>
                                        </p:attrNameLst>
                                      </p:cBhvr>
                                      <p:to>
                                        <p:strVal val="visible"/>
                                      </p:to>
                                    </p:set>
                                    <p:animEffect filter="fade" transition="in">
                                      <p:cBhvr>
                                        <p:cTn dur="500"/>
                                        <p:tgtEl>
                                          <p:spTgt spid="15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7" name="Shape 1507"/>
        <p:cNvGrpSpPr/>
        <p:nvPr/>
      </p:nvGrpSpPr>
      <p:grpSpPr>
        <a:xfrm>
          <a:off x="0" y="0"/>
          <a:ext cx="0" cy="0"/>
          <a:chOff x="0" y="0"/>
          <a:chExt cx="0" cy="0"/>
        </a:xfrm>
      </p:grpSpPr>
      <p:sp>
        <p:nvSpPr>
          <p:cNvPr id="1508" name="Google Shape;1508;p72"/>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Market Lens</a:t>
            </a:r>
            <a:endParaRPr/>
          </a:p>
        </p:txBody>
      </p:sp>
      <p:grpSp>
        <p:nvGrpSpPr>
          <p:cNvPr id="1509" name="Google Shape;1509;p72"/>
          <p:cNvGrpSpPr/>
          <p:nvPr/>
        </p:nvGrpSpPr>
        <p:grpSpPr>
          <a:xfrm>
            <a:off x="5705101" y="917089"/>
            <a:ext cx="2632824" cy="2701311"/>
            <a:chOff x="287469" y="1128858"/>
            <a:chExt cx="3328976" cy="3415407"/>
          </a:xfrm>
        </p:grpSpPr>
        <p:grpSp>
          <p:nvGrpSpPr>
            <p:cNvPr id="1510" name="Google Shape;1510;p72"/>
            <p:cNvGrpSpPr/>
            <p:nvPr/>
          </p:nvGrpSpPr>
          <p:grpSpPr>
            <a:xfrm>
              <a:off x="721813" y="2103576"/>
              <a:ext cx="2512779" cy="1457324"/>
              <a:chOff x="2593869" y="4166761"/>
              <a:chExt cx="1244510" cy="721772"/>
            </a:xfrm>
          </p:grpSpPr>
          <p:grpSp>
            <p:nvGrpSpPr>
              <p:cNvPr id="1511" name="Google Shape;1511;p72"/>
              <p:cNvGrpSpPr/>
              <p:nvPr/>
            </p:nvGrpSpPr>
            <p:grpSpPr>
              <a:xfrm>
                <a:off x="3049822" y="4261159"/>
                <a:ext cx="732066" cy="198174"/>
                <a:chOff x="1717748" y="2375002"/>
                <a:chExt cx="3040063" cy="822960"/>
              </a:xfrm>
            </p:grpSpPr>
            <p:grpSp>
              <p:nvGrpSpPr>
                <p:cNvPr id="1512" name="Google Shape;1512;p72"/>
                <p:cNvGrpSpPr/>
                <p:nvPr/>
              </p:nvGrpSpPr>
              <p:grpSpPr>
                <a:xfrm>
                  <a:off x="1717748" y="2375002"/>
                  <a:ext cx="3040063" cy="822960"/>
                  <a:chOff x="1717748" y="2375002"/>
                  <a:chExt cx="3040063" cy="822960"/>
                </a:xfrm>
              </p:grpSpPr>
              <p:sp>
                <p:nvSpPr>
                  <p:cNvPr id="1513" name="Google Shape;1513;p72"/>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1514" name="Google Shape;1514;p7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72"/>
                <p:cNvGrpSpPr/>
                <p:nvPr/>
              </p:nvGrpSpPr>
              <p:grpSpPr>
                <a:xfrm>
                  <a:off x="1835838" y="2530721"/>
                  <a:ext cx="598064" cy="532324"/>
                  <a:chOff x="1806206" y="2502148"/>
                  <a:chExt cx="598064" cy="532324"/>
                </a:xfrm>
              </p:grpSpPr>
              <p:sp>
                <p:nvSpPr>
                  <p:cNvPr id="1516" name="Google Shape;1516;p7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18" name="Google Shape;1518;p72"/>
              <p:cNvGrpSpPr/>
              <p:nvPr/>
            </p:nvGrpSpPr>
            <p:grpSpPr>
              <a:xfrm>
                <a:off x="2895037" y="4166761"/>
                <a:ext cx="732066" cy="198174"/>
                <a:chOff x="1717748" y="2375002"/>
                <a:chExt cx="3040063" cy="822960"/>
              </a:xfrm>
            </p:grpSpPr>
            <p:grpSp>
              <p:nvGrpSpPr>
                <p:cNvPr id="1519" name="Google Shape;1519;p72"/>
                <p:cNvGrpSpPr/>
                <p:nvPr/>
              </p:nvGrpSpPr>
              <p:grpSpPr>
                <a:xfrm>
                  <a:off x="1717748" y="2375002"/>
                  <a:ext cx="3040063" cy="822960"/>
                  <a:chOff x="1717748" y="2375002"/>
                  <a:chExt cx="3040063" cy="822960"/>
                </a:xfrm>
              </p:grpSpPr>
              <p:sp>
                <p:nvSpPr>
                  <p:cNvPr id="1520" name="Google Shape;1520;p72"/>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Governance</a:t>
                    </a:r>
                    <a:endParaRPr/>
                  </a:p>
                </p:txBody>
              </p:sp>
              <p:sp>
                <p:nvSpPr>
                  <p:cNvPr id="1521" name="Google Shape;1521;p7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72"/>
                <p:cNvGrpSpPr/>
                <p:nvPr/>
              </p:nvGrpSpPr>
              <p:grpSpPr>
                <a:xfrm>
                  <a:off x="1835838" y="2530721"/>
                  <a:ext cx="598064" cy="532324"/>
                  <a:chOff x="1806206" y="2502148"/>
                  <a:chExt cx="598064" cy="532324"/>
                </a:xfrm>
              </p:grpSpPr>
              <p:sp>
                <p:nvSpPr>
                  <p:cNvPr id="1523" name="Google Shape;1523;p7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5" name="Google Shape;1525;p72"/>
              <p:cNvGrpSpPr/>
              <p:nvPr/>
            </p:nvGrpSpPr>
            <p:grpSpPr>
              <a:xfrm>
                <a:off x="2711061" y="4193202"/>
                <a:ext cx="734524" cy="198174"/>
                <a:chOff x="1717748" y="2375002"/>
                <a:chExt cx="3135731" cy="822960"/>
              </a:xfrm>
            </p:grpSpPr>
            <p:grpSp>
              <p:nvGrpSpPr>
                <p:cNvPr id="1526" name="Google Shape;1526;p72"/>
                <p:cNvGrpSpPr/>
                <p:nvPr/>
              </p:nvGrpSpPr>
              <p:grpSpPr>
                <a:xfrm>
                  <a:off x="1717748" y="2375002"/>
                  <a:ext cx="3135731" cy="822960"/>
                  <a:chOff x="1717748" y="2375002"/>
                  <a:chExt cx="3135731" cy="822960"/>
                </a:xfrm>
              </p:grpSpPr>
              <p:sp>
                <p:nvSpPr>
                  <p:cNvPr id="1527" name="Google Shape;1527;p72"/>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Expectation</a:t>
                    </a:r>
                    <a:endParaRPr/>
                  </a:p>
                </p:txBody>
              </p:sp>
              <p:sp>
                <p:nvSpPr>
                  <p:cNvPr id="1528" name="Google Shape;1528;p7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72"/>
                <p:cNvGrpSpPr/>
                <p:nvPr/>
              </p:nvGrpSpPr>
              <p:grpSpPr>
                <a:xfrm>
                  <a:off x="1835838" y="2530721"/>
                  <a:ext cx="598064" cy="532324"/>
                  <a:chOff x="1806206" y="2502148"/>
                  <a:chExt cx="598064" cy="532324"/>
                </a:xfrm>
              </p:grpSpPr>
              <p:sp>
                <p:nvSpPr>
                  <p:cNvPr id="1530" name="Google Shape;1530;p7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2" name="Google Shape;1532;p72"/>
              <p:cNvGrpSpPr/>
              <p:nvPr/>
            </p:nvGrpSpPr>
            <p:grpSpPr>
              <a:xfrm>
                <a:off x="2595021" y="4333340"/>
                <a:ext cx="735109" cy="198174"/>
                <a:chOff x="1717748" y="2375002"/>
                <a:chExt cx="3052699" cy="822960"/>
              </a:xfrm>
            </p:grpSpPr>
            <p:grpSp>
              <p:nvGrpSpPr>
                <p:cNvPr id="1533" name="Google Shape;1533;p72"/>
                <p:cNvGrpSpPr/>
                <p:nvPr/>
              </p:nvGrpSpPr>
              <p:grpSpPr>
                <a:xfrm>
                  <a:off x="1717748" y="2375002"/>
                  <a:ext cx="3052699" cy="822960"/>
                  <a:chOff x="1717748" y="2375002"/>
                  <a:chExt cx="3052699" cy="822960"/>
                </a:xfrm>
              </p:grpSpPr>
              <p:sp>
                <p:nvSpPr>
                  <p:cNvPr id="1534" name="Google Shape;1534;p72"/>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Execution</a:t>
                    </a:r>
                    <a:endParaRPr/>
                  </a:p>
                </p:txBody>
              </p:sp>
              <p:sp>
                <p:nvSpPr>
                  <p:cNvPr id="1535" name="Google Shape;1535;p7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72"/>
                <p:cNvGrpSpPr/>
                <p:nvPr/>
              </p:nvGrpSpPr>
              <p:grpSpPr>
                <a:xfrm>
                  <a:off x="1835838" y="2530721"/>
                  <a:ext cx="598064" cy="532324"/>
                  <a:chOff x="1806206" y="2502148"/>
                  <a:chExt cx="598064" cy="532324"/>
                </a:xfrm>
              </p:grpSpPr>
              <p:sp>
                <p:nvSpPr>
                  <p:cNvPr id="1537" name="Google Shape;1537;p7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9" name="Google Shape;1539;p72"/>
              <p:cNvGrpSpPr/>
              <p:nvPr/>
            </p:nvGrpSpPr>
            <p:grpSpPr>
              <a:xfrm>
                <a:off x="2593869" y="4521548"/>
                <a:ext cx="732066" cy="198174"/>
                <a:chOff x="1717748" y="2375002"/>
                <a:chExt cx="3040063" cy="822960"/>
              </a:xfrm>
            </p:grpSpPr>
            <p:grpSp>
              <p:nvGrpSpPr>
                <p:cNvPr id="1540" name="Google Shape;1540;p72"/>
                <p:cNvGrpSpPr/>
                <p:nvPr/>
              </p:nvGrpSpPr>
              <p:grpSpPr>
                <a:xfrm>
                  <a:off x="1717748" y="2375002"/>
                  <a:ext cx="3040063" cy="822960"/>
                  <a:chOff x="1717748" y="2375002"/>
                  <a:chExt cx="3040063" cy="822960"/>
                </a:xfrm>
              </p:grpSpPr>
              <p:sp>
                <p:nvSpPr>
                  <p:cNvPr id="1541" name="Google Shape;1541;p72"/>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Operations</a:t>
                    </a:r>
                    <a:endParaRPr/>
                  </a:p>
                </p:txBody>
              </p:sp>
              <p:sp>
                <p:nvSpPr>
                  <p:cNvPr id="1542" name="Google Shape;1542;p7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3" name="Google Shape;1543;p72"/>
                <p:cNvGrpSpPr/>
                <p:nvPr/>
              </p:nvGrpSpPr>
              <p:grpSpPr>
                <a:xfrm>
                  <a:off x="1835838" y="2530721"/>
                  <a:ext cx="598064" cy="532324"/>
                  <a:chOff x="1806206" y="2502148"/>
                  <a:chExt cx="598064" cy="532324"/>
                </a:xfrm>
              </p:grpSpPr>
              <p:sp>
                <p:nvSpPr>
                  <p:cNvPr id="1544" name="Google Shape;1544;p7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6" name="Google Shape;1546;p72"/>
              <p:cNvGrpSpPr/>
              <p:nvPr/>
            </p:nvGrpSpPr>
            <p:grpSpPr>
              <a:xfrm>
                <a:off x="2714462" y="4656532"/>
                <a:ext cx="732066" cy="198174"/>
                <a:chOff x="1717748" y="2375002"/>
                <a:chExt cx="3040063" cy="822960"/>
              </a:xfrm>
            </p:grpSpPr>
            <p:grpSp>
              <p:nvGrpSpPr>
                <p:cNvPr id="1547" name="Google Shape;1547;p72"/>
                <p:cNvGrpSpPr/>
                <p:nvPr/>
              </p:nvGrpSpPr>
              <p:grpSpPr>
                <a:xfrm>
                  <a:off x="1717748" y="2375002"/>
                  <a:ext cx="3040063" cy="822960"/>
                  <a:chOff x="1717748" y="2375002"/>
                  <a:chExt cx="3040063" cy="822960"/>
                </a:xfrm>
              </p:grpSpPr>
              <p:sp>
                <p:nvSpPr>
                  <p:cNvPr id="1548" name="Google Shape;1548;p72"/>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Strategy</a:t>
                    </a:r>
                    <a:endParaRPr/>
                  </a:p>
                </p:txBody>
              </p:sp>
              <p:sp>
                <p:nvSpPr>
                  <p:cNvPr id="1549" name="Google Shape;1549;p7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72"/>
                <p:cNvGrpSpPr/>
                <p:nvPr/>
              </p:nvGrpSpPr>
              <p:grpSpPr>
                <a:xfrm>
                  <a:off x="1835838" y="2530721"/>
                  <a:ext cx="598064" cy="532324"/>
                  <a:chOff x="1806206" y="2502148"/>
                  <a:chExt cx="598064" cy="532324"/>
                </a:xfrm>
              </p:grpSpPr>
              <p:sp>
                <p:nvSpPr>
                  <p:cNvPr id="1551" name="Google Shape;1551;p7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3" name="Google Shape;1553;p72"/>
              <p:cNvGrpSpPr/>
              <p:nvPr/>
            </p:nvGrpSpPr>
            <p:grpSpPr>
              <a:xfrm>
                <a:off x="2891872" y="4690359"/>
                <a:ext cx="732066" cy="198174"/>
                <a:chOff x="1717748" y="2375002"/>
                <a:chExt cx="3040063" cy="822960"/>
              </a:xfrm>
            </p:grpSpPr>
            <p:grpSp>
              <p:nvGrpSpPr>
                <p:cNvPr id="1554" name="Google Shape;1554;p72"/>
                <p:cNvGrpSpPr/>
                <p:nvPr/>
              </p:nvGrpSpPr>
              <p:grpSpPr>
                <a:xfrm>
                  <a:off x="1717748" y="2375002"/>
                  <a:ext cx="3040063" cy="822960"/>
                  <a:chOff x="1717748" y="2375002"/>
                  <a:chExt cx="3040063" cy="822960"/>
                </a:xfrm>
              </p:grpSpPr>
              <p:sp>
                <p:nvSpPr>
                  <p:cNvPr id="1555" name="Google Shape;1555;p72"/>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Financial</a:t>
                    </a:r>
                    <a:endParaRPr/>
                  </a:p>
                </p:txBody>
              </p:sp>
              <p:sp>
                <p:nvSpPr>
                  <p:cNvPr id="1556" name="Google Shape;1556;p7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7" name="Google Shape;1557;p72"/>
                <p:cNvGrpSpPr/>
                <p:nvPr/>
              </p:nvGrpSpPr>
              <p:grpSpPr>
                <a:xfrm>
                  <a:off x="1835838" y="2530721"/>
                  <a:ext cx="598064" cy="532324"/>
                  <a:chOff x="1806206" y="2502148"/>
                  <a:chExt cx="598064" cy="532324"/>
                </a:xfrm>
              </p:grpSpPr>
              <p:sp>
                <p:nvSpPr>
                  <p:cNvPr id="1558" name="Google Shape;1558;p7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0" name="Google Shape;1560;p72"/>
              <p:cNvGrpSpPr/>
              <p:nvPr/>
            </p:nvGrpSpPr>
            <p:grpSpPr>
              <a:xfrm>
                <a:off x="3056140" y="4602572"/>
                <a:ext cx="732066" cy="198174"/>
                <a:chOff x="1717748" y="2375002"/>
                <a:chExt cx="3040063" cy="822960"/>
              </a:xfrm>
            </p:grpSpPr>
            <p:grpSp>
              <p:nvGrpSpPr>
                <p:cNvPr id="1561" name="Google Shape;1561;p72"/>
                <p:cNvGrpSpPr/>
                <p:nvPr/>
              </p:nvGrpSpPr>
              <p:grpSpPr>
                <a:xfrm>
                  <a:off x="1717748" y="2375002"/>
                  <a:ext cx="3040063" cy="822960"/>
                  <a:chOff x="1717748" y="2375002"/>
                  <a:chExt cx="3040063" cy="822960"/>
                </a:xfrm>
              </p:grpSpPr>
              <p:sp>
                <p:nvSpPr>
                  <p:cNvPr id="1562" name="Google Shape;1562;p72"/>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People</a:t>
                    </a:r>
                    <a:endParaRPr/>
                  </a:p>
                </p:txBody>
              </p:sp>
              <p:sp>
                <p:nvSpPr>
                  <p:cNvPr id="1563" name="Google Shape;1563;p7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72"/>
                <p:cNvGrpSpPr/>
                <p:nvPr/>
              </p:nvGrpSpPr>
              <p:grpSpPr>
                <a:xfrm>
                  <a:off x="1835838" y="2530721"/>
                  <a:ext cx="598064" cy="532324"/>
                  <a:chOff x="1806206" y="2502148"/>
                  <a:chExt cx="598064" cy="532324"/>
                </a:xfrm>
              </p:grpSpPr>
              <p:sp>
                <p:nvSpPr>
                  <p:cNvPr id="1565" name="Google Shape;1565;p7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7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67" name="Google Shape;1567;p72"/>
              <p:cNvGrpSpPr/>
              <p:nvPr/>
            </p:nvGrpSpPr>
            <p:grpSpPr>
              <a:xfrm>
                <a:off x="3106694" y="4410994"/>
                <a:ext cx="731685" cy="203788"/>
                <a:chOff x="1717790" y="2340422"/>
                <a:chExt cx="3038481" cy="846273"/>
              </a:xfrm>
            </p:grpSpPr>
            <p:grpSp>
              <p:nvGrpSpPr>
                <p:cNvPr id="1568" name="Google Shape;1568;p72"/>
                <p:cNvGrpSpPr/>
                <p:nvPr/>
              </p:nvGrpSpPr>
              <p:grpSpPr>
                <a:xfrm>
                  <a:off x="1717790" y="2340422"/>
                  <a:ext cx="3038481" cy="846273"/>
                  <a:chOff x="1717790" y="2340422"/>
                  <a:chExt cx="3038481" cy="846273"/>
                </a:xfrm>
              </p:grpSpPr>
              <p:sp>
                <p:nvSpPr>
                  <p:cNvPr id="1569" name="Google Shape;1569;p72"/>
                  <p:cNvSpPr/>
                  <p:nvPr/>
                </p:nvSpPr>
                <p:spPr>
                  <a:xfrm>
                    <a:off x="1726046" y="2340422"/>
                    <a:ext cx="3030225" cy="846273"/>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Market</a:t>
                    </a:r>
                    <a:endParaRPr/>
                  </a:p>
                </p:txBody>
              </p:sp>
              <p:sp>
                <p:nvSpPr>
                  <p:cNvPr id="1570" name="Google Shape;1570;p72"/>
                  <p:cNvSpPr/>
                  <p:nvPr/>
                </p:nvSpPr>
                <p:spPr>
                  <a:xfrm>
                    <a:off x="1717790" y="2340422"/>
                    <a:ext cx="825674" cy="846273"/>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1" name="Google Shape;1571;p72"/>
                <p:cNvGrpSpPr/>
                <p:nvPr/>
              </p:nvGrpSpPr>
              <p:grpSpPr>
                <a:xfrm>
                  <a:off x="1835838" y="2530721"/>
                  <a:ext cx="598064" cy="532324"/>
                  <a:chOff x="1806206" y="2502148"/>
                  <a:chExt cx="598064" cy="532324"/>
                </a:xfrm>
              </p:grpSpPr>
              <p:sp>
                <p:nvSpPr>
                  <p:cNvPr id="1572" name="Google Shape;1572;p7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7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74" name="Google Shape;1574;p72"/>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grpSp>
      <p:grpSp>
        <p:nvGrpSpPr>
          <p:cNvPr id="1575" name="Google Shape;1575;p72"/>
          <p:cNvGrpSpPr/>
          <p:nvPr/>
        </p:nvGrpSpPr>
        <p:grpSpPr>
          <a:xfrm>
            <a:off x="858838" y="1012825"/>
            <a:ext cx="4343400" cy="4995863"/>
            <a:chOff x="254457" y="1013232"/>
            <a:chExt cx="4342267" cy="4995685"/>
          </a:xfrm>
        </p:grpSpPr>
        <p:sp>
          <p:nvSpPr>
            <p:cNvPr id="1576" name="Google Shape;1576;p72"/>
            <p:cNvSpPr/>
            <p:nvPr/>
          </p:nvSpPr>
          <p:spPr>
            <a:xfrm>
              <a:off x="254457" y="1013232"/>
              <a:ext cx="4342267" cy="499568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7" name="Google Shape;1577;p72"/>
            <p:cNvGrpSpPr/>
            <p:nvPr/>
          </p:nvGrpSpPr>
          <p:grpSpPr>
            <a:xfrm>
              <a:off x="481410" y="1148165"/>
              <a:ext cx="2393325" cy="647677"/>
              <a:chOff x="1717379" y="2374710"/>
              <a:chExt cx="3039561" cy="822563"/>
            </a:xfrm>
          </p:grpSpPr>
          <p:grpSp>
            <p:nvGrpSpPr>
              <p:cNvPr id="1578" name="Google Shape;1578;p72"/>
              <p:cNvGrpSpPr/>
              <p:nvPr/>
            </p:nvGrpSpPr>
            <p:grpSpPr>
              <a:xfrm>
                <a:off x="1717379" y="2374710"/>
                <a:ext cx="3039561" cy="822563"/>
                <a:chOff x="1717379" y="2374710"/>
                <a:chExt cx="3039561" cy="822563"/>
              </a:xfrm>
            </p:grpSpPr>
            <p:sp>
              <p:nvSpPr>
                <p:cNvPr id="1579" name="Google Shape;1579;p72"/>
                <p:cNvSpPr/>
                <p:nvPr/>
              </p:nvSpPr>
              <p:spPr>
                <a:xfrm>
                  <a:off x="1723426" y="2374710"/>
                  <a:ext cx="3033514" cy="822563"/>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Market</a:t>
                  </a:r>
                  <a:endParaRPr/>
                </a:p>
              </p:txBody>
            </p:sp>
            <p:sp>
              <p:nvSpPr>
                <p:cNvPr id="1580" name="Google Shape;1580;p72"/>
                <p:cNvSpPr/>
                <p:nvPr/>
              </p:nvSpPr>
              <p:spPr>
                <a:xfrm>
                  <a:off x="1717379" y="2374710"/>
                  <a:ext cx="822375" cy="822563"/>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1" name="Google Shape;1581;p72"/>
              <p:cNvGrpSpPr/>
              <p:nvPr/>
            </p:nvGrpSpPr>
            <p:grpSpPr>
              <a:xfrm>
                <a:off x="1835838" y="2530721"/>
                <a:ext cx="598064" cy="532324"/>
                <a:chOff x="1806206" y="2502148"/>
                <a:chExt cx="598064" cy="532324"/>
              </a:xfrm>
            </p:grpSpPr>
            <p:sp>
              <p:nvSpPr>
                <p:cNvPr id="1582" name="Google Shape;1582;p7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584" name="Google Shape;1584;p72"/>
          <p:cNvSpPr txBox="1"/>
          <p:nvPr>
            <p:ph idx="4294967295" type="body"/>
          </p:nvPr>
        </p:nvSpPr>
        <p:spPr>
          <a:xfrm>
            <a:off x="858838" y="1989138"/>
            <a:ext cx="4244975" cy="4030662"/>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Clr>
                <a:srgbClr val="333F1A"/>
              </a:buClr>
              <a:buSzPts val="1400"/>
              <a:buFont typeface="Arial"/>
              <a:buChar char="•"/>
            </a:pPr>
            <a:r>
              <a:rPr lang="en-US" sz="1400"/>
              <a:t>Focuses on understanding </a:t>
            </a:r>
            <a:r>
              <a:rPr lang="en-US" sz="1400">
                <a:solidFill>
                  <a:srgbClr val="76923C"/>
                </a:solidFill>
              </a:rPr>
              <a:t>the market </a:t>
            </a:r>
            <a:r>
              <a:rPr lang="en-US" sz="1400"/>
              <a:t>in which the business competes and the business’s </a:t>
            </a:r>
            <a:r>
              <a:rPr lang="en-US" sz="1400">
                <a:solidFill>
                  <a:srgbClr val="77933C"/>
                </a:solidFill>
              </a:rPr>
              <a:t>customers</a:t>
            </a:r>
            <a:r>
              <a:rPr lang="en-US" sz="1400"/>
              <a:t>.</a:t>
            </a:r>
            <a:endParaRPr/>
          </a:p>
          <a:p>
            <a:pPr indent="-182880" lvl="0" marL="182880" rtl="0" algn="l">
              <a:spcBef>
                <a:spcPts val="400"/>
              </a:spcBef>
              <a:spcAft>
                <a:spcPts val="0"/>
              </a:spcAft>
              <a:buClr>
                <a:srgbClr val="333F1A"/>
              </a:buClr>
              <a:buSzPts val="1400"/>
              <a:buFont typeface="Arial"/>
              <a:buChar char="•"/>
            </a:pPr>
            <a:r>
              <a:rPr lang="en-US" sz="1400"/>
              <a:t>This Lens is </a:t>
            </a:r>
            <a:r>
              <a:rPr lang="en-US" sz="1400">
                <a:solidFill>
                  <a:srgbClr val="77933C"/>
                </a:solidFill>
              </a:rPr>
              <a:t>not about Marketing </a:t>
            </a:r>
            <a:r>
              <a:rPr lang="en-US" sz="1400"/>
              <a:t>which is a cross-functional discipline.</a:t>
            </a:r>
            <a:endParaRPr/>
          </a:p>
          <a:p>
            <a:pPr indent="-182880" lvl="0" marL="182880" rtl="0" algn="l">
              <a:spcBef>
                <a:spcPts val="400"/>
              </a:spcBef>
              <a:spcAft>
                <a:spcPts val="0"/>
              </a:spcAft>
              <a:buClr>
                <a:srgbClr val="333F1A"/>
              </a:buClr>
              <a:buSzPts val="1400"/>
              <a:buFont typeface="Arial"/>
              <a:buChar char="•"/>
            </a:pPr>
            <a:r>
              <a:rPr lang="en-US" sz="1400"/>
              <a:t>Most businesses </a:t>
            </a:r>
            <a:r>
              <a:rPr lang="en-US" sz="1400">
                <a:solidFill>
                  <a:srgbClr val="77933C"/>
                </a:solidFill>
              </a:rPr>
              <a:t>lack of clarity and focus </a:t>
            </a:r>
            <a:r>
              <a:rPr lang="en-US" sz="1400"/>
              <a:t>on knowing their </a:t>
            </a:r>
            <a:r>
              <a:rPr lang="en-US" sz="1400">
                <a:solidFill>
                  <a:srgbClr val="77933C"/>
                </a:solidFill>
              </a:rPr>
              <a:t>market and customer</a:t>
            </a:r>
            <a:r>
              <a:rPr lang="en-US" sz="1400"/>
              <a:t>.</a:t>
            </a:r>
            <a:endParaRPr/>
          </a:p>
          <a:p>
            <a:pPr indent="-182880" lvl="0" marL="182880" rtl="0" algn="l">
              <a:spcBef>
                <a:spcPts val="400"/>
              </a:spcBef>
              <a:spcAft>
                <a:spcPts val="0"/>
              </a:spcAft>
              <a:buClr>
                <a:srgbClr val="333F1A"/>
              </a:buClr>
              <a:buSzPts val="1400"/>
              <a:buFont typeface="Arial"/>
              <a:buChar char="•"/>
            </a:pPr>
            <a:r>
              <a:rPr lang="en-US" sz="1400"/>
              <a:t>Most businesses mix strategy and operations into their market understanding.  They jump from understanding the market to a discussion of how to sell and deliver their products.</a:t>
            </a:r>
            <a:endParaRPr/>
          </a:p>
          <a:p>
            <a:pPr indent="-182880" lvl="0" marL="182880" rtl="0" algn="l">
              <a:spcBef>
                <a:spcPts val="400"/>
              </a:spcBef>
              <a:spcAft>
                <a:spcPts val="0"/>
              </a:spcAft>
              <a:buClr>
                <a:srgbClr val="333F1A"/>
              </a:buClr>
              <a:buSzPts val="1400"/>
              <a:buFont typeface="Arial"/>
              <a:buChar char="•"/>
            </a:pPr>
            <a:r>
              <a:rPr lang="en-US" sz="1400"/>
              <a:t>Without a </a:t>
            </a:r>
            <a:r>
              <a:rPr lang="en-US" sz="1400">
                <a:solidFill>
                  <a:srgbClr val="77933C"/>
                </a:solidFill>
              </a:rPr>
              <a:t>compelling market </a:t>
            </a:r>
            <a:r>
              <a:rPr lang="en-US" sz="1400"/>
              <a:t>and a </a:t>
            </a:r>
            <a:r>
              <a:rPr lang="en-US" sz="1400">
                <a:solidFill>
                  <a:srgbClr val="77933C"/>
                </a:solidFill>
              </a:rPr>
              <a:t>customer with pain </a:t>
            </a:r>
            <a:r>
              <a:rPr lang="en-US" sz="1400"/>
              <a:t>that can be solved, the rest of the lenses are much less important. </a:t>
            </a:r>
            <a:endParaRPr/>
          </a:p>
          <a:p>
            <a:pPr indent="-182880" lvl="0" marL="182880" rtl="0" algn="l">
              <a:spcBef>
                <a:spcPts val="400"/>
              </a:spcBef>
              <a:spcAft>
                <a:spcPts val="0"/>
              </a:spcAft>
              <a:buClr>
                <a:srgbClr val="333F1A"/>
              </a:buClr>
              <a:buSzPts val="1400"/>
              <a:buFont typeface="Arial"/>
              <a:buChar char="•"/>
            </a:pPr>
            <a:r>
              <a:rPr lang="en-US" sz="1400"/>
              <a:t>Our businesses and their </a:t>
            </a:r>
            <a:r>
              <a:rPr lang="en-US" sz="1400">
                <a:solidFill>
                  <a:srgbClr val="76923C"/>
                </a:solidFill>
              </a:rPr>
              <a:t>valuations </a:t>
            </a:r>
            <a:r>
              <a:rPr lang="en-US" sz="1400"/>
              <a:t>are often </a:t>
            </a:r>
            <a:r>
              <a:rPr lang="en-US" sz="1400">
                <a:solidFill>
                  <a:srgbClr val="77933C"/>
                </a:solidFill>
              </a:rPr>
              <a:t>defined by the market</a:t>
            </a:r>
            <a:r>
              <a:rPr lang="en-US" sz="1400"/>
              <a:t> in which we compete.</a:t>
            </a:r>
            <a:endParaRPr/>
          </a:p>
          <a:p>
            <a:pPr indent="-93979" lvl="0" marL="182880" rtl="0" algn="l">
              <a:spcBef>
                <a:spcPts val="400"/>
              </a:spcBef>
              <a:spcAft>
                <a:spcPts val="0"/>
              </a:spcAft>
              <a:buClr>
                <a:srgbClr val="333F1A"/>
              </a:buClr>
              <a:buSzPts val="1400"/>
              <a:buFont typeface="Arial"/>
              <a:buNone/>
            </a:pPr>
            <a:r>
              <a:t/>
            </a:r>
            <a:endParaRPr sz="1400"/>
          </a:p>
        </p:txBody>
      </p:sp>
      <p:grpSp>
        <p:nvGrpSpPr>
          <p:cNvPr id="1585" name="Google Shape;1585;p72"/>
          <p:cNvGrpSpPr/>
          <p:nvPr/>
        </p:nvGrpSpPr>
        <p:grpSpPr>
          <a:xfrm>
            <a:off x="5806088" y="3396490"/>
            <a:ext cx="2719775" cy="2717731"/>
            <a:chOff x="6576" y="596227"/>
            <a:chExt cx="3570904" cy="3570846"/>
          </a:xfrm>
        </p:grpSpPr>
        <p:grpSp>
          <p:nvGrpSpPr>
            <p:cNvPr id="1586" name="Google Shape;1586;p72"/>
            <p:cNvGrpSpPr/>
            <p:nvPr/>
          </p:nvGrpSpPr>
          <p:grpSpPr>
            <a:xfrm>
              <a:off x="616626" y="1718998"/>
              <a:ext cx="2350943" cy="1362497"/>
              <a:chOff x="2593869" y="4166761"/>
              <a:chExt cx="1245391" cy="721772"/>
            </a:xfrm>
          </p:grpSpPr>
          <p:grpSp>
            <p:nvGrpSpPr>
              <p:cNvPr id="1587" name="Google Shape;1587;p72"/>
              <p:cNvGrpSpPr/>
              <p:nvPr/>
            </p:nvGrpSpPr>
            <p:grpSpPr>
              <a:xfrm>
                <a:off x="3049822" y="4261159"/>
                <a:ext cx="732066" cy="198174"/>
                <a:chOff x="1717748" y="2375002"/>
                <a:chExt cx="3040063" cy="822960"/>
              </a:xfrm>
            </p:grpSpPr>
            <p:grpSp>
              <p:nvGrpSpPr>
                <p:cNvPr id="1588" name="Google Shape;1588;p72"/>
                <p:cNvGrpSpPr/>
                <p:nvPr/>
              </p:nvGrpSpPr>
              <p:grpSpPr>
                <a:xfrm>
                  <a:off x="1717748" y="2375002"/>
                  <a:ext cx="3040063" cy="822960"/>
                  <a:chOff x="1717748" y="2375002"/>
                  <a:chExt cx="3040063" cy="822960"/>
                </a:xfrm>
              </p:grpSpPr>
              <p:sp>
                <p:nvSpPr>
                  <p:cNvPr id="1589" name="Google Shape;1589;p72"/>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1590" name="Google Shape;1590;p7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72"/>
                <p:cNvGrpSpPr/>
                <p:nvPr/>
              </p:nvGrpSpPr>
              <p:grpSpPr>
                <a:xfrm>
                  <a:off x="1835838" y="2530721"/>
                  <a:ext cx="598064" cy="532324"/>
                  <a:chOff x="1806206" y="2502148"/>
                  <a:chExt cx="598064" cy="532324"/>
                </a:xfrm>
              </p:grpSpPr>
              <p:sp>
                <p:nvSpPr>
                  <p:cNvPr id="1592" name="Google Shape;1592;p7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94" name="Google Shape;1594;p72"/>
              <p:cNvGrpSpPr/>
              <p:nvPr/>
            </p:nvGrpSpPr>
            <p:grpSpPr>
              <a:xfrm>
                <a:off x="2895037" y="4166761"/>
                <a:ext cx="732066" cy="198174"/>
                <a:chOff x="1717748" y="2375002"/>
                <a:chExt cx="3040063" cy="822960"/>
              </a:xfrm>
            </p:grpSpPr>
            <p:grpSp>
              <p:nvGrpSpPr>
                <p:cNvPr id="1595" name="Google Shape;1595;p72"/>
                <p:cNvGrpSpPr/>
                <p:nvPr/>
              </p:nvGrpSpPr>
              <p:grpSpPr>
                <a:xfrm>
                  <a:off x="1717748" y="2375002"/>
                  <a:ext cx="3040063" cy="822960"/>
                  <a:chOff x="1717748" y="2375002"/>
                  <a:chExt cx="3040063" cy="822960"/>
                </a:xfrm>
              </p:grpSpPr>
              <p:sp>
                <p:nvSpPr>
                  <p:cNvPr id="1596" name="Google Shape;1596;p72"/>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Governance</a:t>
                    </a:r>
                    <a:endParaRPr/>
                  </a:p>
                </p:txBody>
              </p:sp>
              <p:sp>
                <p:nvSpPr>
                  <p:cNvPr id="1597" name="Google Shape;1597;p7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p72"/>
                <p:cNvGrpSpPr/>
                <p:nvPr/>
              </p:nvGrpSpPr>
              <p:grpSpPr>
                <a:xfrm>
                  <a:off x="1835838" y="2530721"/>
                  <a:ext cx="598064" cy="532324"/>
                  <a:chOff x="1806206" y="2502148"/>
                  <a:chExt cx="598064" cy="532324"/>
                </a:xfrm>
              </p:grpSpPr>
              <p:sp>
                <p:nvSpPr>
                  <p:cNvPr id="1599" name="Google Shape;1599;p7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01" name="Google Shape;1601;p72"/>
              <p:cNvGrpSpPr/>
              <p:nvPr/>
            </p:nvGrpSpPr>
            <p:grpSpPr>
              <a:xfrm>
                <a:off x="2711061" y="4193202"/>
                <a:ext cx="734524" cy="198174"/>
                <a:chOff x="1717748" y="2375002"/>
                <a:chExt cx="3135731" cy="822960"/>
              </a:xfrm>
            </p:grpSpPr>
            <p:grpSp>
              <p:nvGrpSpPr>
                <p:cNvPr id="1602" name="Google Shape;1602;p72"/>
                <p:cNvGrpSpPr/>
                <p:nvPr/>
              </p:nvGrpSpPr>
              <p:grpSpPr>
                <a:xfrm>
                  <a:off x="1717748" y="2375002"/>
                  <a:ext cx="3135731" cy="822960"/>
                  <a:chOff x="1717748" y="2375002"/>
                  <a:chExt cx="3135731" cy="822960"/>
                </a:xfrm>
              </p:grpSpPr>
              <p:sp>
                <p:nvSpPr>
                  <p:cNvPr id="1603" name="Google Shape;1603;p72"/>
                  <p:cNvSpPr/>
                  <p:nvPr/>
                </p:nvSpPr>
                <p:spPr>
                  <a:xfrm>
                    <a:off x="1724066" y="2375002"/>
                    <a:ext cx="312941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Expectation</a:t>
                    </a:r>
                    <a:endParaRPr/>
                  </a:p>
                </p:txBody>
              </p:sp>
              <p:sp>
                <p:nvSpPr>
                  <p:cNvPr id="1604" name="Google Shape;1604;p7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5" name="Google Shape;1605;p72"/>
                <p:cNvGrpSpPr/>
                <p:nvPr/>
              </p:nvGrpSpPr>
              <p:grpSpPr>
                <a:xfrm>
                  <a:off x="1835838" y="2530721"/>
                  <a:ext cx="598064" cy="532324"/>
                  <a:chOff x="1806206" y="2502148"/>
                  <a:chExt cx="598064" cy="532324"/>
                </a:xfrm>
              </p:grpSpPr>
              <p:sp>
                <p:nvSpPr>
                  <p:cNvPr id="1606" name="Google Shape;1606;p7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7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08" name="Google Shape;1608;p72"/>
              <p:cNvGrpSpPr/>
              <p:nvPr/>
            </p:nvGrpSpPr>
            <p:grpSpPr>
              <a:xfrm>
                <a:off x="2595021" y="4333340"/>
                <a:ext cx="735109" cy="198174"/>
                <a:chOff x="1717748" y="2375002"/>
                <a:chExt cx="3052699" cy="822960"/>
              </a:xfrm>
            </p:grpSpPr>
            <p:grpSp>
              <p:nvGrpSpPr>
                <p:cNvPr id="1609" name="Google Shape;1609;p72"/>
                <p:cNvGrpSpPr/>
                <p:nvPr/>
              </p:nvGrpSpPr>
              <p:grpSpPr>
                <a:xfrm>
                  <a:off x="1717748" y="2375002"/>
                  <a:ext cx="3052699" cy="822960"/>
                  <a:chOff x="1717748" y="2375002"/>
                  <a:chExt cx="3052699" cy="822960"/>
                </a:xfrm>
              </p:grpSpPr>
              <p:sp>
                <p:nvSpPr>
                  <p:cNvPr id="1610" name="Google Shape;1610;p72"/>
                  <p:cNvSpPr/>
                  <p:nvPr/>
                </p:nvSpPr>
                <p:spPr>
                  <a:xfrm>
                    <a:off x="1724067" y="2375002"/>
                    <a:ext cx="3046380"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Execution</a:t>
                    </a:r>
                    <a:endParaRPr/>
                  </a:p>
                </p:txBody>
              </p:sp>
              <p:sp>
                <p:nvSpPr>
                  <p:cNvPr id="1611" name="Google Shape;1611;p7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2" name="Google Shape;1612;p72"/>
                <p:cNvGrpSpPr/>
                <p:nvPr/>
              </p:nvGrpSpPr>
              <p:grpSpPr>
                <a:xfrm>
                  <a:off x="1835838" y="2530721"/>
                  <a:ext cx="598064" cy="532324"/>
                  <a:chOff x="1806206" y="2502148"/>
                  <a:chExt cx="598064" cy="532324"/>
                </a:xfrm>
              </p:grpSpPr>
              <p:sp>
                <p:nvSpPr>
                  <p:cNvPr id="1613" name="Google Shape;1613;p7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7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15" name="Google Shape;1615;p72"/>
              <p:cNvGrpSpPr/>
              <p:nvPr/>
            </p:nvGrpSpPr>
            <p:grpSpPr>
              <a:xfrm>
                <a:off x="2593869" y="4521548"/>
                <a:ext cx="732066" cy="198174"/>
                <a:chOff x="1717748" y="2375002"/>
                <a:chExt cx="3040063" cy="822960"/>
              </a:xfrm>
            </p:grpSpPr>
            <p:grpSp>
              <p:nvGrpSpPr>
                <p:cNvPr id="1616" name="Google Shape;1616;p72"/>
                <p:cNvGrpSpPr/>
                <p:nvPr/>
              </p:nvGrpSpPr>
              <p:grpSpPr>
                <a:xfrm>
                  <a:off x="1717748" y="2375002"/>
                  <a:ext cx="3040063" cy="822960"/>
                  <a:chOff x="1717748" y="2375002"/>
                  <a:chExt cx="3040063" cy="822960"/>
                </a:xfrm>
              </p:grpSpPr>
              <p:sp>
                <p:nvSpPr>
                  <p:cNvPr id="1617" name="Google Shape;1617;p72"/>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Operations</a:t>
                    </a:r>
                    <a:endParaRPr/>
                  </a:p>
                </p:txBody>
              </p:sp>
              <p:sp>
                <p:nvSpPr>
                  <p:cNvPr id="1618" name="Google Shape;1618;p7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9" name="Google Shape;1619;p72"/>
                <p:cNvGrpSpPr/>
                <p:nvPr/>
              </p:nvGrpSpPr>
              <p:grpSpPr>
                <a:xfrm>
                  <a:off x="1835838" y="2530721"/>
                  <a:ext cx="598064" cy="532324"/>
                  <a:chOff x="1806206" y="2502148"/>
                  <a:chExt cx="598064" cy="532324"/>
                </a:xfrm>
              </p:grpSpPr>
              <p:sp>
                <p:nvSpPr>
                  <p:cNvPr id="1620" name="Google Shape;1620;p7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7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22" name="Google Shape;1622;p72"/>
              <p:cNvGrpSpPr/>
              <p:nvPr/>
            </p:nvGrpSpPr>
            <p:grpSpPr>
              <a:xfrm>
                <a:off x="2714462" y="4656532"/>
                <a:ext cx="732066" cy="198174"/>
                <a:chOff x="1717748" y="2375002"/>
                <a:chExt cx="3040063" cy="822960"/>
              </a:xfrm>
            </p:grpSpPr>
            <p:grpSp>
              <p:nvGrpSpPr>
                <p:cNvPr id="1623" name="Google Shape;1623;p72"/>
                <p:cNvGrpSpPr/>
                <p:nvPr/>
              </p:nvGrpSpPr>
              <p:grpSpPr>
                <a:xfrm>
                  <a:off x="1717748" y="2375002"/>
                  <a:ext cx="3040063" cy="822960"/>
                  <a:chOff x="1717748" y="2375002"/>
                  <a:chExt cx="3040063" cy="822960"/>
                </a:xfrm>
              </p:grpSpPr>
              <p:sp>
                <p:nvSpPr>
                  <p:cNvPr id="1624" name="Google Shape;1624;p72"/>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Strategy</a:t>
                    </a:r>
                    <a:endParaRPr/>
                  </a:p>
                </p:txBody>
              </p:sp>
              <p:sp>
                <p:nvSpPr>
                  <p:cNvPr id="1625" name="Google Shape;1625;p7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 name="Google Shape;1626;p72"/>
                <p:cNvGrpSpPr/>
                <p:nvPr/>
              </p:nvGrpSpPr>
              <p:grpSpPr>
                <a:xfrm>
                  <a:off x="1835838" y="2530721"/>
                  <a:ext cx="598064" cy="532324"/>
                  <a:chOff x="1806206" y="2502148"/>
                  <a:chExt cx="598064" cy="532324"/>
                </a:xfrm>
              </p:grpSpPr>
              <p:sp>
                <p:nvSpPr>
                  <p:cNvPr id="1627" name="Google Shape;1627;p7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29" name="Google Shape;1629;p72"/>
              <p:cNvGrpSpPr/>
              <p:nvPr/>
            </p:nvGrpSpPr>
            <p:grpSpPr>
              <a:xfrm>
                <a:off x="2891872" y="4690359"/>
                <a:ext cx="732066" cy="198174"/>
                <a:chOff x="1717748" y="2375002"/>
                <a:chExt cx="3040063" cy="822960"/>
              </a:xfrm>
            </p:grpSpPr>
            <p:grpSp>
              <p:nvGrpSpPr>
                <p:cNvPr id="1630" name="Google Shape;1630;p72"/>
                <p:cNvGrpSpPr/>
                <p:nvPr/>
              </p:nvGrpSpPr>
              <p:grpSpPr>
                <a:xfrm>
                  <a:off x="1717748" y="2375002"/>
                  <a:ext cx="3040063" cy="822960"/>
                  <a:chOff x="1717748" y="2375002"/>
                  <a:chExt cx="3040063" cy="822960"/>
                </a:xfrm>
              </p:grpSpPr>
              <p:sp>
                <p:nvSpPr>
                  <p:cNvPr id="1631" name="Google Shape;1631;p72"/>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Financial</a:t>
                    </a:r>
                    <a:endParaRPr/>
                  </a:p>
                </p:txBody>
              </p:sp>
              <p:sp>
                <p:nvSpPr>
                  <p:cNvPr id="1632" name="Google Shape;1632;p7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72"/>
                <p:cNvGrpSpPr/>
                <p:nvPr/>
              </p:nvGrpSpPr>
              <p:grpSpPr>
                <a:xfrm>
                  <a:off x="1835838" y="2530721"/>
                  <a:ext cx="598064" cy="532324"/>
                  <a:chOff x="1806206" y="2502148"/>
                  <a:chExt cx="598064" cy="532324"/>
                </a:xfrm>
              </p:grpSpPr>
              <p:sp>
                <p:nvSpPr>
                  <p:cNvPr id="1634" name="Google Shape;1634;p7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36" name="Google Shape;1636;p72"/>
              <p:cNvGrpSpPr/>
              <p:nvPr/>
            </p:nvGrpSpPr>
            <p:grpSpPr>
              <a:xfrm>
                <a:off x="3056140" y="4602572"/>
                <a:ext cx="732066" cy="198174"/>
                <a:chOff x="1717748" y="2375002"/>
                <a:chExt cx="3040063" cy="822960"/>
              </a:xfrm>
            </p:grpSpPr>
            <p:grpSp>
              <p:nvGrpSpPr>
                <p:cNvPr id="1637" name="Google Shape;1637;p72"/>
                <p:cNvGrpSpPr/>
                <p:nvPr/>
              </p:nvGrpSpPr>
              <p:grpSpPr>
                <a:xfrm>
                  <a:off x="1717748" y="2375002"/>
                  <a:ext cx="3040063" cy="822960"/>
                  <a:chOff x="1717748" y="2375002"/>
                  <a:chExt cx="3040063" cy="822960"/>
                </a:xfrm>
              </p:grpSpPr>
              <p:sp>
                <p:nvSpPr>
                  <p:cNvPr id="1638" name="Google Shape;1638;p72"/>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People</a:t>
                    </a:r>
                    <a:endParaRPr/>
                  </a:p>
                </p:txBody>
              </p:sp>
              <p:sp>
                <p:nvSpPr>
                  <p:cNvPr id="1639" name="Google Shape;1639;p7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72"/>
                <p:cNvGrpSpPr/>
                <p:nvPr/>
              </p:nvGrpSpPr>
              <p:grpSpPr>
                <a:xfrm>
                  <a:off x="1835838" y="2530721"/>
                  <a:ext cx="598064" cy="532324"/>
                  <a:chOff x="1806206" y="2502148"/>
                  <a:chExt cx="598064" cy="532324"/>
                </a:xfrm>
              </p:grpSpPr>
              <p:sp>
                <p:nvSpPr>
                  <p:cNvPr id="1641" name="Google Shape;1641;p7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7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43" name="Google Shape;1643;p72"/>
              <p:cNvGrpSpPr/>
              <p:nvPr/>
            </p:nvGrpSpPr>
            <p:grpSpPr>
              <a:xfrm>
                <a:off x="3106113" y="4420008"/>
                <a:ext cx="733146" cy="197786"/>
                <a:chOff x="1715381" y="2377856"/>
                <a:chExt cx="3044553" cy="821349"/>
              </a:xfrm>
            </p:grpSpPr>
            <p:grpSp>
              <p:nvGrpSpPr>
                <p:cNvPr id="1644" name="Google Shape;1644;p72"/>
                <p:cNvGrpSpPr/>
                <p:nvPr/>
              </p:nvGrpSpPr>
              <p:grpSpPr>
                <a:xfrm>
                  <a:off x="1715381" y="2377856"/>
                  <a:ext cx="3044553" cy="821349"/>
                  <a:chOff x="1715381" y="2377856"/>
                  <a:chExt cx="3044553" cy="821349"/>
                </a:xfrm>
              </p:grpSpPr>
              <p:sp>
                <p:nvSpPr>
                  <p:cNvPr id="1645" name="Google Shape;1645;p72"/>
                  <p:cNvSpPr/>
                  <p:nvPr/>
                </p:nvSpPr>
                <p:spPr>
                  <a:xfrm>
                    <a:off x="1724552" y="2377856"/>
                    <a:ext cx="3035382" cy="821349"/>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Market</a:t>
                    </a:r>
                    <a:endParaRPr/>
                  </a:p>
                </p:txBody>
              </p:sp>
              <p:sp>
                <p:nvSpPr>
                  <p:cNvPr id="1646" name="Google Shape;1646;p72"/>
                  <p:cNvSpPr/>
                  <p:nvPr/>
                </p:nvSpPr>
                <p:spPr>
                  <a:xfrm>
                    <a:off x="1715381" y="2377856"/>
                    <a:ext cx="825331" cy="821349"/>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72"/>
                <p:cNvGrpSpPr/>
                <p:nvPr/>
              </p:nvGrpSpPr>
              <p:grpSpPr>
                <a:xfrm>
                  <a:off x="1835838" y="2530721"/>
                  <a:ext cx="598064" cy="532324"/>
                  <a:chOff x="1806206" y="2502148"/>
                  <a:chExt cx="598064" cy="532324"/>
                </a:xfrm>
              </p:grpSpPr>
              <p:sp>
                <p:nvSpPr>
                  <p:cNvPr id="1648" name="Google Shape;1648;p7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7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650" name="Google Shape;1650;p72"/>
            <p:cNvSpPr/>
            <p:nvPr/>
          </p:nvSpPr>
          <p:spPr>
            <a:xfrm rot="-747586">
              <a:off x="353865" y="960159"/>
              <a:ext cx="2834640" cy="2834640"/>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
          <p:nvSpPr>
            <p:cNvPr id="1651" name="Google Shape;1651;p72"/>
            <p:cNvSpPr/>
            <p:nvPr/>
          </p:nvSpPr>
          <p:spPr>
            <a:xfrm rot="-9180653">
              <a:off x="493513" y="1079052"/>
              <a:ext cx="2594946" cy="2596854"/>
            </a:xfrm>
            <a:prstGeom prst="pie">
              <a:avLst>
                <a:gd fmla="val 438327" name="adj1"/>
                <a:gd fmla="val 7695225" name="adj2"/>
              </a:avLst>
            </a:prstGeom>
            <a:solidFill>
              <a:srgbClr val="C2D5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72"/>
            <p:cNvSpPr/>
            <p:nvPr/>
          </p:nvSpPr>
          <p:spPr>
            <a:xfrm rot="5044295">
              <a:off x="486305" y="1086264"/>
              <a:ext cx="2598941" cy="2597030"/>
            </a:xfrm>
            <a:prstGeom prst="pie">
              <a:avLst>
                <a:gd fmla="val 704191" name="adj1"/>
                <a:gd fmla="val 7865894" name="adj2"/>
              </a:avLst>
            </a:prstGeom>
            <a:solidFill>
              <a:srgbClr val="C2D5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2"/>
            <p:cNvSpPr/>
            <p:nvPr/>
          </p:nvSpPr>
          <p:spPr>
            <a:xfrm rot="-1888876">
              <a:off x="493513" y="1083223"/>
              <a:ext cx="2597030" cy="2596854"/>
            </a:xfrm>
            <a:prstGeom prst="pie">
              <a:avLst>
                <a:gd fmla="val 417459" name="adj1"/>
                <a:gd fmla="val 7642339"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654" name="Google Shape;1654;p72"/>
            <p:cNvSpPr txBox="1"/>
            <p:nvPr/>
          </p:nvSpPr>
          <p:spPr>
            <a:xfrm rot="7508506">
              <a:off x="1566252" y="2470553"/>
              <a:ext cx="1829271" cy="69407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Assess &amp; Understand</a:t>
              </a:r>
              <a:endParaRPr/>
            </a:p>
          </p:txBody>
        </p:sp>
        <p:sp>
          <p:nvSpPr>
            <p:cNvPr id="1655" name="Google Shape;1655;p72"/>
            <p:cNvSpPr txBox="1"/>
            <p:nvPr/>
          </p:nvSpPr>
          <p:spPr>
            <a:xfrm rot="-7259013">
              <a:off x="222924" y="2411003"/>
              <a:ext cx="1829270" cy="4085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Build &amp; Align</a:t>
              </a:r>
              <a:endParaRPr/>
            </a:p>
          </p:txBody>
        </p:sp>
        <p:sp>
          <p:nvSpPr>
            <p:cNvPr id="1656" name="Google Shape;1656;p72"/>
            <p:cNvSpPr txBox="1"/>
            <p:nvPr/>
          </p:nvSpPr>
          <p:spPr>
            <a:xfrm>
              <a:off x="914541" y="1523332"/>
              <a:ext cx="1905045" cy="6966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Communicate &amp; Ensure</a:t>
              </a: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0" name="Shape 1660"/>
        <p:cNvGrpSpPr/>
        <p:nvPr/>
      </p:nvGrpSpPr>
      <p:grpSpPr>
        <a:xfrm>
          <a:off x="0" y="0"/>
          <a:ext cx="0" cy="0"/>
          <a:chOff x="0" y="0"/>
          <a:chExt cx="0" cy="0"/>
        </a:xfrm>
      </p:grpSpPr>
      <p:grpSp>
        <p:nvGrpSpPr>
          <p:cNvPr id="1661" name="Google Shape;1661;p73"/>
          <p:cNvGrpSpPr/>
          <p:nvPr/>
        </p:nvGrpSpPr>
        <p:grpSpPr>
          <a:xfrm>
            <a:off x="76200" y="76200"/>
            <a:ext cx="4038600" cy="2971800"/>
            <a:chOff x="76200" y="762000"/>
            <a:chExt cx="2895600" cy="1905000"/>
          </a:xfrm>
        </p:grpSpPr>
        <p:sp>
          <p:nvSpPr>
            <p:cNvPr id="1662" name="Google Shape;1662;p73"/>
            <p:cNvSpPr/>
            <p:nvPr/>
          </p:nvSpPr>
          <p:spPr>
            <a:xfrm>
              <a:off x="76200" y="762000"/>
              <a:ext cx="2895600" cy="19050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3"/>
            <p:cNvSpPr/>
            <p:nvPr/>
          </p:nvSpPr>
          <p:spPr>
            <a:xfrm>
              <a:off x="242888" y="876300"/>
              <a:ext cx="1814512" cy="461963"/>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Market</a:t>
              </a:r>
              <a:endParaRPr b="1" sz="1600">
                <a:solidFill>
                  <a:schemeClr val="lt1"/>
                </a:solidFill>
                <a:latin typeface="Calibri"/>
                <a:ea typeface="Calibri"/>
                <a:cs typeface="Calibri"/>
                <a:sym typeface="Calibri"/>
              </a:endParaRPr>
            </a:p>
          </p:txBody>
        </p:sp>
        <p:sp>
          <p:nvSpPr>
            <p:cNvPr id="1664" name="Google Shape;1664;p73"/>
            <p:cNvSpPr/>
            <p:nvPr/>
          </p:nvSpPr>
          <p:spPr>
            <a:xfrm>
              <a:off x="238125" y="876300"/>
              <a:ext cx="492125" cy="461963"/>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3"/>
            <p:cNvSpPr/>
            <p:nvPr/>
          </p:nvSpPr>
          <p:spPr>
            <a:xfrm>
              <a:off x="308794" y="963712"/>
              <a:ext cx="238680" cy="220340"/>
            </a:xfrm>
            <a:prstGeom prst="donut">
              <a:avLst>
                <a:gd fmla="val 10162" name="adj"/>
              </a:avLst>
            </a:prstGeom>
            <a:solidFill>
              <a:srgbClr val="4F61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3"/>
            <p:cNvSpPr/>
            <p:nvPr/>
          </p:nvSpPr>
          <p:spPr>
            <a:xfrm rot="7760906">
              <a:off x="541190" y="1098084"/>
              <a:ext cx="70356" cy="172117"/>
            </a:xfrm>
            <a:prstGeom prst="round2SameRect">
              <a:avLst>
                <a:gd fmla="val 45474" name="adj1"/>
                <a:gd fmla="val 0" name="adj2"/>
              </a:avLst>
            </a:prstGeom>
            <a:solidFill>
              <a:srgbClr val="4F62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7" name="Google Shape;1667;p73"/>
            <p:cNvPicPr preferRelativeResize="0"/>
            <p:nvPr/>
          </p:nvPicPr>
          <p:blipFill rotWithShape="1">
            <a:blip r:embed="rId3">
              <a:alphaModFix/>
            </a:blip>
            <a:srcRect b="0" l="0" r="0" t="0"/>
            <a:stretch/>
          </p:blipFill>
          <p:spPr>
            <a:xfrm>
              <a:off x="2209800" y="838200"/>
              <a:ext cx="539750" cy="822325"/>
            </a:xfrm>
            <a:prstGeom prst="rect">
              <a:avLst/>
            </a:prstGeom>
            <a:noFill/>
            <a:ln>
              <a:noFill/>
            </a:ln>
          </p:spPr>
        </p:pic>
        <p:pic>
          <p:nvPicPr>
            <p:cNvPr descr="http://ecx.images-amazon.com/images/I/51H0HWY8M7L.jpg" id="1668" name="Google Shape;1668;p73"/>
            <p:cNvPicPr preferRelativeResize="0"/>
            <p:nvPr/>
          </p:nvPicPr>
          <p:blipFill rotWithShape="1">
            <a:blip r:embed="rId4">
              <a:alphaModFix/>
            </a:blip>
            <a:srcRect b="0" l="0" r="0" t="0"/>
            <a:stretch/>
          </p:blipFill>
          <p:spPr>
            <a:xfrm>
              <a:off x="2209800" y="1752600"/>
              <a:ext cx="541338" cy="822325"/>
            </a:xfrm>
            <a:prstGeom prst="rect">
              <a:avLst/>
            </a:prstGeom>
            <a:noFill/>
            <a:ln>
              <a:noFill/>
            </a:ln>
          </p:spPr>
        </p:pic>
        <p:sp>
          <p:nvSpPr>
            <p:cNvPr id="1669" name="Google Shape;1669;p73"/>
            <p:cNvSpPr txBox="1"/>
            <p:nvPr/>
          </p:nvSpPr>
          <p:spPr>
            <a:xfrm>
              <a:off x="76200" y="1447800"/>
              <a:ext cx="2057400" cy="106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33F1A"/>
                  </a:solidFill>
                  <a:latin typeface="Calibri"/>
                  <a:ea typeface="Calibri"/>
                  <a:cs typeface="Calibri"/>
                  <a:sym typeface="Calibri"/>
                </a:rPr>
                <a:t>Understanding the market, opportunity, characteristics, size, timing, investment, target, customer behavior, positioning, competition, and differentiation</a:t>
              </a:r>
              <a:endParaRPr/>
            </a:p>
          </p:txBody>
        </p:sp>
      </p:grpSp>
      <p:sp>
        <p:nvSpPr>
          <p:cNvPr id="1670" name="Google Shape;1670;p73"/>
          <p:cNvSpPr txBox="1"/>
          <p:nvPr/>
        </p:nvSpPr>
        <p:spPr>
          <a:xfrm>
            <a:off x="4800600" y="762000"/>
            <a:ext cx="38100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Century"/>
                <a:ea typeface="Century"/>
                <a:cs typeface="Century"/>
                <a:sym typeface="Century"/>
              </a:rPr>
              <a:t>Characteristics</a:t>
            </a:r>
            <a:endParaRPr b="1" sz="3600">
              <a:solidFill>
                <a:schemeClr val="dk1"/>
              </a:solidFill>
              <a:latin typeface="Century"/>
              <a:ea typeface="Century"/>
              <a:cs typeface="Century"/>
              <a:sym typeface="Century"/>
            </a:endParaRPr>
          </a:p>
        </p:txBody>
      </p:sp>
      <p:sp>
        <p:nvSpPr>
          <p:cNvPr id="1671" name="Google Shape;1671;p73"/>
          <p:cNvSpPr txBox="1"/>
          <p:nvPr/>
        </p:nvSpPr>
        <p:spPr>
          <a:xfrm>
            <a:off x="5029200" y="2133600"/>
            <a:ext cx="3276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Arial"/>
                <a:ea typeface="Arial"/>
                <a:cs typeface="Arial"/>
                <a:sym typeface="Arial"/>
              </a:rPr>
              <a:t>Competition</a:t>
            </a:r>
            <a:endParaRPr b="1" sz="3600">
              <a:solidFill>
                <a:schemeClr val="dk1"/>
              </a:solidFill>
              <a:latin typeface="Arial"/>
              <a:ea typeface="Arial"/>
              <a:cs typeface="Arial"/>
              <a:sym typeface="Arial"/>
            </a:endParaRPr>
          </a:p>
        </p:txBody>
      </p:sp>
      <p:sp>
        <p:nvSpPr>
          <p:cNvPr id="1672" name="Google Shape;1672;p73"/>
          <p:cNvSpPr txBox="1"/>
          <p:nvPr/>
        </p:nvSpPr>
        <p:spPr>
          <a:xfrm>
            <a:off x="5562600" y="3276600"/>
            <a:ext cx="3276600"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dk1"/>
                </a:solidFill>
                <a:latin typeface="Calibri"/>
                <a:ea typeface="Calibri"/>
                <a:cs typeface="Calibri"/>
                <a:sym typeface="Calibri"/>
              </a:rPr>
              <a:t>Customer</a:t>
            </a:r>
            <a:endParaRPr b="1" sz="4800">
              <a:solidFill>
                <a:schemeClr val="dk1"/>
              </a:solidFill>
              <a:latin typeface="Calibri"/>
              <a:ea typeface="Calibri"/>
              <a:cs typeface="Calibri"/>
              <a:sym typeface="Calibri"/>
            </a:endParaRPr>
          </a:p>
        </p:txBody>
      </p:sp>
      <p:sp>
        <p:nvSpPr>
          <p:cNvPr id="1673" name="Google Shape;1673;p73"/>
          <p:cNvSpPr txBox="1"/>
          <p:nvPr/>
        </p:nvSpPr>
        <p:spPr>
          <a:xfrm>
            <a:off x="1981200" y="3505200"/>
            <a:ext cx="3276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Century Gothic"/>
                <a:ea typeface="Century Gothic"/>
                <a:cs typeface="Century Gothic"/>
                <a:sym typeface="Century Gothic"/>
              </a:rPr>
              <a:t>Positioning</a:t>
            </a:r>
            <a:endParaRPr b="1" sz="3600">
              <a:solidFill>
                <a:schemeClr val="dk1"/>
              </a:solidFill>
              <a:latin typeface="Century Gothic"/>
              <a:ea typeface="Century Gothic"/>
              <a:cs typeface="Century Gothic"/>
              <a:sym typeface="Century Gothic"/>
            </a:endParaRPr>
          </a:p>
        </p:txBody>
      </p:sp>
      <p:sp>
        <p:nvSpPr>
          <p:cNvPr id="1674" name="Google Shape;1674;p73"/>
          <p:cNvSpPr txBox="1"/>
          <p:nvPr/>
        </p:nvSpPr>
        <p:spPr>
          <a:xfrm>
            <a:off x="152400" y="4648200"/>
            <a:ext cx="3276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Arial"/>
                <a:ea typeface="Arial"/>
                <a:cs typeface="Arial"/>
                <a:sym typeface="Arial"/>
              </a:rPr>
              <a:t>Timing</a:t>
            </a:r>
            <a:endParaRPr b="1" sz="3600">
              <a:solidFill>
                <a:schemeClr val="dk1"/>
              </a:solidFill>
              <a:latin typeface="Arial"/>
              <a:ea typeface="Arial"/>
              <a:cs typeface="Arial"/>
              <a:sym typeface="Arial"/>
            </a:endParaRPr>
          </a:p>
        </p:txBody>
      </p:sp>
      <p:sp>
        <p:nvSpPr>
          <p:cNvPr id="1675" name="Google Shape;1675;p73"/>
          <p:cNvSpPr txBox="1"/>
          <p:nvPr/>
        </p:nvSpPr>
        <p:spPr>
          <a:xfrm>
            <a:off x="2590800" y="5710535"/>
            <a:ext cx="6781800"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rgbClr val="4F6228"/>
                </a:solidFill>
                <a:latin typeface="Calibri"/>
                <a:ea typeface="Calibri"/>
                <a:cs typeface="Calibri"/>
                <a:sym typeface="Calibri"/>
              </a:rPr>
              <a:t>An Internet Gaming Business Example</a:t>
            </a:r>
            <a:endParaRPr b="1" i="1" sz="3200">
              <a:solidFill>
                <a:srgbClr val="4F622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5"/>
                                        </p:tgtEl>
                                        <p:attrNameLst>
                                          <p:attrName>style.visibility</p:attrName>
                                        </p:attrNameLst>
                                      </p:cBhvr>
                                      <p:to>
                                        <p:strVal val="visible"/>
                                      </p:to>
                                    </p:set>
                                    <p:animEffect filter="fade" transition="in">
                                      <p:cBhvr>
                                        <p:cTn dur="1000"/>
                                        <p:tgtEl>
                                          <p:spTgt spid="16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9" name="Shape 1679"/>
        <p:cNvGrpSpPr/>
        <p:nvPr/>
      </p:nvGrpSpPr>
      <p:grpSpPr>
        <a:xfrm>
          <a:off x="0" y="0"/>
          <a:ext cx="0" cy="0"/>
          <a:chOff x="0" y="0"/>
          <a:chExt cx="0" cy="0"/>
        </a:xfrm>
      </p:grpSpPr>
      <p:sp>
        <p:nvSpPr>
          <p:cNvPr id="1680" name="Google Shape;1680;p74"/>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ASSESS &amp; UNDERSTAND the Market Lens</a:t>
            </a:r>
            <a:endParaRPr/>
          </a:p>
        </p:txBody>
      </p:sp>
      <p:sp>
        <p:nvSpPr>
          <p:cNvPr id="1681" name="Google Shape;1681;p74"/>
          <p:cNvSpPr/>
          <p:nvPr/>
        </p:nvSpPr>
        <p:spPr>
          <a:xfrm>
            <a:off x="6970340" y="1471457"/>
            <a:ext cx="2173660" cy="1957543"/>
          </a:xfrm>
          <a:prstGeom prst="homePlate">
            <a:avLst>
              <a:gd fmla="val 15571" name="adj"/>
            </a:avLst>
          </a:prstGeom>
          <a:solidFill>
            <a:srgbClr val="4F6128"/>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74"/>
          <p:cNvSpPr/>
          <p:nvPr/>
        </p:nvSpPr>
        <p:spPr>
          <a:xfrm>
            <a:off x="5473699" y="1471457"/>
            <a:ext cx="2040953" cy="1957543"/>
          </a:xfrm>
          <a:prstGeom prst="homePlate">
            <a:avLst>
              <a:gd fmla="val 15848" name="adj"/>
            </a:avLst>
          </a:prstGeom>
          <a:solidFill>
            <a:srgbClr val="76923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74"/>
          <p:cNvSpPr/>
          <p:nvPr/>
        </p:nvSpPr>
        <p:spPr>
          <a:xfrm>
            <a:off x="3737055" y="1471457"/>
            <a:ext cx="2040953" cy="1957543"/>
          </a:xfrm>
          <a:prstGeom prst="homePlate">
            <a:avLst>
              <a:gd fmla="val 15848" name="adj"/>
            </a:avLst>
          </a:prstGeom>
          <a:solidFill>
            <a:srgbClr val="C2D59B"/>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74"/>
          <p:cNvSpPr/>
          <p:nvPr/>
        </p:nvSpPr>
        <p:spPr>
          <a:xfrm>
            <a:off x="1752601" y="1471457"/>
            <a:ext cx="2282070" cy="1957543"/>
          </a:xfrm>
          <a:prstGeom prst="homePlate">
            <a:avLst>
              <a:gd fmla="val 15848" name="adj"/>
            </a:avLst>
          </a:prstGeom>
          <a:solidFill>
            <a:srgbClr val="D6E3B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74"/>
          <p:cNvSpPr/>
          <p:nvPr/>
        </p:nvSpPr>
        <p:spPr>
          <a:xfrm>
            <a:off x="1" y="1471457"/>
            <a:ext cx="2209800" cy="1957543"/>
          </a:xfrm>
          <a:prstGeom prst="homePlate">
            <a:avLst>
              <a:gd fmla="val 15848" name="adj"/>
            </a:avLst>
          </a:prstGeom>
          <a:solidFill>
            <a:srgbClr val="EAF1DD"/>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74"/>
          <p:cNvSpPr txBox="1"/>
          <p:nvPr/>
        </p:nvSpPr>
        <p:spPr>
          <a:xfrm>
            <a:off x="76200" y="1447812"/>
            <a:ext cx="1840185" cy="123110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Characteristics</a:t>
            </a:r>
            <a:endParaRPr/>
          </a:p>
          <a:p>
            <a:pPr indent="0" lvl="0" marL="0" marR="0" rtl="0" algn="l">
              <a:spcBef>
                <a:spcPts val="0"/>
              </a:spcBef>
              <a:spcAft>
                <a:spcPts val="0"/>
              </a:spcAft>
              <a:buNone/>
            </a:pPr>
            <a:r>
              <a:t/>
            </a:r>
            <a:endParaRPr sz="10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800">
                <a:solidFill>
                  <a:srgbClr val="333F1A"/>
                </a:solidFill>
                <a:latin typeface="Calibri"/>
                <a:ea typeface="Calibri"/>
                <a:cs typeface="Calibri"/>
                <a:sym typeface="Calibri"/>
              </a:rPr>
              <a:t>What is the Size of the market?</a:t>
            </a:r>
            <a:endParaRPr/>
          </a:p>
          <a:p>
            <a:pPr indent="0" lvl="0" marL="0" marR="0" rtl="0" algn="l">
              <a:spcBef>
                <a:spcPts val="0"/>
              </a:spcBef>
              <a:spcAft>
                <a:spcPts val="0"/>
              </a:spcAft>
              <a:buNone/>
            </a:pPr>
            <a:r>
              <a:t/>
            </a:r>
            <a:endParaRPr sz="1000">
              <a:solidFill>
                <a:srgbClr val="333F1A"/>
              </a:solidFill>
              <a:latin typeface="Calibri"/>
              <a:ea typeface="Calibri"/>
              <a:cs typeface="Calibri"/>
              <a:sym typeface="Calibri"/>
            </a:endParaRPr>
          </a:p>
        </p:txBody>
      </p:sp>
      <p:sp>
        <p:nvSpPr>
          <p:cNvPr id="1687" name="Google Shape;1687;p74"/>
          <p:cNvSpPr txBox="1"/>
          <p:nvPr/>
        </p:nvSpPr>
        <p:spPr>
          <a:xfrm>
            <a:off x="7467601" y="1447802"/>
            <a:ext cx="1676400"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alibri"/>
                <a:ea typeface="Calibri"/>
                <a:cs typeface="Calibri"/>
                <a:sym typeface="Calibri"/>
              </a:rPr>
              <a:t>Timing</a:t>
            </a:r>
            <a:endParaRPr sz="1050">
              <a:solidFill>
                <a:schemeClr val="lt1"/>
              </a:solidFill>
              <a:latin typeface="Calibri"/>
              <a:ea typeface="Calibri"/>
              <a:cs typeface="Calibri"/>
              <a:sym typeface="Calibri"/>
            </a:endParaRPr>
          </a:p>
          <a:p>
            <a:pPr indent="0" lvl="0" marL="0" marR="0" rtl="0" algn="l">
              <a:spcBef>
                <a:spcPts val="0"/>
              </a:spcBef>
              <a:spcAft>
                <a:spcPts val="0"/>
              </a:spcAft>
              <a:buNone/>
            </a:pPr>
            <a:r>
              <a:t/>
            </a:r>
            <a:endParaRPr sz="1000">
              <a:solidFill>
                <a:schemeClr val="lt1"/>
              </a:solidFill>
              <a:latin typeface="Calibri"/>
              <a:ea typeface="Calibri"/>
              <a:cs typeface="Calibri"/>
              <a:sym typeface="Calibri"/>
            </a:endParaRPr>
          </a:p>
          <a:p>
            <a:pPr indent="0" lvl="0" marL="0" marR="0" rtl="0" algn="l">
              <a:spcBef>
                <a:spcPts val="0"/>
              </a:spcBef>
              <a:spcAft>
                <a:spcPts val="0"/>
              </a:spcAft>
              <a:buNone/>
            </a:pPr>
            <a:r>
              <a:rPr i="1" lang="en-US" sz="1800">
                <a:solidFill>
                  <a:schemeClr val="lt1"/>
                </a:solidFill>
                <a:latin typeface="Calibri"/>
                <a:ea typeface="Calibri"/>
                <a:cs typeface="Calibri"/>
                <a:sym typeface="Calibri"/>
              </a:rPr>
              <a:t>What time is it in the Market?</a:t>
            </a:r>
            <a:endParaRPr i="1" sz="1800">
              <a:solidFill>
                <a:schemeClr val="lt1"/>
              </a:solidFill>
              <a:latin typeface="Calibri"/>
              <a:ea typeface="Calibri"/>
              <a:cs typeface="Calibri"/>
              <a:sym typeface="Calibri"/>
            </a:endParaRPr>
          </a:p>
        </p:txBody>
      </p:sp>
      <p:sp>
        <p:nvSpPr>
          <p:cNvPr id="1688" name="Google Shape;1688;p74"/>
          <p:cNvSpPr txBox="1"/>
          <p:nvPr/>
        </p:nvSpPr>
        <p:spPr>
          <a:xfrm>
            <a:off x="2286000" y="1447800"/>
            <a:ext cx="1436475" cy="166199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Competition</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t/>
            </a:r>
            <a:endParaRPr sz="10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800">
                <a:solidFill>
                  <a:srgbClr val="333F1A"/>
                </a:solidFill>
                <a:latin typeface="Calibri"/>
                <a:ea typeface="Calibri"/>
                <a:cs typeface="Calibri"/>
                <a:sym typeface="Calibri"/>
              </a:rPr>
              <a:t>What is the </a:t>
            </a:r>
            <a:endParaRPr/>
          </a:p>
          <a:p>
            <a:pPr indent="0" lvl="0" marL="0" marR="0" rtl="0" algn="l">
              <a:spcBef>
                <a:spcPts val="0"/>
              </a:spcBef>
              <a:spcAft>
                <a:spcPts val="0"/>
              </a:spcAft>
              <a:buNone/>
            </a:pPr>
            <a:r>
              <a:rPr i="1" lang="en-US" sz="1800">
                <a:solidFill>
                  <a:srgbClr val="333F1A"/>
                </a:solidFill>
                <a:latin typeface="Calibri"/>
                <a:ea typeface="Calibri"/>
                <a:cs typeface="Calibri"/>
                <a:sym typeface="Calibri"/>
              </a:rPr>
              <a:t>Competitive </a:t>
            </a:r>
            <a:endParaRPr/>
          </a:p>
          <a:p>
            <a:pPr indent="0" lvl="0" marL="0" marR="0" rtl="0" algn="l">
              <a:spcBef>
                <a:spcPts val="0"/>
              </a:spcBef>
              <a:spcAft>
                <a:spcPts val="0"/>
              </a:spcAft>
              <a:buNone/>
            </a:pPr>
            <a:r>
              <a:rPr i="1" lang="en-US" sz="1800">
                <a:solidFill>
                  <a:srgbClr val="333F1A"/>
                </a:solidFill>
                <a:latin typeface="Calibri"/>
                <a:ea typeface="Calibri"/>
                <a:cs typeface="Calibri"/>
                <a:sym typeface="Calibri"/>
              </a:rPr>
              <a:t>Landscape?</a:t>
            </a:r>
            <a:endParaRPr/>
          </a:p>
          <a:p>
            <a:pPr indent="0" lvl="0" marL="0" marR="0" rtl="0" algn="l">
              <a:spcBef>
                <a:spcPts val="0"/>
              </a:spcBef>
              <a:spcAft>
                <a:spcPts val="0"/>
              </a:spcAft>
              <a:buNone/>
            </a:pPr>
            <a:r>
              <a:t/>
            </a:r>
            <a:endParaRPr sz="1000">
              <a:solidFill>
                <a:srgbClr val="333F1A"/>
              </a:solidFill>
              <a:latin typeface="Calibri"/>
              <a:ea typeface="Calibri"/>
              <a:cs typeface="Calibri"/>
              <a:sym typeface="Calibri"/>
            </a:endParaRPr>
          </a:p>
          <a:p>
            <a:pPr indent="0" lvl="0" marL="0" marR="0" rtl="0" algn="l">
              <a:spcBef>
                <a:spcPts val="0"/>
              </a:spcBef>
              <a:spcAft>
                <a:spcPts val="0"/>
              </a:spcAft>
              <a:buNone/>
            </a:pPr>
            <a:r>
              <a:t/>
            </a:r>
            <a:endParaRPr sz="1000">
              <a:solidFill>
                <a:srgbClr val="333F1A"/>
              </a:solidFill>
              <a:latin typeface="Calibri"/>
              <a:ea typeface="Calibri"/>
              <a:cs typeface="Calibri"/>
              <a:sym typeface="Calibri"/>
            </a:endParaRPr>
          </a:p>
        </p:txBody>
      </p:sp>
      <p:sp>
        <p:nvSpPr>
          <p:cNvPr id="1689" name="Google Shape;1689;p74"/>
          <p:cNvSpPr txBox="1"/>
          <p:nvPr/>
        </p:nvSpPr>
        <p:spPr>
          <a:xfrm>
            <a:off x="4038600" y="1447801"/>
            <a:ext cx="1604819"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Customer</a:t>
            </a:r>
            <a:endParaRPr/>
          </a:p>
          <a:p>
            <a:pPr indent="0" lvl="0" marL="0" marR="0" rtl="0" algn="l">
              <a:spcBef>
                <a:spcPts val="0"/>
              </a:spcBef>
              <a:spcAft>
                <a:spcPts val="0"/>
              </a:spcAft>
              <a:buNone/>
            </a:pPr>
            <a:r>
              <a:t/>
            </a:r>
            <a:endParaRPr sz="10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800">
                <a:solidFill>
                  <a:srgbClr val="333F1A"/>
                </a:solidFill>
                <a:latin typeface="Calibri"/>
                <a:ea typeface="Calibri"/>
                <a:cs typeface="Calibri"/>
                <a:sym typeface="Calibri"/>
              </a:rPr>
              <a:t>How do they act?</a:t>
            </a:r>
            <a:endParaRPr/>
          </a:p>
        </p:txBody>
      </p:sp>
      <p:sp>
        <p:nvSpPr>
          <p:cNvPr id="1690" name="Google Shape;1690;p74"/>
          <p:cNvSpPr txBox="1"/>
          <p:nvPr/>
        </p:nvSpPr>
        <p:spPr>
          <a:xfrm>
            <a:off x="5867400" y="1447801"/>
            <a:ext cx="1529833" cy="135421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EAF1DD"/>
                </a:solidFill>
                <a:latin typeface="Calibri"/>
                <a:ea typeface="Calibri"/>
                <a:cs typeface="Calibri"/>
                <a:sym typeface="Calibri"/>
              </a:rPr>
              <a:t>Positioning</a:t>
            </a:r>
            <a:endParaRPr b="1" sz="1800">
              <a:solidFill>
                <a:srgbClr val="EAF1DD"/>
              </a:solidFill>
              <a:latin typeface="Calibri"/>
              <a:ea typeface="Calibri"/>
              <a:cs typeface="Calibri"/>
              <a:sym typeface="Calibri"/>
            </a:endParaRPr>
          </a:p>
          <a:p>
            <a:pPr indent="0" lvl="0" marL="0" marR="0" rtl="0" algn="l">
              <a:spcBef>
                <a:spcPts val="0"/>
              </a:spcBef>
              <a:spcAft>
                <a:spcPts val="0"/>
              </a:spcAft>
              <a:buNone/>
            </a:pPr>
            <a:r>
              <a:t/>
            </a:r>
            <a:endParaRPr sz="1000">
              <a:solidFill>
                <a:srgbClr val="EAF1DD"/>
              </a:solidFill>
              <a:latin typeface="Calibri"/>
              <a:ea typeface="Calibri"/>
              <a:cs typeface="Calibri"/>
              <a:sym typeface="Calibri"/>
            </a:endParaRPr>
          </a:p>
          <a:p>
            <a:pPr indent="0" lvl="0" marL="0" marR="0" rtl="0" algn="l">
              <a:spcBef>
                <a:spcPts val="0"/>
              </a:spcBef>
              <a:spcAft>
                <a:spcPts val="0"/>
              </a:spcAft>
              <a:buNone/>
            </a:pPr>
            <a:r>
              <a:rPr i="1" lang="en-US" sz="1800">
                <a:solidFill>
                  <a:srgbClr val="EAF1DD"/>
                </a:solidFill>
                <a:latin typeface="Calibri"/>
                <a:ea typeface="Calibri"/>
                <a:cs typeface="Calibri"/>
                <a:sym typeface="Calibri"/>
              </a:rPr>
              <a:t>How does the </a:t>
            </a:r>
            <a:endParaRPr/>
          </a:p>
          <a:p>
            <a:pPr indent="0" lvl="0" marL="0" marR="0" rtl="0" algn="l">
              <a:spcBef>
                <a:spcPts val="0"/>
              </a:spcBef>
              <a:spcAft>
                <a:spcPts val="0"/>
              </a:spcAft>
              <a:buNone/>
            </a:pPr>
            <a:r>
              <a:rPr i="1" lang="en-US" sz="1800">
                <a:solidFill>
                  <a:srgbClr val="EAF1DD"/>
                </a:solidFill>
                <a:latin typeface="Calibri"/>
                <a:ea typeface="Calibri"/>
                <a:cs typeface="Calibri"/>
                <a:sym typeface="Calibri"/>
              </a:rPr>
              <a:t>product fit the </a:t>
            </a:r>
            <a:endParaRPr i="1" sz="1800">
              <a:solidFill>
                <a:srgbClr val="EAF1DD"/>
              </a:solidFill>
              <a:latin typeface="Calibri"/>
              <a:ea typeface="Calibri"/>
              <a:cs typeface="Calibri"/>
              <a:sym typeface="Calibri"/>
            </a:endParaRPr>
          </a:p>
          <a:p>
            <a:pPr indent="0" lvl="0" marL="0" marR="0" rtl="0" algn="l">
              <a:spcBef>
                <a:spcPts val="0"/>
              </a:spcBef>
              <a:spcAft>
                <a:spcPts val="0"/>
              </a:spcAft>
              <a:buNone/>
            </a:pPr>
            <a:r>
              <a:rPr i="1" lang="en-US" sz="1800">
                <a:solidFill>
                  <a:srgbClr val="EAF1DD"/>
                </a:solidFill>
                <a:latin typeface="Calibri"/>
                <a:ea typeface="Calibri"/>
                <a:cs typeface="Calibri"/>
                <a:sym typeface="Calibri"/>
              </a:rPr>
              <a:t>Market?</a:t>
            </a:r>
            <a:endParaRPr/>
          </a:p>
        </p:txBody>
      </p:sp>
      <p:sp>
        <p:nvSpPr>
          <p:cNvPr id="1691" name="Google Shape;1691;p74"/>
          <p:cNvSpPr/>
          <p:nvPr/>
        </p:nvSpPr>
        <p:spPr>
          <a:xfrm rot="-5400000">
            <a:off x="-404813" y="4092773"/>
            <a:ext cx="2730500" cy="822325"/>
          </a:xfrm>
          <a:prstGeom prst="homePlate">
            <a:avLst>
              <a:gd fmla="val 103804" name="adj"/>
            </a:avLst>
          </a:prstGeom>
          <a:solidFill>
            <a:srgbClr val="C2D59B">
              <a:alpha val="3098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2" name="Google Shape;1692;p74"/>
          <p:cNvGrpSpPr/>
          <p:nvPr/>
        </p:nvGrpSpPr>
        <p:grpSpPr>
          <a:xfrm>
            <a:off x="16890" y="4572000"/>
            <a:ext cx="2199028" cy="1981200"/>
            <a:chOff x="0" y="2870200"/>
            <a:chExt cx="4038600" cy="3638550"/>
          </a:xfrm>
        </p:grpSpPr>
        <p:pic>
          <p:nvPicPr>
            <p:cNvPr descr="database-integration-1.jpg" id="1693" name="Google Shape;1693;p74"/>
            <p:cNvPicPr preferRelativeResize="0"/>
            <p:nvPr/>
          </p:nvPicPr>
          <p:blipFill rotWithShape="1">
            <a:blip r:embed="rId3">
              <a:alphaModFix/>
            </a:blip>
            <a:srcRect b="0" l="0" r="0" t="0"/>
            <a:stretch/>
          </p:blipFill>
          <p:spPr>
            <a:xfrm>
              <a:off x="0" y="3479800"/>
              <a:ext cx="4038600" cy="3028950"/>
            </a:xfrm>
            <a:prstGeom prst="rect">
              <a:avLst/>
            </a:prstGeom>
            <a:noFill/>
            <a:ln>
              <a:noFill/>
            </a:ln>
          </p:spPr>
        </p:pic>
        <p:pic>
          <p:nvPicPr>
            <p:cNvPr descr="Wheel_For_White_bg02.png" id="1694" name="Google Shape;1694;p74"/>
            <p:cNvPicPr preferRelativeResize="0"/>
            <p:nvPr/>
          </p:nvPicPr>
          <p:blipFill rotWithShape="1">
            <a:blip r:embed="rId4">
              <a:alphaModFix/>
            </a:blip>
            <a:srcRect b="0" l="0" r="0" t="0"/>
            <a:stretch/>
          </p:blipFill>
          <p:spPr>
            <a:xfrm>
              <a:off x="1041400" y="2870200"/>
              <a:ext cx="1405701" cy="140570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5"/>
                                        </p:tgtEl>
                                        <p:attrNameLst>
                                          <p:attrName>style.visibility</p:attrName>
                                        </p:attrNameLst>
                                      </p:cBhvr>
                                      <p:to>
                                        <p:strVal val="visible"/>
                                      </p:to>
                                    </p:set>
                                    <p:animEffect filter="fade" transition="in">
                                      <p:cBhvr>
                                        <p:cTn dur="1000"/>
                                        <p:tgtEl>
                                          <p:spTgt spid="1685"/>
                                        </p:tgtEl>
                                      </p:cBhvr>
                                    </p:animEffect>
                                  </p:childTnLst>
                                </p:cTn>
                              </p:par>
                              <p:par>
                                <p:cTn fill="hold" nodeType="withEffect" presetClass="entr" presetID="10" presetSubtype="0">
                                  <p:stCondLst>
                                    <p:cond delay="0"/>
                                  </p:stCondLst>
                                  <p:childTnLst>
                                    <p:set>
                                      <p:cBhvr>
                                        <p:cTn dur="1" fill="hold">
                                          <p:stCondLst>
                                            <p:cond delay="0"/>
                                          </p:stCondLst>
                                        </p:cTn>
                                        <p:tgtEl>
                                          <p:spTgt spid="1686"/>
                                        </p:tgtEl>
                                        <p:attrNameLst>
                                          <p:attrName>style.visibility</p:attrName>
                                        </p:attrNameLst>
                                      </p:cBhvr>
                                      <p:to>
                                        <p:strVal val="visible"/>
                                      </p:to>
                                    </p:set>
                                    <p:animEffect filter="fade" transition="in">
                                      <p:cBhvr>
                                        <p:cTn dur="1000"/>
                                        <p:tgtEl>
                                          <p:spTgt spid="16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4"/>
                                        </p:tgtEl>
                                        <p:attrNameLst>
                                          <p:attrName>style.visibility</p:attrName>
                                        </p:attrNameLst>
                                      </p:cBhvr>
                                      <p:to>
                                        <p:strVal val="visible"/>
                                      </p:to>
                                    </p:set>
                                    <p:animEffect filter="fade" transition="in">
                                      <p:cBhvr>
                                        <p:cTn dur="1000"/>
                                        <p:tgtEl>
                                          <p:spTgt spid="1684"/>
                                        </p:tgtEl>
                                      </p:cBhvr>
                                    </p:animEffect>
                                  </p:childTnLst>
                                </p:cTn>
                              </p:par>
                              <p:par>
                                <p:cTn fill="hold" nodeType="withEffect" presetClass="entr" presetID="10" presetSubtype="0">
                                  <p:stCondLst>
                                    <p:cond delay="0"/>
                                  </p:stCondLst>
                                  <p:childTnLst>
                                    <p:set>
                                      <p:cBhvr>
                                        <p:cTn dur="1" fill="hold">
                                          <p:stCondLst>
                                            <p:cond delay="0"/>
                                          </p:stCondLst>
                                        </p:cTn>
                                        <p:tgtEl>
                                          <p:spTgt spid="1688"/>
                                        </p:tgtEl>
                                        <p:attrNameLst>
                                          <p:attrName>style.visibility</p:attrName>
                                        </p:attrNameLst>
                                      </p:cBhvr>
                                      <p:to>
                                        <p:strVal val="visible"/>
                                      </p:to>
                                    </p:set>
                                    <p:animEffect filter="fade" transition="in">
                                      <p:cBhvr>
                                        <p:cTn dur="1000"/>
                                        <p:tgtEl>
                                          <p:spTgt spid="1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3"/>
                                        </p:tgtEl>
                                        <p:attrNameLst>
                                          <p:attrName>style.visibility</p:attrName>
                                        </p:attrNameLst>
                                      </p:cBhvr>
                                      <p:to>
                                        <p:strVal val="visible"/>
                                      </p:to>
                                    </p:set>
                                    <p:animEffect filter="fade" transition="in">
                                      <p:cBhvr>
                                        <p:cTn dur="1000"/>
                                        <p:tgtEl>
                                          <p:spTgt spid="1683"/>
                                        </p:tgtEl>
                                      </p:cBhvr>
                                    </p:animEffect>
                                  </p:childTnLst>
                                </p:cTn>
                              </p:par>
                              <p:par>
                                <p:cTn fill="hold" nodeType="withEffect" presetClass="entr" presetID="10" presetSubtype="0">
                                  <p:stCondLst>
                                    <p:cond delay="0"/>
                                  </p:stCondLst>
                                  <p:childTnLst>
                                    <p:set>
                                      <p:cBhvr>
                                        <p:cTn dur="1" fill="hold">
                                          <p:stCondLst>
                                            <p:cond delay="0"/>
                                          </p:stCondLst>
                                        </p:cTn>
                                        <p:tgtEl>
                                          <p:spTgt spid="1689"/>
                                        </p:tgtEl>
                                        <p:attrNameLst>
                                          <p:attrName>style.visibility</p:attrName>
                                        </p:attrNameLst>
                                      </p:cBhvr>
                                      <p:to>
                                        <p:strVal val="visible"/>
                                      </p:to>
                                    </p:set>
                                    <p:animEffect filter="fade" transition="in">
                                      <p:cBhvr>
                                        <p:cTn dur="1000"/>
                                        <p:tgtEl>
                                          <p:spTgt spid="16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2"/>
                                        </p:tgtEl>
                                        <p:attrNameLst>
                                          <p:attrName>style.visibility</p:attrName>
                                        </p:attrNameLst>
                                      </p:cBhvr>
                                      <p:to>
                                        <p:strVal val="visible"/>
                                      </p:to>
                                    </p:set>
                                    <p:animEffect filter="fade" transition="in">
                                      <p:cBhvr>
                                        <p:cTn dur="1000"/>
                                        <p:tgtEl>
                                          <p:spTgt spid="1682"/>
                                        </p:tgtEl>
                                      </p:cBhvr>
                                    </p:animEffect>
                                  </p:childTnLst>
                                </p:cTn>
                              </p:par>
                              <p:par>
                                <p:cTn fill="hold" nodeType="withEffect" presetClass="entr" presetID="10" presetSubtype="0">
                                  <p:stCondLst>
                                    <p:cond delay="0"/>
                                  </p:stCondLst>
                                  <p:childTnLst>
                                    <p:set>
                                      <p:cBhvr>
                                        <p:cTn dur="1" fill="hold">
                                          <p:stCondLst>
                                            <p:cond delay="0"/>
                                          </p:stCondLst>
                                        </p:cTn>
                                        <p:tgtEl>
                                          <p:spTgt spid="1690"/>
                                        </p:tgtEl>
                                        <p:attrNameLst>
                                          <p:attrName>style.visibility</p:attrName>
                                        </p:attrNameLst>
                                      </p:cBhvr>
                                      <p:to>
                                        <p:strVal val="visible"/>
                                      </p:to>
                                    </p:set>
                                    <p:animEffect filter="fade" transition="in">
                                      <p:cBhvr>
                                        <p:cTn dur="1000"/>
                                        <p:tgtEl>
                                          <p:spTgt spid="16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1"/>
                                        </p:tgtEl>
                                        <p:attrNameLst>
                                          <p:attrName>style.visibility</p:attrName>
                                        </p:attrNameLst>
                                      </p:cBhvr>
                                      <p:to>
                                        <p:strVal val="visible"/>
                                      </p:to>
                                    </p:set>
                                    <p:animEffect filter="fade" transition="in">
                                      <p:cBhvr>
                                        <p:cTn dur="1000"/>
                                        <p:tgtEl>
                                          <p:spTgt spid="1681"/>
                                        </p:tgtEl>
                                      </p:cBhvr>
                                    </p:animEffect>
                                  </p:childTnLst>
                                </p:cTn>
                              </p:par>
                              <p:par>
                                <p:cTn fill="hold" nodeType="withEffect" presetClass="entr" presetID="10" presetSubtype="0">
                                  <p:stCondLst>
                                    <p:cond delay="0"/>
                                  </p:stCondLst>
                                  <p:childTnLst>
                                    <p:set>
                                      <p:cBhvr>
                                        <p:cTn dur="1" fill="hold">
                                          <p:stCondLst>
                                            <p:cond delay="0"/>
                                          </p:stCondLst>
                                        </p:cTn>
                                        <p:tgtEl>
                                          <p:spTgt spid="1687"/>
                                        </p:tgtEl>
                                        <p:attrNameLst>
                                          <p:attrName>style.visibility</p:attrName>
                                        </p:attrNameLst>
                                      </p:cBhvr>
                                      <p:to>
                                        <p:strVal val="visible"/>
                                      </p:to>
                                    </p:set>
                                    <p:animEffect filter="fade" transition="in">
                                      <p:cBhvr>
                                        <p:cTn dur="1000"/>
                                        <p:tgtEl>
                                          <p:spTgt spid="16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8" name="Shape 1698"/>
        <p:cNvGrpSpPr/>
        <p:nvPr/>
      </p:nvGrpSpPr>
      <p:grpSpPr>
        <a:xfrm>
          <a:off x="0" y="0"/>
          <a:ext cx="0" cy="0"/>
          <a:chOff x="0" y="0"/>
          <a:chExt cx="0" cy="0"/>
        </a:xfrm>
      </p:grpSpPr>
      <p:sp>
        <p:nvSpPr>
          <p:cNvPr id="1699" name="Google Shape;1699;p75"/>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Market Sub-lenses</a:t>
            </a:r>
            <a:endParaRPr/>
          </a:p>
        </p:txBody>
      </p:sp>
      <p:pic>
        <p:nvPicPr>
          <p:cNvPr descr="MarketSubLensesGraph.tiff" id="1700" name="Google Shape;1700;p75"/>
          <p:cNvPicPr preferRelativeResize="0"/>
          <p:nvPr/>
        </p:nvPicPr>
        <p:blipFill rotWithShape="1">
          <a:blip r:embed="rId3">
            <a:alphaModFix/>
          </a:blip>
          <a:srcRect b="0" l="0" r="0" t="0"/>
          <a:stretch/>
        </p:blipFill>
        <p:spPr>
          <a:xfrm>
            <a:off x="3446859" y="1524000"/>
            <a:ext cx="5697141" cy="4191000"/>
          </a:xfrm>
          <a:prstGeom prst="rect">
            <a:avLst/>
          </a:prstGeom>
          <a:noFill/>
          <a:ln>
            <a:noFill/>
          </a:ln>
        </p:spPr>
      </p:pic>
      <p:sp>
        <p:nvSpPr>
          <p:cNvPr id="1701" name="Google Shape;1701;p75"/>
          <p:cNvSpPr txBox="1"/>
          <p:nvPr/>
        </p:nvSpPr>
        <p:spPr>
          <a:xfrm>
            <a:off x="76200" y="1524000"/>
            <a:ext cx="3352800"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0000"/>
                </a:solidFill>
                <a:latin typeface="Calibri"/>
                <a:ea typeface="Calibri"/>
                <a:cs typeface="Calibri"/>
                <a:sym typeface="Calibri"/>
              </a:rPr>
              <a:t>Baseline Assessment of an Organization</a:t>
            </a:r>
            <a:endParaRPr/>
          </a:p>
          <a:p>
            <a:pPr indent="0" lvl="0" marL="0" marR="0" rtl="0" algn="l">
              <a:spcBef>
                <a:spcPts val="0"/>
              </a:spcBef>
              <a:spcAft>
                <a:spcPts val="0"/>
              </a:spcAft>
              <a:buNone/>
            </a:pPr>
            <a:r>
              <a:t/>
            </a:r>
            <a:endParaRPr sz="2000">
              <a:solidFill>
                <a:srgbClr val="000000"/>
              </a:solidFill>
              <a:latin typeface="Calibri"/>
              <a:ea typeface="Calibri"/>
              <a:cs typeface="Calibri"/>
              <a:sym typeface="Calibri"/>
            </a:endParaRPr>
          </a:p>
          <a:p>
            <a:pPr indent="-177800" lvl="0" marL="177800" marR="0" rtl="0" algn="l">
              <a:spcBef>
                <a:spcPts val="0"/>
              </a:spcBef>
              <a:spcAft>
                <a:spcPts val="0"/>
              </a:spcAft>
              <a:buClr>
                <a:srgbClr val="000000"/>
              </a:buClr>
              <a:buSzPts val="2000"/>
              <a:buFont typeface="Arial"/>
              <a:buChar char="•"/>
            </a:pPr>
            <a:r>
              <a:rPr lang="en-US" sz="2000">
                <a:solidFill>
                  <a:srgbClr val="000000"/>
                </a:solidFill>
                <a:latin typeface="Calibri"/>
                <a:ea typeface="Calibri"/>
                <a:cs typeface="Calibri"/>
                <a:sym typeface="Calibri"/>
              </a:rPr>
              <a:t>Let’s focus on Timing at 3.92</a:t>
            </a:r>
            <a:endParaRPr/>
          </a:p>
          <a:p>
            <a:pPr indent="-177800" lvl="0" marL="177800" marR="0" rtl="0" algn="l">
              <a:spcBef>
                <a:spcPts val="0"/>
              </a:spcBef>
              <a:spcAft>
                <a:spcPts val="0"/>
              </a:spcAft>
              <a:buNone/>
            </a:pPr>
            <a:r>
              <a:t/>
            </a:r>
            <a:endParaRPr sz="2000">
              <a:solidFill>
                <a:srgbClr val="000000"/>
              </a:solidFill>
              <a:latin typeface="Calibri"/>
              <a:ea typeface="Calibri"/>
              <a:cs typeface="Calibri"/>
              <a:sym typeface="Calibri"/>
            </a:endParaRPr>
          </a:p>
          <a:p>
            <a:pPr indent="-177800" lvl="0" marL="177800" marR="0" rtl="0" algn="l">
              <a:spcBef>
                <a:spcPts val="0"/>
              </a:spcBef>
              <a:spcAft>
                <a:spcPts val="0"/>
              </a:spcAft>
              <a:buClr>
                <a:srgbClr val="000000"/>
              </a:buClr>
              <a:buSzPts val="2000"/>
              <a:buFont typeface="Arial"/>
              <a:buChar char="•"/>
            </a:pPr>
            <a:r>
              <a:rPr lang="en-US" sz="2000">
                <a:solidFill>
                  <a:srgbClr val="000000"/>
                </a:solidFill>
                <a:latin typeface="Calibri"/>
                <a:ea typeface="Calibri"/>
                <a:cs typeface="Calibri"/>
                <a:sym typeface="Calibri"/>
              </a:rPr>
              <a:t>What are some conclusions?</a:t>
            </a:r>
            <a:endParaRPr/>
          </a:p>
        </p:txBody>
      </p:sp>
      <p:cxnSp>
        <p:nvCxnSpPr>
          <p:cNvPr id="1702" name="Google Shape;1702;p75"/>
          <p:cNvCxnSpPr/>
          <p:nvPr/>
        </p:nvCxnSpPr>
        <p:spPr>
          <a:xfrm flipH="1" rot="10800000">
            <a:off x="3429000" y="2683247"/>
            <a:ext cx="1752600" cy="136153"/>
          </a:xfrm>
          <a:prstGeom prst="straightConnector1">
            <a:avLst/>
          </a:prstGeom>
          <a:noFill/>
          <a:ln cap="flat" cmpd="sng" w="92075">
            <a:solidFill>
              <a:srgbClr val="E36C09"/>
            </a:solidFill>
            <a:prstDash val="solid"/>
            <a:round/>
            <a:headEnd len="sm" w="sm" type="none"/>
            <a:tailEnd len="med" w="med" type="triangle"/>
          </a:ln>
          <a:effectLst>
            <a:outerShdw blurRad="40000" rotWithShape="0" dir="5400000" dist="20000">
              <a:srgbClr val="000000">
                <a:alpha val="37647"/>
              </a:srgbClr>
            </a:outerShdw>
          </a:effectLst>
        </p:spPr>
      </p:cxnSp>
      <p:sp>
        <p:nvSpPr>
          <p:cNvPr id="1703" name="Google Shape;1703;p75"/>
          <p:cNvSpPr txBox="1"/>
          <p:nvPr/>
        </p:nvSpPr>
        <p:spPr>
          <a:xfrm>
            <a:off x="76200" y="3200400"/>
            <a:ext cx="3352800" cy="2554545"/>
          </a:xfrm>
          <a:prstGeom prst="rect">
            <a:avLst/>
          </a:prstGeom>
          <a:noFill/>
          <a:ln>
            <a:noFill/>
          </a:ln>
        </p:spPr>
        <p:txBody>
          <a:bodyPr anchorCtr="0" anchor="t" bIns="45700" lIns="91425" spcFirstLastPara="1" rIns="91425" wrap="square" tIns="45700">
            <a:spAutoFit/>
          </a:bodyPr>
          <a:lstStyle/>
          <a:p>
            <a:pPr indent="-177800" lvl="0" marL="177800" marR="0" rtl="0" algn="l">
              <a:spcBef>
                <a:spcPts val="0"/>
              </a:spcBef>
              <a:spcAft>
                <a:spcPts val="0"/>
              </a:spcAft>
              <a:buNone/>
            </a:pPr>
            <a:r>
              <a:t/>
            </a:r>
            <a:endParaRPr sz="2000">
              <a:solidFill>
                <a:srgbClr val="000000"/>
              </a:solidFill>
              <a:latin typeface="Calibri"/>
              <a:ea typeface="Calibri"/>
              <a:cs typeface="Calibri"/>
              <a:sym typeface="Calibri"/>
            </a:endParaRPr>
          </a:p>
          <a:p>
            <a:pPr indent="-177800" lvl="0" marL="177800" marR="0" rtl="0" algn="l">
              <a:spcBef>
                <a:spcPts val="0"/>
              </a:spcBef>
              <a:spcAft>
                <a:spcPts val="0"/>
              </a:spcAft>
              <a:buClr>
                <a:srgbClr val="000000"/>
              </a:buClr>
              <a:buSzPts val="2000"/>
              <a:buFont typeface="Arial"/>
              <a:buChar char="•"/>
            </a:pPr>
            <a:r>
              <a:rPr lang="en-US" sz="2000">
                <a:solidFill>
                  <a:srgbClr val="000000"/>
                </a:solidFill>
                <a:latin typeface="Calibri"/>
                <a:ea typeface="Calibri"/>
                <a:cs typeface="Calibri"/>
                <a:sym typeface="Calibri"/>
              </a:rPr>
              <a:t>Could this mean the market is cluttered?</a:t>
            </a:r>
            <a:endParaRPr/>
          </a:p>
          <a:p>
            <a:pPr indent="-177800" lvl="0" marL="177800" marR="0" rtl="0" algn="l">
              <a:spcBef>
                <a:spcPts val="0"/>
              </a:spcBef>
              <a:spcAft>
                <a:spcPts val="0"/>
              </a:spcAft>
              <a:buClr>
                <a:srgbClr val="000000"/>
              </a:buClr>
              <a:buSzPts val="2000"/>
              <a:buFont typeface="Arial"/>
              <a:buChar char="•"/>
            </a:pPr>
            <a:r>
              <a:rPr lang="en-US" sz="2000">
                <a:solidFill>
                  <a:srgbClr val="000000"/>
                </a:solidFill>
                <a:latin typeface="Calibri"/>
                <a:ea typeface="Calibri"/>
                <a:cs typeface="Calibri"/>
                <a:sym typeface="Calibri"/>
              </a:rPr>
              <a:t>Could this mean they are early to market?</a:t>
            </a:r>
            <a:endParaRPr/>
          </a:p>
          <a:p>
            <a:pPr indent="-177800" lvl="0" marL="177800" marR="0" rtl="0" algn="l">
              <a:spcBef>
                <a:spcPts val="0"/>
              </a:spcBef>
              <a:spcAft>
                <a:spcPts val="0"/>
              </a:spcAft>
              <a:buClr>
                <a:srgbClr val="000000"/>
              </a:buClr>
              <a:buSzPts val="2000"/>
              <a:buFont typeface="Arial"/>
              <a:buChar char="•"/>
            </a:pPr>
            <a:r>
              <a:rPr lang="en-US" sz="2000">
                <a:solidFill>
                  <a:srgbClr val="000000"/>
                </a:solidFill>
                <a:latin typeface="Calibri"/>
                <a:ea typeface="Calibri"/>
                <a:cs typeface="Calibri"/>
                <a:sym typeface="Calibri"/>
              </a:rPr>
              <a:t>What is your market timing?</a:t>
            </a:r>
            <a:endParaRPr/>
          </a:p>
          <a:p>
            <a:pPr indent="-177800" lvl="0" marL="177800" marR="0" rtl="0" algn="l">
              <a:spcBef>
                <a:spcPts val="0"/>
              </a:spcBef>
              <a:spcAft>
                <a:spcPts val="0"/>
              </a:spcAft>
              <a:buClr>
                <a:srgbClr val="000000"/>
              </a:buClr>
              <a:buSzPts val="2000"/>
              <a:buFont typeface="Arial"/>
              <a:buChar char="•"/>
            </a:pPr>
            <a:r>
              <a:rPr lang="en-US" sz="2000">
                <a:solidFill>
                  <a:srgbClr val="000000"/>
                </a:solidFill>
                <a:latin typeface="Calibri"/>
                <a:ea typeface="Calibri"/>
                <a:cs typeface="Calibri"/>
                <a:sym typeface="Calibri"/>
              </a:rPr>
              <a:t>How do you know?  Do you know?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gtEl>
                                        <p:attrNameLst>
                                          <p:attrName>style.visibility</p:attrName>
                                        </p:attrNameLst>
                                      </p:cBhvr>
                                      <p:to>
                                        <p:strVal val="visible"/>
                                      </p:to>
                                    </p:set>
                                    <p:animEffect filter="fade" transition="in">
                                      <p:cBhvr>
                                        <p:cTn dur="500"/>
                                        <p:tgtEl>
                                          <p:spTgt spid="17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3"/>
                                        </p:tgtEl>
                                        <p:attrNameLst>
                                          <p:attrName>style.visibility</p:attrName>
                                        </p:attrNameLst>
                                      </p:cBhvr>
                                      <p:to>
                                        <p:strVal val="visible"/>
                                      </p:to>
                                    </p:set>
                                    <p:animEffect filter="fade" transition="in">
                                      <p:cBhvr>
                                        <p:cTn dur="500"/>
                                        <p:tgtEl>
                                          <p:spTgt spid="1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7" name="Shape 1707"/>
        <p:cNvGrpSpPr/>
        <p:nvPr/>
      </p:nvGrpSpPr>
      <p:grpSpPr>
        <a:xfrm>
          <a:off x="0" y="0"/>
          <a:ext cx="0" cy="0"/>
          <a:chOff x="0" y="0"/>
          <a:chExt cx="0" cy="0"/>
        </a:xfrm>
      </p:grpSpPr>
      <p:sp>
        <p:nvSpPr>
          <p:cNvPr id="1708" name="Google Shape;1708;p76"/>
          <p:cNvSpPr/>
          <p:nvPr/>
        </p:nvSpPr>
        <p:spPr>
          <a:xfrm>
            <a:off x="3941058" y="3048000"/>
            <a:ext cx="159669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Short Stack"/>
                <a:ea typeface="Short Stack"/>
                <a:cs typeface="Short Stack"/>
                <a:sym typeface="Short Stack"/>
              </a:rPr>
              <a:t>Segment</a:t>
            </a:r>
            <a:endParaRPr sz="2400">
              <a:solidFill>
                <a:schemeClr val="dk1"/>
              </a:solidFill>
              <a:latin typeface="Short Stack"/>
              <a:ea typeface="Short Stack"/>
              <a:cs typeface="Short Stack"/>
              <a:sym typeface="Short Stack"/>
            </a:endParaRPr>
          </a:p>
        </p:txBody>
      </p:sp>
      <p:sp>
        <p:nvSpPr>
          <p:cNvPr id="1709" name="Google Shape;1709;p76"/>
          <p:cNvSpPr/>
          <p:nvPr/>
        </p:nvSpPr>
        <p:spPr>
          <a:xfrm>
            <a:off x="3352800" y="4114800"/>
            <a:ext cx="199285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Lucida Sans"/>
                <a:ea typeface="Lucida Sans"/>
                <a:cs typeface="Lucida Sans"/>
                <a:sym typeface="Lucida Sans"/>
              </a:rPr>
              <a:t>Opportunity</a:t>
            </a:r>
            <a:endParaRPr sz="2400">
              <a:solidFill>
                <a:schemeClr val="dk1"/>
              </a:solidFill>
              <a:latin typeface="Lucida Sans"/>
              <a:ea typeface="Lucida Sans"/>
              <a:cs typeface="Lucida Sans"/>
              <a:sym typeface="Lucida Sans"/>
            </a:endParaRPr>
          </a:p>
        </p:txBody>
      </p:sp>
      <p:sp>
        <p:nvSpPr>
          <p:cNvPr id="1710" name="Google Shape;1710;p76"/>
          <p:cNvSpPr/>
          <p:nvPr/>
        </p:nvSpPr>
        <p:spPr>
          <a:xfrm>
            <a:off x="7543800" y="4038600"/>
            <a:ext cx="71455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Times New Roman"/>
                <a:ea typeface="Times New Roman"/>
                <a:cs typeface="Times New Roman"/>
                <a:sym typeface="Times New Roman"/>
              </a:rPr>
              <a:t>Size</a:t>
            </a:r>
            <a:endParaRPr sz="2400">
              <a:solidFill>
                <a:schemeClr val="dk1"/>
              </a:solidFill>
              <a:latin typeface="Times New Roman"/>
              <a:ea typeface="Times New Roman"/>
              <a:cs typeface="Times New Roman"/>
              <a:sym typeface="Times New Roman"/>
            </a:endParaRPr>
          </a:p>
        </p:txBody>
      </p:sp>
      <p:sp>
        <p:nvSpPr>
          <p:cNvPr id="1711" name="Google Shape;1711;p76"/>
          <p:cNvSpPr/>
          <p:nvPr/>
        </p:nvSpPr>
        <p:spPr>
          <a:xfrm>
            <a:off x="457200" y="2286000"/>
            <a:ext cx="129284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Courier New"/>
                <a:ea typeface="Courier New"/>
                <a:cs typeface="Courier New"/>
                <a:sym typeface="Courier New"/>
              </a:rPr>
              <a:t>Growth</a:t>
            </a:r>
            <a:endParaRPr sz="2400">
              <a:solidFill>
                <a:schemeClr val="dk1"/>
              </a:solidFill>
              <a:latin typeface="Courier New"/>
              <a:ea typeface="Courier New"/>
              <a:cs typeface="Courier New"/>
              <a:sym typeface="Courier New"/>
            </a:endParaRPr>
          </a:p>
        </p:txBody>
      </p:sp>
      <p:sp>
        <p:nvSpPr>
          <p:cNvPr id="1712" name="Google Shape;1712;p76"/>
          <p:cNvSpPr/>
          <p:nvPr/>
        </p:nvSpPr>
        <p:spPr>
          <a:xfrm>
            <a:off x="3341855" y="990600"/>
            <a:ext cx="153494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Arial Black"/>
                <a:ea typeface="Arial Black"/>
                <a:cs typeface="Arial Black"/>
                <a:sym typeface="Arial Black"/>
              </a:rPr>
              <a:t>Barriers</a:t>
            </a:r>
            <a:endParaRPr sz="2400">
              <a:solidFill>
                <a:schemeClr val="dk1"/>
              </a:solidFill>
              <a:latin typeface="Arial Black"/>
              <a:ea typeface="Arial Black"/>
              <a:cs typeface="Arial Black"/>
              <a:sym typeface="Arial Black"/>
            </a:endParaRPr>
          </a:p>
        </p:txBody>
      </p:sp>
      <p:sp>
        <p:nvSpPr>
          <p:cNvPr id="1713" name="Google Shape;1713;p76"/>
          <p:cNvSpPr/>
          <p:nvPr/>
        </p:nvSpPr>
        <p:spPr>
          <a:xfrm>
            <a:off x="4953000" y="2438400"/>
            <a:ext cx="15352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Times New Roman"/>
                <a:ea typeface="Times New Roman"/>
                <a:cs typeface="Times New Roman"/>
                <a:sym typeface="Times New Roman"/>
              </a:rPr>
              <a:t>Regulation</a:t>
            </a:r>
            <a:endParaRPr sz="2400">
              <a:solidFill>
                <a:schemeClr val="dk1"/>
              </a:solidFill>
              <a:latin typeface="Times New Roman"/>
              <a:ea typeface="Times New Roman"/>
              <a:cs typeface="Times New Roman"/>
              <a:sym typeface="Times New Roman"/>
            </a:endParaRPr>
          </a:p>
        </p:txBody>
      </p:sp>
      <p:sp>
        <p:nvSpPr>
          <p:cNvPr id="1714" name="Google Shape;1714;p76"/>
          <p:cNvSpPr/>
          <p:nvPr/>
        </p:nvSpPr>
        <p:spPr>
          <a:xfrm>
            <a:off x="838200" y="685800"/>
            <a:ext cx="122731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Times New Roman"/>
                <a:ea typeface="Times New Roman"/>
                <a:cs typeface="Times New Roman"/>
                <a:sym typeface="Times New Roman"/>
              </a:rPr>
              <a:t>Demand</a:t>
            </a:r>
            <a:endParaRPr sz="2400">
              <a:solidFill>
                <a:schemeClr val="dk1"/>
              </a:solidFill>
              <a:latin typeface="Times New Roman"/>
              <a:ea typeface="Times New Roman"/>
              <a:cs typeface="Times New Roman"/>
              <a:sym typeface="Times New Roman"/>
            </a:endParaRPr>
          </a:p>
        </p:txBody>
      </p:sp>
      <p:sp>
        <p:nvSpPr>
          <p:cNvPr id="1715" name="Google Shape;1715;p76"/>
          <p:cNvSpPr/>
          <p:nvPr/>
        </p:nvSpPr>
        <p:spPr>
          <a:xfrm>
            <a:off x="2514600" y="1828800"/>
            <a:ext cx="149271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Arial"/>
                <a:ea typeface="Arial"/>
                <a:cs typeface="Arial"/>
                <a:sym typeface="Arial"/>
              </a:rPr>
              <a:t>Investment</a:t>
            </a:r>
            <a:endParaRPr sz="2400">
              <a:solidFill>
                <a:schemeClr val="dk1"/>
              </a:solidFill>
              <a:latin typeface="Arial"/>
              <a:ea typeface="Arial"/>
              <a:cs typeface="Arial"/>
              <a:sym typeface="Arial"/>
            </a:endParaRPr>
          </a:p>
        </p:txBody>
      </p:sp>
      <p:sp>
        <p:nvSpPr>
          <p:cNvPr id="1716" name="Google Shape;1716;p76"/>
          <p:cNvSpPr/>
          <p:nvPr/>
        </p:nvSpPr>
        <p:spPr>
          <a:xfrm>
            <a:off x="6172200" y="5029200"/>
            <a:ext cx="145424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Arial"/>
                <a:ea typeface="Arial"/>
                <a:cs typeface="Arial"/>
                <a:sym typeface="Arial"/>
              </a:rPr>
              <a:t>Sales Cycle</a:t>
            </a:r>
            <a:endParaRPr/>
          </a:p>
        </p:txBody>
      </p:sp>
      <p:sp>
        <p:nvSpPr>
          <p:cNvPr id="1717" name="Google Shape;1717;p76"/>
          <p:cNvSpPr/>
          <p:nvPr/>
        </p:nvSpPr>
        <p:spPr>
          <a:xfrm>
            <a:off x="76200" y="152400"/>
            <a:ext cx="4572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Arial"/>
                <a:ea typeface="Arial"/>
                <a:cs typeface="Arial"/>
                <a:sym typeface="Arial"/>
              </a:rPr>
              <a:t>Financial Strength</a:t>
            </a:r>
            <a:endParaRPr sz="2400">
              <a:solidFill>
                <a:srgbClr val="333F1A"/>
              </a:solidFill>
              <a:latin typeface="Arial"/>
              <a:ea typeface="Arial"/>
              <a:cs typeface="Arial"/>
              <a:sym typeface="Arial"/>
            </a:endParaRPr>
          </a:p>
        </p:txBody>
      </p:sp>
      <p:sp>
        <p:nvSpPr>
          <p:cNvPr id="1718" name="Google Shape;1718;p76"/>
          <p:cNvSpPr/>
          <p:nvPr/>
        </p:nvSpPr>
        <p:spPr>
          <a:xfrm>
            <a:off x="3962400" y="4800600"/>
            <a:ext cx="129266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Arial"/>
                <a:ea typeface="Arial"/>
                <a:cs typeface="Arial"/>
                <a:sym typeface="Arial"/>
              </a:rPr>
              <a:t>Number</a:t>
            </a:r>
            <a:endParaRPr sz="2400">
              <a:solidFill>
                <a:schemeClr val="dk1"/>
              </a:solidFill>
              <a:latin typeface="Arial"/>
              <a:ea typeface="Arial"/>
              <a:cs typeface="Arial"/>
              <a:sym typeface="Arial"/>
            </a:endParaRPr>
          </a:p>
        </p:txBody>
      </p:sp>
      <p:sp>
        <p:nvSpPr>
          <p:cNvPr id="1719" name="Google Shape;1719;p76"/>
          <p:cNvSpPr/>
          <p:nvPr/>
        </p:nvSpPr>
        <p:spPr>
          <a:xfrm>
            <a:off x="1371600" y="4648200"/>
            <a:ext cx="151836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Times New Roman"/>
                <a:ea typeface="Times New Roman"/>
                <a:cs typeface="Times New Roman"/>
                <a:sym typeface="Times New Roman"/>
              </a:rPr>
              <a:t>Innovation</a:t>
            </a:r>
            <a:endParaRPr sz="2400">
              <a:solidFill>
                <a:schemeClr val="dk1"/>
              </a:solidFill>
              <a:latin typeface="Times New Roman"/>
              <a:ea typeface="Times New Roman"/>
              <a:cs typeface="Times New Roman"/>
              <a:sym typeface="Times New Roman"/>
            </a:endParaRPr>
          </a:p>
        </p:txBody>
      </p:sp>
      <p:sp>
        <p:nvSpPr>
          <p:cNvPr id="1720" name="Google Shape;1720;p76"/>
          <p:cNvSpPr/>
          <p:nvPr/>
        </p:nvSpPr>
        <p:spPr>
          <a:xfrm>
            <a:off x="4572000" y="1524000"/>
            <a:ext cx="298450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Arial"/>
                <a:ea typeface="Arial"/>
                <a:cs typeface="Arial"/>
                <a:sym typeface="Arial"/>
              </a:rPr>
              <a:t>New Players</a:t>
            </a:r>
            <a:endParaRPr/>
          </a:p>
        </p:txBody>
      </p:sp>
      <p:sp>
        <p:nvSpPr>
          <p:cNvPr id="1721" name="Google Shape;1721;p76"/>
          <p:cNvSpPr/>
          <p:nvPr/>
        </p:nvSpPr>
        <p:spPr>
          <a:xfrm>
            <a:off x="381000" y="2819400"/>
            <a:ext cx="24929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Arial"/>
                <a:ea typeface="Arial"/>
                <a:cs typeface="Arial"/>
                <a:sym typeface="Arial"/>
              </a:rPr>
              <a:t>Price Competition</a:t>
            </a:r>
            <a:endParaRPr sz="2400">
              <a:solidFill>
                <a:srgbClr val="333F1A"/>
              </a:solidFill>
              <a:latin typeface="Arial"/>
              <a:ea typeface="Arial"/>
              <a:cs typeface="Arial"/>
              <a:sym typeface="Arial"/>
            </a:endParaRPr>
          </a:p>
        </p:txBody>
      </p:sp>
      <p:sp>
        <p:nvSpPr>
          <p:cNvPr id="1722" name="Google Shape;1722;p76"/>
          <p:cNvSpPr/>
          <p:nvPr/>
        </p:nvSpPr>
        <p:spPr>
          <a:xfrm>
            <a:off x="4343400" y="457200"/>
            <a:ext cx="43436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Arial"/>
                <a:ea typeface="Arial"/>
                <a:cs typeface="Arial"/>
                <a:sym typeface="Arial"/>
              </a:rPr>
              <a:t>Sales &amp; Marketing</a:t>
            </a:r>
            <a:endParaRPr/>
          </a:p>
        </p:txBody>
      </p:sp>
      <p:sp>
        <p:nvSpPr>
          <p:cNvPr id="1723" name="Google Shape;1723;p76"/>
          <p:cNvSpPr/>
          <p:nvPr/>
        </p:nvSpPr>
        <p:spPr>
          <a:xfrm>
            <a:off x="7924800" y="3505200"/>
            <a:ext cx="104520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Arial"/>
                <a:ea typeface="Arial"/>
                <a:cs typeface="Arial"/>
                <a:sym typeface="Arial"/>
              </a:rPr>
              <a:t>Rank</a:t>
            </a:r>
            <a:endParaRPr sz="2400">
              <a:solidFill>
                <a:schemeClr val="dk1"/>
              </a:solidFill>
              <a:latin typeface="Arial"/>
              <a:ea typeface="Arial"/>
              <a:cs typeface="Arial"/>
              <a:sym typeface="Arial"/>
            </a:endParaRPr>
          </a:p>
        </p:txBody>
      </p:sp>
      <p:sp>
        <p:nvSpPr>
          <p:cNvPr id="1724" name="Google Shape;1724;p76"/>
          <p:cNvSpPr/>
          <p:nvPr/>
        </p:nvSpPr>
        <p:spPr>
          <a:xfrm>
            <a:off x="152400" y="1214735"/>
            <a:ext cx="3048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33F1A"/>
                </a:solidFill>
                <a:latin typeface="EB Garamond"/>
                <a:ea typeface="EB Garamond"/>
                <a:cs typeface="EB Garamond"/>
                <a:sym typeface="EB Garamond"/>
              </a:rPr>
              <a:t>Product Expectations</a:t>
            </a:r>
            <a:endParaRPr b="1" sz="2400">
              <a:solidFill>
                <a:schemeClr val="dk1"/>
              </a:solidFill>
              <a:latin typeface="EB Garamond"/>
              <a:ea typeface="EB Garamond"/>
              <a:cs typeface="EB Garamond"/>
              <a:sym typeface="EB Garamond"/>
            </a:endParaRPr>
          </a:p>
        </p:txBody>
      </p:sp>
      <p:sp>
        <p:nvSpPr>
          <p:cNvPr id="1725" name="Google Shape;1725;p76"/>
          <p:cNvSpPr/>
          <p:nvPr/>
        </p:nvSpPr>
        <p:spPr>
          <a:xfrm>
            <a:off x="6638059" y="1150293"/>
            <a:ext cx="13292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Arial"/>
                <a:ea typeface="Arial"/>
                <a:cs typeface="Arial"/>
                <a:sym typeface="Arial"/>
              </a:rPr>
              <a:t>Target</a:t>
            </a:r>
            <a:endParaRPr sz="2400">
              <a:solidFill>
                <a:schemeClr val="dk1"/>
              </a:solidFill>
              <a:latin typeface="Arial"/>
              <a:ea typeface="Arial"/>
              <a:cs typeface="Arial"/>
              <a:sym typeface="Arial"/>
            </a:endParaRPr>
          </a:p>
        </p:txBody>
      </p:sp>
      <p:sp>
        <p:nvSpPr>
          <p:cNvPr id="1726" name="Google Shape;1726;p76"/>
          <p:cNvSpPr/>
          <p:nvPr/>
        </p:nvSpPr>
        <p:spPr>
          <a:xfrm>
            <a:off x="6553200" y="5562600"/>
            <a:ext cx="32004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Baumans"/>
                <a:ea typeface="Baumans"/>
                <a:cs typeface="Baumans"/>
                <a:sym typeface="Baumans"/>
              </a:rPr>
              <a:t>Multiple Segments</a:t>
            </a:r>
            <a:endParaRPr/>
          </a:p>
        </p:txBody>
      </p:sp>
      <p:sp>
        <p:nvSpPr>
          <p:cNvPr id="1727" name="Google Shape;1727;p76"/>
          <p:cNvSpPr/>
          <p:nvPr/>
        </p:nvSpPr>
        <p:spPr>
          <a:xfrm>
            <a:off x="6019800" y="3200400"/>
            <a:ext cx="188359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Bookman Old Style"/>
                <a:ea typeface="Bookman Old Style"/>
                <a:cs typeface="Bookman Old Style"/>
                <a:sym typeface="Bookman Old Style"/>
              </a:rPr>
              <a:t>Pain Points</a:t>
            </a:r>
            <a:endParaRPr/>
          </a:p>
        </p:txBody>
      </p:sp>
      <p:sp>
        <p:nvSpPr>
          <p:cNvPr id="1728" name="Google Shape;1728;p76"/>
          <p:cNvSpPr/>
          <p:nvPr/>
        </p:nvSpPr>
        <p:spPr>
          <a:xfrm>
            <a:off x="76200" y="5181600"/>
            <a:ext cx="14868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Arial"/>
                <a:ea typeface="Arial"/>
                <a:cs typeface="Arial"/>
                <a:sym typeface="Arial"/>
              </a:rPr>
              <a:t>Attributes</a:t>
            </a:r>
            <a:endParaRPr/>
          </a:p>
        </p:txBody>
      </p:sp>
      <p:sp>
        <p:nvSpPr>
          <p:cNvPr id="1729" name="Google Shape;1729;p76"/>
          <p:cNvSpPr/>
          <p:nvPr/>
        </p:nvSpPr>
        <p:spPr>
          <a:xfrm>
            <a:off x="2123097" y="5782618"/>
            <a:ext cx="1710725"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333F1A"/>
                </a:solidFill>
                <a:latin typeface="Arial Rounded"/>
                <a:ea typeface="Arial Rounded"/>
                <a:cs typeface="Arial Rounded"/>
                <a:sym typeface="Arial Rounded"/>
              </a:rPr>
              <a:t>Alignment</a:t>
            </a:r>
            <a:endParaRPr/>
          </a:p>
        </p:txBody>
      </p:sp>
      <p:sp>
        <p:nvSpPr>
          <p:cNvPr id="1730" name="Google Shape;1730;p76"/>
          <p:cNvSpPr/>
          <p:nvPr/>
        </p:nvSpPr>
        <p:spPr>
          <a:xfrm>
            <a:off x="5932488" y="4572000"/>
            <a:ext cx="3211512"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Belleza"/>
                <a:ea typeface="Belleza"/>
                <a:cs typeface="Belleza"/>
                <a:sym typeface="Belleza"/>
              </a:rPr>
              <a:t>Purchasing Cycle</a:t>
            </a:r>
            <a:endParaRPr/>
          </a:p>
        </p:txBody>
      </p:sp>
      <p:sp>
        <p:nvSpPr>
          <p:cNvPr id="1731" name="Google Shape;1731;p76"/>
          <p:cNvSpPr/>
          <p:nvPr/>
        </p:nvSpPr>
        <p:spPr>
          <a:xfrm>
            <a:off x="7391400" y="1976735"/>
            <a:ext cx="172354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Arial"/>
                <a:ea typeface="Arial"/>
                <a:cs typeface="Arial"/>
                <a:sym typeface="Arial"/>
              </a:rPr>
              <a:t>Referrals</a:t>
            </a:r>
            <a:endParaRPr sz="2400">
              <a:solidFill>
                <a:schemeClr val="dk1"/>
              </a:solidFill>
              <a:latin typeface="Arial"/>
              <a:ea typeface="Arial"/>
              <a:cs typeface="Arial"/>
              <a:sym typeface="Arial"/>
            </a:endParaRPr>
          </a:p>
        </p:txBody>
      </p:sp>
      <p:sp>
        <p:nvSpPr>
          <p:cNvPr id="1732" name="Google Shape;1732;p76"/>
          <p:cNvSpPr/>
          <p:nvPr/>
        </p:nvSpPr>
        <p:spPr>
          <a:xfrm>
            <a:off x="4191000" y="0"/>
            <a:ext cx="3810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Arial"/>
                <a:ea typeface="Arial"/>
                <a:cs typeface="Arial"/>
                <a:sym typeface="Arial"/>
              </a:rPr>
              <a:t>Price Sensitivity</a:t>
            </a:r>
            <a:endParaRPr/>
          </a:p>
        </p:txBody>
      </p:sp>
      <p:sp>
        <p:nvSpPr>
          <p:cNvPr id="1733" name="Google Shape;1733;p76"/>
          <p:cNvSpPr/>
          <p:nvPr/>
        </p:nvSpPr>
        <p:spPr>
          <a:xfrm>
            <a:off x="152400" y="3500735"/>
            <a:ext cx="51054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Arial"/>
                <a:ea typeface="Arial"/>
                <a:cs typeface="Arial"/>
                <a:sym typeface="Arial"/>
              </a:rPr>
              <a:t>Vertical Specific Expertise</a:t>
            </a:r>
            <a:endParaRPr/>
          </a:p>
        </p:txBody>
      </p:sp>
      <p:sp>
        <p:nvSpPr>
          <p:cNvPr id="1734" name="Google Shape;1734;p76"/>
          <p:cNvSpPr/>
          <p:nvPr/>
        </p:nvSpPr>
        <p:spPr>
          <a:xfrm>
            <a:off x="2086070" y="2514600"/>
            <a:ext cx="277041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Arial"/>
                <a:ea typeface="Arial"/>
                <a:cs typeface="Arial"/>
                <a:sym typeface="Arial"/>
              </a:rPr>
              <a:t>Market Leaders</a:t>
            </a:r>
            <a:endParaRPr/>
          </a:p>
        </p:txBody>
      </p:sp>
      <p:sp>
        <p:nvSpPr>
          <p:cNvPr id="1735" name="Google Shape;1735;p76"/>
          <p:cNvSpPr/>
          <p:nvPr/>
        </p:nvSpPr>
        <p:spPr>
          <a:xfrm>
            <a:off x="2971800" y="5334000"/>
            <a:ext cx="3429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Arial"/>
                <a:ea typeface="Arial"/>
                <a:cs typeface="Arial"/>
                <a:sym typeface="Arial"/>
              </a:rPr>
              <a:t>Differentiated Offering</a:t>
            </a:r>
            <a:endParaRPr/>
          </a:p>
        </p:txBody>
      </p:sp>
      <p:sp>
        <p:nvSpPr>
          <p:cNvPr id="1736" name="Google Shape;1736;p76"/>
          <p:cNvSpPr/>
          <p:nvPr/>
        </p:nvSpPr>
        <p:spPr>
          <a:xfrm>
            <a:off x="5105400" y="3733800"/>
            <a:ext cx="28956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Impact"/>
                <a:ea typeface="Impact"/>
                <a:cs typeface="Impact"/>
                <a:sym typeface="Impact"/>
              </a:rPr>
              <a:t>Brand Awareness</a:t>
            </a:r>
            <a:endParaRPr/>
          </a:p>
        </p:txBody>
      </p:sp>
      <p:sp>
        <p:nvSpPr>
          <p:cNvPr id="1737" name="Google Shape;1737;p76"/>
          <p:cNvSpPr/>
          <p:nvPr/>
        </p:nvSpPr>
        <p:spPr>
          <a:xfrm>
            <a:off x="177800" y="5648752"/>
            <a:ext cx="22860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Arial"/>
                <a:ea typeface="Arial"/>
                <a:cs typeface="Arial"/>
                <a:sym typeface="Arial"/>
              </a:rPr>
              <a:t>Analyst Perception</a:t>
            </a:r>
            <a:endParaRPr/>
          </a:p>
        </p:txBody>
      </p:sp>
      <p:sp>
        <p:nvSpPr>
          <p:cNvPr id="1738" name="Google Shape;1738;p76"/>
          <p:cNvSpPr/>
          <p:nvPr/>
        </p:nvSpPr>
        <p:spPr>
          <a:xfrm>
            <a:off x="4038600" y="2057400"/>
            <a:ext cx="20574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Courier"/>
                <a:ea typeface="Courier"/>
                <a:cs typeface="Courier"/>
                <a:sym typeface="Courier"/>
              </a:rPr>
              <a:t>Exit Paths</a:t>
            </a:r>
            <a:endParaRPr/>
          </a:p>
        </p:txBody>
      </p:sp>
      <p:sp>
        <p:nvSpPr>
          <p:cNvPr id="1739" name="Google Shape;1739;p76"/>
          <p:cNvSpPr/>
          <p:nvPr/>
        </p:nvSpPr>
        <p:spPr>
          <a:xfrm>
            <a:off x="6705600" y="2438400"/>
            <a:ext cx="222744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Times New Roman"/>
                <a:ea typeface="Times New Roman"/>
                <a:cs typeface="Times New Roman"/>
                <a:sym typeface="Times New Roman"/>
              </a:rPr>
              <a:t>Market Maturity</a:t>
            </a:r>
            <a:endParaRPr/>
          </a:p>
        </p:txBody>
      </p:sp>
      <p:sp>
        <p:nvSpPr>
          <p:cNvPr id="1740" name="Google Shape;1740;p76"/>
          <p:cNvSpPr/>
          <p:nvPr/>
        </p:nvSpPr>
        <p:spPr>
          <a:xfrm>
            <a:off x="4979953" y="6015335"/>
            <a:ext cx="319831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Arial"/>
                <a:ea typeface="Arial"/>
                <a:cs typeface="Arial"/>
                <a:sym typeface="Arial"/>
              </a:rPr>
              <a:t>Time to Market</a:t>
            </a:r>
            <a:endParaRPr/>
          </a:p>
        </p:txBody>
      </p:sp>
      <p:sp>
        <p:nvSpPr>
          <p:cNvPr id="1741" name="Google Shape;1741;p76"/>
          <p:cNvSpPr/>
          <p:nvPr/>
        </p:nvSpPr>
        <p:spPr>
          <a:xfrm>
            <a:off x="37408" y="4341168"/>
            <a:ext cx="191590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Monda"/>
                <a:ea typeface="Monda"/>
                <a:cs typeface="Monda"/>
                <a:sym typeface="Monda"/>
              </a:rPr>
              <a:t>Consolidation</a:t>
            </a:r>
            <a:endParaRPr sz="2400">
              <a:solidFill>
                <a:schemeClr val="dk1"/>
              </a:solidFill>
              <a:latin typeface="Monda"/>
              <a:ea typeface="Monda"/>
              <a:cs typeface="Monda"/>
              <a:sym typeface="Monda"/>
            </a:endParaRPr>
          </a:p>
        </p:txBody>
      </p:sp>
      <p:sp>
        <p:nvSpPr>
          <p:cNvPr id="1742" name="Google Shape;1742;p76"/>
          <p:cNvSpPr/>
          <p:nvPr/>
        </p:nvSpPr>
        <p:spPr>
          <a:xfrm>
            <a:off x="7124" y="1752600"/>
            <a:ext cx="15868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333F1A"/>
                </a:solidFill>
                <a:latin typeface="Arial"/>
                <a:ea typeface="Arial"/>
                <a:cs typeface="Arial"/>
                <a:sym typeface="Arial"/>
              </a:rPr>
              <a:t>Adoption</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6" name="Shape 1746"/>
        <p:cNvGrpSpPr/>
        <p:nvPr/>
      </p:nvGrpSpPr>
      <p:grpSpPr>
        <a:xfrm>
          <a:off x="0" y="0"/>
          <a:ext cx="0" cy="0"/>
          <a:chOff x="0" y="0"/>
          <a:chExt cx="0" cy="0"/>
        </a:xfrm>
      </p:grpSpPr>
      <p:grpSp>
        <p:nvGrpSpPr>
          <p:cNvPr id="1747" name="Google Shape;1747;p77"/>
          <p:cNvGrpSpPr/>
          <p:nvPr/>
        </p:nvGrpSpPr>
        <p:grpSpPr>
          <a:xfrm>
            <a:off x="577849" y="114300"/>
            <a:ext cx="2393951" cy="647700"/>
            <a:chOff x="1717480" y="2374418"/>
            <a:chExt cx="3040673" cy="822562"/>
          </a:xfrm>
        </p:grpSpPr>
        <p:grpSp>
          <p:nvGrpSpPr>
            <p:cNvPr id="1748" name="Google Shape;1748;p77"/>
            <p:cNvGrpSpPr/>
            <p:nvPr/>
          </p:nvGrpSpPr>
          <p:grpSpPr>
            <a:xfrm>
              <a:off x="1717480" y="2374418"/>
              <a:ext cx="3040673" cy="822562"/>
              <a:chOff x="1717480" y="2374418"/>
              <a:chExt cx="3040673" cy="822562"/>
            </a:xfrm>
          </p:grpSpPr>
          <p:sp>
            <p:nvSpPr>
              <p:cNvPr id="1749" name="Google Shape;1749;p77"/>
              <p:cNvSpPr/>
              <p:nvPr/>
            </p:nvSpPr>
            <p:spPr>
              <a:xfrm>
                <a:off x="1723530" y="2374418"/>
                <a:ext cx="3034623" cy="8225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Market</a:t>
                </a:r>
                <a:endParaRPr b="1" sz="2400">
                  <a:solidFill>
                    <a:schemeClr val="lt1"/>
                  </a:solidFill>
                  <a:latin typeface="Calibri"/>
                  <a:ea typeface="Calibri"/>
                  <a:cs typeface="Calibri"/>
                  <a:sym typeface="Calibri"/>
                </a:endParaRPr>
              </a:p>
            </p:txBody>
          </p:sp>
          <p:sp>
            <p:nvSpPr>
              <p:cNvPr id="1750" name="Google Shape;1750;p77"/>
              <p:cNvSpPr/>
              <p:nvPr/>
            </p:nvSpPr>
            <p:spPr>
              <a:xfrm>
                <a:off x="1717480" y="2374418"/>
                <a:ext cx="822675" cy="8225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1" name="Google Shape;1751;p77"/>
            <p:cNvGrpSpPr/>
            <p:nvPr/>
          </p:nvGrpSpPr>
          <p:grpSpPr>
            <a:xfrm>
              <a:off x="1835838" y="2530721"/>
              <a:ext cx="598064" cy="532324"/>
              <a:chOff x="1806206" y="2502148"/>
              <a:chExt cx="598064" cy="532324"/>
            </a:xfrm>
          </p:grpSpPr>
          <p:sp>
            <p:nvSpPr>
              <p:cNvPr id="1752" name="Google Shape;1752;p7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7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54" name="Google Shape;1754;p77"/>
          <p:cNvGrpSpPr/>
          <p:nvPr/>
        </p:nvGrpSpPr>
        <p:grpSpPr>
          <a:xfrm>
            <a:off x="0" y="0"/>
            <a:ext cx="500380" cy="6858000"/>
            <a:chOff x="0" y="0"/>
            <a:chExt cx="500380" cy="6858000"/>
          </a:xfrm>
        </p:grpSpPr>
        <p:sp>
          <p:nvSpPr>
            <p:cNvPr id="1755" name="Google Shape;1755;p77"/>
            <p:cNvSpPr/>
            <p:nvPr/>
          </p:nvSpPr>
          <p:spPr>
            <a:xfrm rot="-5400000">
              <a:off x="-207010" y="207010"/>
              <a:ext cx="9144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Lens</a:t>
              </a:r>
              <a:endParaRPr sz="1800">
                <a:solidFill>
                  <a:srgbClr val="333F1A"/>
                </a:solidFill>
                <a:latin typeface="Times New Roman"/>
                <a:ea typeface="Times New Roman"/>
                <a:cs typeface="Times New Roman"/>
                <a:sym typeface="Times New Roman"/>
              </a:endParaRPr>
            </a:p>
          </p:txBody>
        </p:sp>
        <p:sp>
          <p:nvSpPr>
            <p:cNvPr id="1756" name="Google Shape;1756;p77"/>
            <p:cNvSpPr/>
            <p:nvPr/>
          </p:nvSpPr>
          <p:spPr>
            <a:xfrm rot="-5400000">
              <a:off x="-207010" y="1121410"/>
              <a:ext cx="9144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88888"/>
                </a:lnSpc>
                <a:spcBef>
                  <a:spcPts val="0"/>
                </a:spcBef>
                <a:spcAft>
                  <a:spcPts val="0"/>
                </a:spcAft>
                <a:buNone/>
              </a:pPr>
              <a:r>
                <a:rPr lang="en-US" sz="1800">
                  <a:solidFill>
                    <a:srgbClr val="333F1A"/>
                  </a:solidFill>
                  <a:latin typeface="Times New Roman"/>
                  <a:ea typeface="Times New Roman"/>
                  <a:cs typeface="Times New Roman"/>
                  <a:sym typeface="Times New Roman"/>
                </a:rPr>
                <a:t>Sub- Lens</a:t>
              </a:r>
              <a:endParaRPr sz="1800">
                <a:solidFill>
                  <a:srgbClr val="333F1A"/>
                </a:solidFill>
                <a:latin typeface="Times New Roman"/>
                <a:ea typeface="Times New Roman"/>
                <a:cs typeface="Times New Roman"/>
                <a:sym typeface="Times New Roman"/>
              </a:endParaRPr>
            </a:p>
          </p:txBody>
        </p:sp>
        <p:sp>
          <p:nvSpPr>
            <p:cNvPr id="1757" name="Google Shape;1757;p77"/>
            <p:cNvSpPr/>
            <p:nvPr/>
          </p:nvSpPr>
          <p:spPr>
            <a:xfrm rot="-5400000">
              <a:off x="-1273810" y="3102610"/>
              <a:ext cx="30480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Themes</a:t>
              </a:r>
              <a:endParaRPr sz="1800">
                <a:solidFill>
                  <a:srgbClr val="333F1A"/>
                </a:solidFill>
                <a:latin typeface="Times New Roman"/>
                <a:ea typeface="Times New Roman"/>
                <a:cs typeface="Times New Roman"/>
                <a:sym typeface="Times New Roman"/>
              </a:endParaRPr>
            </a:p>
          </p:txBody>
        </p:sp>
        <p:sp>
          <p:nvSpPr>
            <p:cNvPr id="1758" name="Google Shape;1758;p77"/>
            <p:cNvSpPr/>
            <p:nvPr/>
          </p:nvSpPr>
          <p:spPr>
            <a:xfrm rot="-5400000">
              <a:off x="-740410" y="5617210"/>
              <a:ext cx="19812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Diagnostics</a:t>
              </a:r>
              <a:endParaRPr sz="1800">
                <a:solidFill>
                  <a:srgbClr val="333F1A"/>
                </a:solidFill>
                <a:latin typeface="Times New Roman"/>
                <a:ea typeface="Times New Roman"/>
                <a:cs typeface="Times New Roman"/>
                <a:sym typeface="Times New Roman"/>
              </a:endParaRPr>
            </a:p>
          </p:txBody>
        </p:sp>
      </p:grpSp>
      <p:grpSp>
        <p:nvGrpSpPr>
          <p:cNvPr id="1759" name="Google Shape;1759;p77"/>
          <p:cNvGrpSpPr/>
          <p:nvPr/>
        </p:nvGrpSpPr>
        <p:grpSpPr>
          <a:xfrm>
            <a:off x="2324100" y="1066800"/>
            <a:ext cx="1645920" cy="5410200"/>
            <a:chOff x="2324100" y="1066800"/>
            <a:chExt cx="1645920" cy="5410200"/>
          </a:xfrm>
        </p:grpSpPr>
        <p:grpSp>
          <p:nvGrpSpPr>
            <p:cNvPr id="1760" name="Google Shape;1760;p77"/>
            <p:cNvGrpSpPr/>
            <p:nvPr/>
          </p:nvGrpSpPr>
          <p:grpSpPr>
            <a:xfrm>
              <a:off x="2383536" y="1752600"/>
              <a:ext cx="1578864" cy="4724400"/>
              <a:chOff x="669036" y="1739900"/>
              <a:chExt cx="1578864" cy="4724400"/>
            </a:xfrm>
          </p:grpSpPr>
          <p:sp>
            <p:nvSpPr>
              <p:cNvPr id="1761" name="Google Shape;1761;p77"/>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Number</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Financial Strength</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Innovation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New Players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Price Competition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Rank</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Sales &amp; Marketing</a:t>
                </a:r>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1762" name="Google Shape;1762;p77"/>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1763" name="Google Shape;1763;p77"/>
              <p:cNvSpPr txBox="1"/>
              <p:nvPr/>
            </p:nvSpPr>
            <p:spPr>
              <a:xfrm>
                <a:off x="685800" y="5029200"/>
                <a:ext cx="1562100" cy="738664"/>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What innovation is taking place in the market?</a:t>
                </a:r>
                <a:endParaRPr sz="1400">
                  <a:solidFill>
                    <a:srgbClr val="333F1A"/>
                  </a:solidFill>
                  <a:latin typeface="Calibri"/>
                  <a:ea typeface="Calibri"/>
                  <a:cs typeface="Calibri"/>
                  <a:sym typeface="Calibri"/>
                </a:endParaRPr>
              </a:p>
            </p:txBody>
          </p:sp>
        </p:grpSp>
        <p:sp>
          <p:nvSpPr>
            <p:cNvPr id="1764" name="Google Shape;1764;p77"/>
            <p:cNvSpPr/>
            <p:nvPr/>
          </p:nvSpPr>
          <p:spPr>
            <a:xfrm>
              <a:off x="23241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Competition</a:t>
              </a:r>
              <a:endParaRPr b="1" sz="1400">
                <a:solidFill>
                  <a:schemeClr val="lt1"/>
                </a:solidFill>
                <a:latin typeface="Times New Roman"/>
                <a:ea typeface="Times New Roman"/>
                <a:cs typeface="Times New Roman"/>
                <a:sym typeface="Times New Roman"/>
              </a:endParaRPr>
            </a:p>
          </p:txBody>
        </p:sp>
      </p:grpSp>
      <p:grpSp>
        <p:nvGrpSpPr>
          <p:cNvPr id="1765" name="Google Shape;1765;p77"/>
          <p:cNvGrpSpPr/>
          <p:nvPr/>
        </p:nvGrpSpPr>
        <p:grpSpPr>
          <a:xfrm>
            <a:off x="4038600" y="1066800"/>
            <a:ext cx="1676400" cy="5575538"/>
            <a:chOff x="3886200" y="1066800"/>
            <a:chExt cx="1676400" cy="5575538"/>
          </a:xfrm>
        </p:grpSpPr>
        <p:grpSp>
          <p:nvGrpSpPr>
            <p:cNvPr id="1766" name="Google Shape;1766;p77"/>
            <p:cNvGrpSpPr/>
            <p:nvPr/>
          </p:nvGrpSpPr>
          <p:grpSpPr>
            <a:xfrm>
              <a:off x="3945636" y="1752600"/>
              <a:ext cx="1616964" cy="4889738"/>
              <a:chOff x="669036" y="1739900"/>
              <a:chExt cx="1616964" cy="4889738"/>
            </a:xfrm>
          </p:grpSpPr>
          <p:sp>
            <p:nvSpPr>
              <p:cNvPr id="1767" name="Google Shape;1767;p77"/>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Target</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Multiple Segments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Pain Points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Purchasing Cycle</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Attributes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Alignment</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Referrals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Price Sensitivity</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Product Expectations</a:t>
                </a:r>
                <a:endParaRPr sz="1400">
                  <a:solidFill>
                    <a:schemeClr val="lt1"/>
                  </a:solidFill>
                  <a:latin typeface="Times New Roman"/>
                  <a:ea typeface="Times New Roman"/>
                  <a:cs typeface="Times New Roman"/>
                  <a:sym typeface="Times New Roman"/>
                </a:endParaRPr>
              </a:p>
            </p:txBody>
          </p:sp>
          <p:sp>
            <p:nvSpPr>
              <p:cNvPr id="1768" name="Google Shape;1768;p77"/>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1769" name="Google Shape;1769;p77"/>
              <p:cNvSpPr txBox="1"/>
              <p:nvPr/>
            </p:nvSpPr>
            <p:spPr>
              <a:xfrm>
                <a:off x="685800" y="5029200"/>
                <a:ext cx="1600200" cy="1600438"/>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How well does sales &amp; marketing align to the way the customer wants to buy?</a:t>
                </a:r>
                <a:endParaRPr/>
              </a:p>
              <a:p>
                <a:pPr indent="0" lvl="0" marL="0" marR="0" rtl="0" algn="l">
                  <a:spcBef>
                    <a:spcPts val="0"/>
                  </a:spcBef>
                  <a:spcAft>
                    <a:spcPts val="0"/>
                  </a:spcAft>
                  <a:buNone/>
                </a:pPr>
                <a:r>
                  <a:t/>
                </a:r>
                <a:endParaRPr sz="1400">
                  <a:solidFill>
                    <a:srgbClr val="333F1A"/>
                  </a:solidFill>
                  <a:latin typeface="Calibri"/>
                  <a:ea typeface="Calibri"/>
                  <a:cs typeface="Calibri"/>
                  <a:sym typeface="Calibri"/>
                </a:endParaRPr>
              </a:p>
              <a:p>
                <a:pPr indent="0" lvl="0" marL="0" marR="0" rtl="0" algn="l">
                  <a:spcBef>
                    <a:spcPts val="0"/>
                  </a:spcBef>
                  <a:spcAft>
                    <a:spcPts val="0"/>
                  </a:spcAft>
                  <a:buNone/>
                </a:pPr>
                <a:r>
                  <a:t/>
                </a:r>
                <a:endParaRPr sz="1400">
                  <a:solidFill>
                    <a:srgbClr val="333F1A"/>
                  </a:solidFill>
                  <a:latin typeface="Calibri"/>
                  <a:ea typeface="Calibri"/>
                  <a:cs typeface="Calibri"/>
                  <a:sym typeface="Calibri"/>
                </a:endParaRPr>
              </a:p>
            </p:txBody>
          </p:sp>
        </p:grpSp>
        <p:sp>
          <p:nvSpPr>
            <p:cNvPr id="1770" name="Google Shape;1770;p77"/>
            <p:cNvSpPr/>
            <p:nvPr/>
          </p:nvSpPr>
          <p:spPr>
            <a:xfrm>
              <a:off x="38862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Customer</a:t>
              </a:r>
              <a:endParaRPr b="1" sz="1400">
                <a:solidFill>
                  <a:schemeClr val="lt1"/>
                </a:solidFill>
                <a:latin typeface="Times New Roman"/>
                <a:ea typeface="Times New Roman"/>
                <a:cs typeface="Times New Roman"/>
                <a:sym typeface="Times New Roman"/>
              </a:endParaRPr>
            </a:p>
          </p:txBody>
        </p:sp>
      </p:grpSp>
      <p:grpSp>
        <p:nvGrpSpPr>
          <p:cNvPr id="1771" name="Google Shape;1771;p77"/>
          <p:cNvGrpSpPr/>
          <p:nvPr/>
        </p:nvGrpSpPr>
        <p:grpSpPr>
          <a:xfrm>
            <a:off x="5753100" y="1066800"/>
            <a:ext cx="1714500" cy="5410200"/>
            <a:chOff x="5276850" y="1066800"/>
            <a:chExt cx="1714500" cy="5410200"/>
          </a:xfrm>
        </p:grpSpPr>
        <p:grpSp>
          <p:nvGrpSpPr>
            <p:cNvPr id="1772" name="Google Shape;1772;p77"/>
            <p:cNvGrpSpPr/>
            <p:nvPr/>
          </p:nvGrpSpPr>
          <p:grpSpPr>
            <a:xfrm>
              <a:off x="5336286" y="1752600"/>
              <a:ext cx="1655064" cy="4724400"/>
              <a:chOff x="669036" y="1739900"/>
              <a:chExt cx="1655064" cy="4724400"/>
            </a:xfrm>
          </p:grpSpPr>
          <p:sp>
            <p:nvSpPr>
              <p:cNvPr id="1773" name="Google Shape;1773;p77"/>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Market Leaders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Differentiated Offering</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Brand Awareness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Analyst Perception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Vertical Specific Expertise</a:t>
                </a:r>
                <a:endParaRPr/>
              </a:p>
            </p:txBody>
          </p:sp>
          <p:sp>
            <p:nvSpPr>
              <p:cNvPr id="1774" name="Google Shape;1774;p77"/>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1775" name="Google Shape;1775;p77"/>
              <p:cNvSpPr txBox="1"/>
              <p:nvPr/>
            </p:nvSpPr>
            <p:spPr>
              <a:xfrm>
                <a:off x="685800" y="5029200"/>
                <a:ext cx="1638300" cy="1169551"/>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Is the company a market leader?</a:t>
                </a:r>
                <a:endParaRPr/>
              </a:p>
              <a:p>
                <a:pPr indent="-91440" lvl="0" marL="137160" marR="0" rtl="0" algn="l">
                  <a:spcBef>
                    <a:spcPts val="0"/>
                  </a:spcBef>
                  <a:spcAft>
                    <a:spcPts val="0"/>
                  </a:spcAft>
                  <a:buNone/>
                </a:pPr>
                <a:r>
                  <a:t/>
                </a:r>
                <a:endParaRPr sz="1400">
                  <a:solidFill>
                    <a:srgbClr val="333F1A"/>
                  </a:solidFill>
                  <a:latin typeface="Calibri"/>
                  <a:ea typeface="Calibri"/>
                  <a:cs typeface="Calibri"/>
                  <a:sym typeface="Calibri"/>
                </a:endParaRPr>
              </a:p>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Who are the market leaders?</a:t>
                </a:r>
                <a:endParaRPr sz="1400">
                  <a:solidFill>
                    <a:srgbClr val="333F1A"/>
                  </a:solidFill>
                  <a:latin typeface="Calibri"/>
                  <a:ea typeface="Calibri"/>
                  <a:cs typeface="Calibri"/>
                  <a:sym typeface="Calibri"/>
                </a:endParaRPr>
              </a:p>
            </p:txBody>
          </p:sp>
        </p:grpSp>
        <p:sp>
          <p:nvSpPr>
            <p:cNvPr id="1776" name="Google Shape;1776;p77"/>
            <p:cNvSpPr/>
            <p:nvPr/>
          </p:nvSpPr>
          <p:spPr>
            <a:xfrm>
              <a:off x="527685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Positioning</a:t>
              </a:r>
              <a:endParaRPr b="1" sz="1400">
                <a:solidFill>
                  <a:schemeClr val="lt1"/>
                </a:solidFill>
                <a:latin typeface="Times New Roman"/>
                <a:ea typeface="Times New Roman"/>
                <a:cs typeface="Times New Roman"/>
                <a:sym typeface="Times New Roman"/>
              </a:endParaRPr>
            </a:p>
          </p:txBody>
        </p:sp>
      </p:grpSp>
      <p:grpSp>
        <p:nvGrpSpPr>
          <p:cNvPr id="1777" name="Google Shape;1777;p77"/>
          <p:cNvGrpSpPr/>
          <p:nvPr/>
        </p:nvGrpSpPr>
        <p:grpSpPr>
          <a:xfrm>
            <a:off x="7467600" y="1066800"/>
            <a:ext cx="1676400" cy="5410200"/>
            <a:chOff x="7467600" y="1066800"/>
            <a:chExt cx="1676400" cy="5410200"/>
          </a:xfrm>
        </p:grpSpPr>
        <p:grpSp>
          <p:nvGrpSpPr>
            <p:cNvPr id="1778" name="Google Shape;1778;p77"/>
            <p:cNvGrpSpPr/>
            <p:nvPr/>
          </p:nvGrpSpPr>
          <p:grpSpPr>
            <a:xfrm>
              <a:off x="7527036" y="1752600"/>
              <a:ext cx="1616964" cy="4724400"/>
              <a:chOff x="669036" y="1739900"/>
              <a:chExt cx="1616964" cy="4724400"/>
            </a:xfrm>
          </p:grpSpPr>
          <p:sp>
            <p:nvSpPr>
              <p:cNvPr id="1779" name="Google Shape;1779;p77"/>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Market Maturity</a:t>
                </a:r>
                <a:endParaRPr/>
              </a:p>
              <a:p>
                <a:pPr indent="0" lvl="0" marL="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Time to Market</a:t>
                </a:r>
                <a:endParaRPr/>
              </a:p>
              <a:p>
                <a:pPr indent="0" lvl="0" marL="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Adoption</a:t>
                </a:r>
                <a:endParaRPr/>
              </a:p>
              <a:p>
                <a:pPr indent="0" lvl="0" marL="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Consolidation</a:t>
                </a:r>
                <a:endParaRPr/>
              </a:p>
              <a:p>
                <a:pPr indent="0" lvl="0" marL="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Exit Paths</a:t>
                </a:r>
                <a:endParaRPr/>
              </a:p>
            </p:txBody>
          </p:sp>
          <p:sp>
            <p:nvSpPr>
              <p:cNvPr id="1780" name="Google Shape;1780;p77"/>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1781" name="Google Shape;1781;p77"/>
              <p:cNvSpPr txBox="1"/>
              <p:nvPr/>
            </p:nvSpPr>
            <p:spPr>
              <a:xfrm>
                <a:off x="685800" y="5029200"/>
                <a:ext cx="1600200" cy="1384995"/>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How old is this segment?</a:t>
                </a:r>
                <a:endParaRPr/>
              </a:p>
              <a:p>
                <a:pPr indent="-91440" lvl="0" marL="137160" marR="0" rtl="0" algn="l">
                  <a:spcBef>
                    <a:spcPts val="0"/>
                  </a:spcBef>
                  <a:spcAft>
                    <a:spcPts val="0"/>
                  </a:spcAft>
                  <a:buNone/>
                </a:pPr>
                <a:r>
                  <a:t/>
                </a:r>
                <a:endParaRPr sz="1400">
                  <a:solidFill>
                    <a:srgbClr val="333F1A"/>
                  </a:solidFill>
                  <a:latin typeface="Calibri"/>
                  <a:ea typeface="Calibri"/>
                  <a:cs typeface="Calibri"/>
                  <a:sym typeface="Calibri"/>
                </a:endParaRPr>
              </a:p>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What consolidation is occurring?</a:t>
                </a:r>
                <a:endParaRPr sz="1400">
                  <a:solidFill>
                    <a:srgbClr val="333F1A"/>
                  </a:solidFill>
                  <a:latin typeface="Calibri"/>
                  <a:ea typeface="Calibri"/>
                  <a:cs typeface="Calibri"/>
                  <a:sym typeface="Calibri"/>
                </a:endParaRPr>
              </a:p>
            </p:txBody>
          </p:sp>
        </p:grpSp>
        <p:sp>
          <p:nvSpPr>
            <p:cNvPr id="1782" name="Google Shape;1782;p77"/>
            <p:cNvSpPr/>
            <p:nvPr/>
          </p:nvSpPr>
          <p:spPr>
            <a:xfrm>
              <a:off x="74676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Timing</a:t>
              </a:r>
              <a:endParaRPr b="1" sz="1400">
                <a:solidFill>
                  <a:schemeClr val="lt1"/>
                </a:solidFill>
                <a:latin typeface="Times New Roman"/>
                <a:ea typeface="Times New Roman"/>
                <a:cs typeface="Times New Roman"/>
                <a:sym typeface="Times New Roman"/>
              </a:endParaRPr>
            </a:p>
          </p:txBody>
        </p:sp>
      </p:grpSp>
      <p:grpSp>
        <p:nvGrpSpPr>
          <p:cNvPr id="1783" name="Google Shape;1783;p77"/>
          <p:cNvGrpSpPr/>
          <p:nvPr/>
        </p:nvGrpSpPr>
        <p:grpSpPr>
          <a:xfrm>
            <a:off x="609600" y="1066800"/>
            <a:ext cx="1676400" cy="5410200"/>
            <a:chOff x="609600" y="1066800"/>
            <a:chExt cx="1676400" cy="5410200"/>
          </a:xfrm>
        </p:grpSpPr>
        <p:grpSp>
          <p:nvGrpSpPr>
            <p:cNvPr id="1784" name="Google Shape;1784;p77"/>
            <p:cNvGrpSpPr/>
            <p:nvPr/>
          </p:nvGrpSpPr>
          <p:grpSpPr>
            <a:xfrm>
              <a:off x="669036" y="1752600"/>
              <a:ext cx="1616964" cy="4724400"/>
              <a:chOff x="669036" y="1739900"/>
              <a:chExt cx="1616964" cy="4724400"/>
            </a:xfrm>
          </p:grpSpPr>
          <p:sp>
            <p:nvSpPr>
              <p:cNvPr id="1785" name="Google Shape;1785;p77"/>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Segment</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Opportunity</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Size</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Growth</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Barriers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Regulation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Demand</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Investment</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Sales Cycle</a:t>
                </a:r>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1786" name="Google Shape;1786;p77"/>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1787" name="Google Shape;1787;p77"/>
              <p:cNvSpPr txBox="1"/>
              <p:nvPr/>
            </p:nvSpPr>
            <p:spPr>
              <a:xfrm>
                <a:off x="685800" y="5029200"/>
                <a:ext cx="1600200" cy="1384995"/>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How big is the market?</a:t>
                </a:r>
                <a:endParaRPr/>
              </a:p>
              <a:p>
                <a:pPr indent="-91440" lvl="0" marL="137160" marR="0" rtl="0" algn="l">
                  <a:spcBef>
                    <a:spcPts val="0"/>
                  </a:spcBef>
                  <a:spcAft>
                    <a:spcPts val="0"/>
                  </a:spcAft>
                  <a:buNone/>
                </a:pPr>
                <a:r>
                  <a:t/>
                </a:r>
                <a:endParaRPr sz="1400">
                  <a:solidFill>
                    <a:srgbClr val="333F1A"/>
                  </a:solidFill>
                  <a:latin typeface="Calibri"/>
                  <a:ea typeface="Calibri"/>
                  <a:cs typeface="Calibri"/>
                  <a:sym typeface="Calibri"/>
                </a:endParaRPr>
              </a:p>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Are there many regulatory barriers?</a:t>
                </a:r>
                <a:endParaRPr sz="1400">
                  <a:solidFill>
                    <a:srgbClr val="333F1A"/>
                  </a:solidFill>
                  <a:latin typeface="Calibri"/>
                  <a:ea typeface="Calibri"/>
                  <a:cs typeface="Calibri"/>
                  <a:sym typeface="Calibri"/>
                </a:endParaRPr>
              </a:p>
            </p:txBody>
          </p:sp>
        </p:grpSp>
        <p:sp>
          <p:nvSpPr>
            <p:cNvPr id="1788" name="Google Shape;1788;p77"/>
            <p:cNvSpPr/>
            <p:nvPr/>
          </p:nvSpPr>
          <p:spPr>
            <a:xfrm>
              <a:off x="6096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Market Characteristics</a:t>
              </a:r>
              <a:endParaRPr b="1" sz="1400">
                <a:solidFill>
                  <a:schemeClr val="lt1"/>
                </a:solidFill>
                <a:latin typeface="Times New Roman"/>
                <a:ea typeface="Times New Roman"/>
                <a:cs typeface="Times New Roman"/>
                <a:sym typeface="Times New Roman"/>
              </a:endParaRPr>
            </a:p>
          </p:txBody>
        </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2" name="Shape 1792"/>
        <p:cNvGrpSpPr/>
        <p:nvPr/>
      </p:nvGrpSpPr>
      <p:grpSpPr>
        <a:xfrm>
          <a:off x="0" y="0"/>
          <a:ext cx="0" cy="0"/>
          <a:chOff x="0" y="0"/>
          <a:chExt cx="0" cy="0"/>
        </a:xfrm>
      </p:grpSpPr>
      <p:sp>
        <p:nvSpPr>
          <p:cNvPr id="1793" name="Google Shape;1793;p78"/>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Market Lens ≈ Positioning ≈ Differentiated Offerings </a:t>
            </a:r>
            <a:endParaRPr/>
          </a:p>
        </p:txBody>
      </p:sp>
      <p:pic>
        <p:nvPicPr>
          <p:cNvPr descr="logo-1.gif" id="1794" name="Google Shape;1794;p78"/>
          <p:cNvPicPr preferRelativeResize="0"/>
          <p:nvPr/>
        </p:nvPicPr>
        <p:blipFill rotWithShape="1">
          <a:blip r:embed="rId3">
            <a:alphaModFix/>
          </a:blip>
          <a:srcRect b="0" l="0" r="0" t="0"/>
          <a:stretch/>
        </p:blipFill>
        <p:spPr>
          <a:xfrm>
            <a:off x="838200" y="1866900"/>
            <a:ext cx="3721100" cy="1562100"/>
          </a:xfrm>
          <a:prstGeom prst="rect">
            <a:avLst/>
          </a:prstGeom>
          <a:noFill/>
          <a:ln>
            <a:noFill/>
          </a:ln>
        </p:spPr>
      </p:pic>
      <p:pic>
        <p:nvPicPr>
          <p:cNvPr descr="logo.gif" id="1795" name="Google Shape;1795;p78"/>
          <p:cNvPicPr preferRelativeResize="0"/>
          <p:nvPr/>
        </p:nvPicPr>
        <p:blipFill rotWithShape="1">
          <a:blip r:embed="rId4">
            <a:alphaModFix/>
          </a:blip>
          <a:srcRect b="0" l="0" r="0" t="0"/>
          <a:stretch/>
        </p:blipFill>
        <p:spPr>
          <a:xfrm>
            <a:off x="5715000" y="1752600"/>
            <a:ext cx="2527300" cy="977900"/>
          </a:xfrm>
          <a:prstGeom prst="rect">
            <a:avLst/>
          </a:prstGeom>
          <a:noFill/>
          <a:ln>
            <a:noFill/>
          </a:ln>
        </p:spPr>
      </p:pic>
      <p:pic>
        <p:nvPicPr>
          <p:cNvPr descr="logo-lycos-260x85.png" id="1796" name="Google Shape;1796;p78"/>
          <p:cNvPicPr preferRelativeResize="0"/>
          <p:nvPr/>
        </p:nvPicPr>
        <p:blipFill rotWithShape="1">
          <a:blip r:embed="rId5">
            <a:alphaModFix/>
          </a:blip>
          <a:srcRect b="0" l="0" r="0" t="0"/>
          <a:stretch/>
        </p:blipFill>
        <p:spPr>
          <a:xfrm>
            <a:off x="4876800" y="3429000"/>
            <a:ext cx="3302000" cy="1079500"/>
          </a:xfrm>
          <a:prstGeom prst="rect">
            <a:avLst/>
          </a:prstGeom>
          <a:noFill/>
          <a:ln>
            <a:noFill/>
          </a:ln>
        </p:spPr>
      </p:pic>
      <p:pic>
        <p:nvPicPr>
          <p:cNvPr descr="google.tiff" id="1797" name="Google Shape;1797;p78"/>
          <p:cNvPicPr preferRelativeResize="0"/>
          <p:nvPr/>
        </p:nvPicPr>
        <p:blipFill rotWithShape="1">
          <a:blip r:embed="rId6">
            <a:alphaModFix/>
          </a:blip>
          <a:srcRect b="0" l="0" r="0" t="0"/>
          <a:stretch/>
        </p:blipFill>
        <p:spPr>
          <a:xfrm>
            <a:off x="571500" y="3962400"/>
            <a:ext cx="2400300" cy="889000"/>
          </a:xfrm>
          <a:prstGeom prst="rect">
            <a:avLst/>
          </a:prstGeom>
          <a:noFill/>
          <a:ln>
            <a:noFill/>
          </a:ln>
        </p:spPr>
      </p:pic>
      <p:pic>
        <p:nvPicPr>
          <p:cNvPr descr="aol.jpg" id="1798" name="Google Shape;1798;p78"/>
          <p:cNvPicPr preferRelativeResize="0"/>
          <p:nvPr/>
        </p:nvPicPr>
        <p:blipFill rotWithShape="1">
          <a:blip r:embed="rId7">
            <a:alphaModFix/>
          </a:blip>
          <a:srcRect b="0" l="0" r="0" t="0"/>
          <a:stretch/>
        </p:blipFill>
        <p:spPr>
          <a:xfrm>
            <a:off x="3581400" y="4572000"/>
            <a:ext cx="2324100" cy="1740493"/>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3" name="Shape 1803"/>
        <p:cNvGrpSpPr/>
        <p:nvPr/>
      </p:nvGrpSpPr>
      <p:grpSpPr>
        <a:xfrm>
          <a:off x="0" y="0"/>
          <a:ext cx="0" cy="0"/>
          <a:chOff x="0" y="0"/>
          <a:chExt cx="0" cy="0"/>
        </a:xfrm>
      </p:grpSpPr>
      <p:grpSp>
        <p:nvGrpSpPr>
          <p:cNvPr id="1804" name="Google Shape;1804;p79"/>
          <p:cNvGrpSpPr/>
          <p:nvPr/>
        </p:nvGrpSpPr>
        <p:grpSpPr>
          <a:xfrm>
            <a:off x="838200" y="1012825"/>
            <a:ext cx="4341813" cy="4995863"/>
            <a:chOff x="236989" y="1017768"/>
            <a:chExt cx="4342267" cy="4995685"/>
          </a:xfrm>
        </p:grpSpPr>
        <p:sp>
          <p:nvSpPr>
            <p:cNvPr id="1805" name="Google Shape;1805;p79"/>
            <p:cNvSpPr/>
            <p:nvPr/>
          </p:nvSpPr>
          <p:spPr>
            <a:xfrm>
              <a:off x="236989" y="1017768"/>
              <a:ext cx="4342267" cy="499568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6" name="Google Shape;1806;p79"/>
            <p:cNvGrpSpPr/>
            <p:nvPr/>
          </p:nvGrpSpPr>
          <p:grpSpPr>
            <a:xfrm>
              <a:off x="481490" y="1147938"/>
              <a:ext cx="2394201" cy="647677"/>
              <a:chOff x="1717480" y="2374418"/>
              <a:chExt cx="3040673" cy="822562"/>
            </a:xfrm>
          </p:grpSpPr>
          <p:grpSp>
            <p:nvGrpSpPr>
              <p:cNvPr id="1807" name="Google Shape;1807;p79"/>
              <p:cNvGrpSpPr/>
              <p:nvPr/>
            </p:nvGrpSpPr>
            <p:grpSpPr>
              <a:xfrm>
                <a:off x="1717480" y="2374418"/>
                <a:ext cx="3040673" cy="822562"/>
                <a:chOff x="1717480" y="2374418"/>
                <a:chExt cx="3040673" cy="822562"/>
              </a:xfrm>
            </p:grpSpPr>
            <p:sp>
              <p:nvSpPr>
                <p:cNvPr id="1808" name="Google Shape;1808;p79"/>
                <p:cNvSpPr/>
                <p:nvPr/>
              </p:nvSpPr>
              <p:spPr>
                <a:xfrm>
                  <a:off x="1723530" y="2374418"/>
                  <a:ext cx="3034623" cy="8225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People</a:t>
                  </a:r>
                  <a:endParaRPr/>
                </a:p>
              </p:txBody>
            </p:sp>
            <p:sp>
              <p:nvSpPr>
                <p:cNvPr id="1809" name="Google Shape;1809;p79"/>
                <p:cNvSpPr/>
                <p:nvPr/>
              </p:nvSpPr>
              <p:spPr>
                <a:xfrm>
                  <a:off x="1717480" y="2374418"/>
                  <a:ext cx="822675" cy="8225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0" name="Google Shape;1810;p79"/>
              <p:cNvGrpSpPr/>
              <p:nvPr/>
            </p:nvGrpSpPr>
            <p:grpSpPr>
              <a:xfrm>
                <a:off x="1835838" y="2530721"/>
                <a:ext cx="598064" cy="532324"/>
                <a:chOff x="1806206" y="2502148"/>
                <a:chExt cx="598064" cy="532324"/>
              </a:xfrm>
            </p:grpSpPr>
            <p:sp>
              <p:nvSpPr>
                <p:cNvPr id="1811" name="Google Shape;1811;p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813" name="Google Shape;1813;p79"/>
          <p:cNvSpPr txBox="1"/>
          <p:nvPr>
            <p:ph idx="2" type="body"/>
          </p:nvPr>
        </p:nvSpPr>
        <p:spPr>
          <a:xfrm>
            <a:off x="855663" y="1828800"/>
            <a:ext cx="4244975" cy="2887662"/>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Clr>
                <a:srgbClr val="333F1A"/>
              </a:buClr>
              <a:buSzPts val="1050"/>
              <a:buFont typeface="Arial"/>
              <a:buChar char="•"/>
            </a:pPr>
            <a:r>
              <a:rPr lang="en-US" sz="1050"/>
              <a:t>The People Lens seeks to understand the people and culture of a business.</a:t>
            </a:r>
            <a:endParaRPr/>
          </a:p>
          <a:p>
            <a:pPr indent="-182880" lvl="0" marL="182880" rtl="0" algn="l">
              <a:spcBef>
                <a:spcPts val="400"/>
              </a:spcBef>
              <a:spcAft>
                <a:spcPts val="0"/>
              </a:spcAft>
              <a:buClr>
                <a:srgbClr val="333F1A"/>
              </a:buClr>
              <a:buSzPts val="1050"/>
              <a:buFont typeface="Arial"/>
              <a:buChar char="•"/>
            </a:pPr>
            <a:r>
              <a:rPr lang="en-US" sz="1050"/>
              <a:t>The People Lens looks at the human element and seeks to understand the business through the lens of the people.  Is the culture collaborative?  Expressive?  Candid?  Are the People motivated?  If not, why not?</a:t>
            </a:r>
            <a:endParaRPr/>
          </a:p>
          <a:p>
            <a:pPr indent="-182880" lvl="0" marL="182880" rtl="0" algn="l">
              <a:spcBef>
                <a:spcPts val="400"/>
              </a:spcBef>
              <a:spcAft>
                <a:spcPts val="0"/>
              </a:spcAft>
              <a:buClr>
                <a:srgbClr val="333F1A"/>
              </a:buClr>
              <a:buSzPts val="1050"/>
              <a:buFont typeface="Arial"/>
              <a:buChar char="•"/>
            </a:pPr>
            <a:r>
              <a:rPr lang="en-US" sz="1050"/>
              <a:t>The </a:t>
            </a:r>
            <a:r>
              <a:rPr lang="en-US" sz="1050">
                <a:solidFill>
                  <a:srgbClr val="77933C"/>
                </a:solidFill>
              </a:rPr>
              <a:t>people </a:t>
            </a:r>
            <a:r>
              <a:rPr lang="en-US" sz="1050"/>
              <a:t>in the business will </a:t>
            </a:r>
            <a:r>
              <a:rPr lang="en-US" sz="1050">
                <a:solidFill>
                  <a:srgbClr val="77933C"/>
                </a:solidFill>
              </a:rPr>
              <a:t>make or break </a:t>
            </a:r>
            <a:r>
              <a:rPr lang="en-US" sz="1050"/>
              <a:t>the financial </a:t>
            </a:r>
            <a:r>
              <a:rPr lang="en-US" sz="1050">
                <a:solidFill>
                  <a:srgbClr val="77933C"/>
                </a:solidFill>
              </a:rPr>
              <a:t>success </a:t>
            </a:r>
            <a:r>
              <a:rPr lang="en-US" sz="1050"/>
              <a:t>of the entity.</a:t>
            </a:r>
            <a:endParaRPr/>
          </a:p>
          <a:p>
            <a:pPr indent="-182880" lvl="0" marL="182880" rtl="0" algn="l">
              <a:spcBef>
                <a:spcPts val="400"/>
              </a:spcBef>
              <a:spcAft>
                <a:spcPts val="0"/>
              </a:spcAft>
              <a:buClr>
                <a:srgbClr val="333F1A"/>
              </a:buClr>
              <a:buSzPts val="1050"/>
              <a:buFont typeface="Arial"/>
              <a:buChar char="•"/>
            </a:pPr>
            <a:r>
              <a:rPr lang="en-US" sz="1050"/>
              <a:t>The People Lens not only aids a leader in assessing the people in the Company, it also provides a </a:t>
            </a:r>
            <a:r>
              <a:rPr lang="en-US" sz="1050">
                <a:solidFill>
                  <a:srgbClr val="77933C"/>
                </a:solidFill>
              </a:rPr>
              <a:t>model for assessing</a:t>
            </a:r>
            <a:r>
              <a:rPr lang="en-US" sz="1050"/>
              <a:t>, recruiting, and retaining leaders.</a:t>
            </a:r>
            <a:endParaRPr/>
          </a:p>
          <a:p>
            <a:pPr indent="-182880" lvl="0" marL="182880" rtl="0" algn="l">
              <a:spcBef>
                <a:spcPts val="400"/>
              </a:spcBef>
              <a:spcAft>
                <a:spcPts val="0"/>
              </a:spcAft>
              <a:buClr>
                <a:srgbClr val="77933C"/>
              </a:buClr>
              <a:buSzPts val="1050"/>
              <a:buFont typeface="Arial"/>
              <a:buChar char="•"/>
            </a:pPr>
            <a:r>
              <a:rPr lang="en-US" sz="1050">
                <a:solidFill>
                  <a:srgbClr val="77933C"/>
                </a:solidFill>
              </a:rPr>
              <a:t>Assessing </a:t>
            </a:r>
            <a:r>
              <a:rPr lang="en-US" sz="1050"/>
              <a:t>the people that are in the business is both </a:t>
            </a:r>
            <a:r>
              <a:rPr lang="en-US" sz="1050">
                <a:solidFill>
                  <a:srgbClr val="77933C"/>
                </a:solidFill>
              </a:rPr>
              <a:t>art and science</a:t>
            </a:r>
            <a:r>
              <a:rPr lang="en-US" sz="1050"/>
              <a:t>.</a:t>
            </a:r>
            <a:endParaRPr/>
          </a:p>
          <a:p>
            <a:pPr indent="-182880" lvl="0" marL="182880" rtl="0" algn="l">
              <a:spcBef>
                <a:spcPts val="400"/>
              </a:spcBef>
              <a:spcAft>
                <a:spcPts val="0"/>
              </a:spcAft>
              <a:buClr>
                <a:srgbClr val="77933C"/>
              </a:buClr>
              <a:buSzPts val="1050"/>
              <a:buFont typeface="Arial"/>
              <a:buChar char="•"/>
            </a:pPr>
            <a:r>
              <a:rPr lang="en-US" sz="1050">
                <a:solidFill>
                  <a:srgbClr val="77933C"/>
                </a:solidFill>
              </a:rPr>
              <a:t>Great cultures</a:t>
            </a:r>
            <a:r>
              <a:rPr lang="en-US" sz="1050"/>
              <a:t>: Possess a Shared Vision, Demonstrate Commitment, Foster Leadership, Provide Membership, Seeks Accountability, and Innovates.</a:t>
            </a:r>
            <a:endParaRPr/>
          </a:p>
          <a:p>
            <a:pPr indent="-182880" lvl="0" marL="182880" rtl="0" algn="l">
              <a:spcBef>
                <a:spcPts val="400"/>
              </a:spcBef>
              <a:spcAft>
                <a:spcPts val="0"/>
              </a:spcAft>
              <a:buClr>
                <a:srgbClr val="333F1A"/>
              </a:buClr>
              <a:buSzPts val="1050"/>
              <a:buFont typeface="Arial"/>
              <a:buChar char="•"/>
            </a:pPr>
            <a:r>
              <a:rPr lang="en-US" sz="1050"/>
              <a:t>The </a:t>
            </a:r>
            <a:r>
              <a:rPr lang="en-US" sz="1050">
                <a:solidFill>
                  <a:srgbClr val="76923C"/>
                </a:solidFill>
              </a:rPr>
              <a:t>Measurement(13)™</a:t>
            </a:r>
            <a:r>
              <a:rPr lang="en-US" sz="1050"/>
              <a:t> Framework:</a:t>
            </a:r>
            <a:endParaRPr/>
          </a:p>
          <a:p>
            <a:pPr indent="-182880" lvl="0" marL="182880" rtl="0" algn="l">
              <a:spcBef>
                <a:spcPts val="400"/>
              </a:spcBef>
              <a:spcAft>
                <a:spcPts val="0"/>
              </a:spcAft>
              <a:buClr>
                <a:srgbClr val="333F1A"/>
              </a:buClr>
              <a:buSzPts val="1050"/>
              <a:buFont typeface="Arial"/>
              <a:buNone/>
            </a:pPr>
            <a:r>
              <a:t/>
            </a:r>
            <a:endParaRPr sz="1050"/>
          </a:p>
        </p:txBody>
      </p:sp>
      <p:sp>
        <p:nvSpPr>
          <p:cNvPr id="1814" name="Google Shape;1814;p79"/>
          <p:cNvSpPr/>
          <p:nvPr/>
        </p:nvSpPr>
        <p:spPr>
          <a:xfrm>
            <a:off x="874713" y="5003549"/>
            <a:ext cx="763587" cy="919162"/>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79"/>
          <p:cNvSpPr txBox="1"/>
          <p:nvPr/>
        </p:nvSpPr>
        <p:spPr>
          <a:xfrm rot="-3853799">
            <a:off x="846932" y="5328192"/>
            <a:ext cx="755650" cy="2619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EAF1DD"/>
                </a:solidFill>
                <a:latin typeface="Calibri"/>
                <a:ea typeface="Calibri"/>
                <a:cs typeface="Calibri"/>
                <a:sym typeface="Calibri"/>
              </a:rPr>
              <a:t>Resilience</a:t>
            </a:r>
            <a:endParaRPr/>
          </a:p>
        </p:txBody>
      </p:sp>
      <p:sp>
        <p:nvSpPr>
          <p:cNvPr id="1816" name="Google Shape;1816;p79"/>
          <p:cNvSpPr/>
          <p:nvPr/>
        </p:nvSpPr>
        <p:spPr>
          <a:xfrm>
            <a:off x="1165225" y="5003549"/>
            <a:ext cx="763588" cy="919162"/>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79"/>
          <p:cNvSpPr/>
          <p:nvPr/>
        </p:nvSpPr>
        <p:spPr>
          <a:xfrm>
            <a:off x="1455738" y="5003549"/>
            <a:ext cx="763587" cy="919162"/>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79"/>
          <p:cNvSpPr/>
          <p:nvPr/>
        </p:nvSpPr>
        <p:spPr>
          <a:xfrm>
            <a:off x="1746250" y="5003549"/>
            <a:ext cx="763588" cy="919162"/>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79"/>
          <p:cNvSpPr/>
          <p:nvPr/>
        </p:nvSpPr>
        <p:spPr>
          <a:xfrm>
            <a:off x="2036763" y="5003549"/>
            <a:ext cx="763587" cy="919162"/>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9"/>
          <p:cNvSpPr/>
          <p:nvPr/>
        </p:nvSpPr>
        <p:spPr>
          <a:xfrm>
            <a:off x="2327275" y="5003549"/>
            <a:ext cx="762000" cy="919162"/>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79"/>
          <p:cNvSpPr/>
          <p:nvPr/>
        </p:nvSpPr>
        <p:spPr>
          <a:xfrm>
            <a:off x="2617788" y="5003549"/>
            <a:ext cx="762000" cy="919162"/>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9"/>
          <p:cNvSpPr/>
          <p:nvPr/>
        </p:nvSpPr>
        <p:spPr>
          <a:xfrm>
            <a:off x="2906713" y="5003549"/>
            <a:ext cx="763587" cy="919162"/>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79"/>
          <p:cNvSpPr/>
          <p:nvPr/>
        </p:nvSpPr>
        <p:spPr>
          <a:xfrm>
            <a:off x="3197225" y="5003549"/>
            <a:ext cx="763588" cy="919162"/>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79"/>
          <p:cNvSpPr/>
          <p:nvPr/>
        </p:nvSpPr>
        <p:spPr>
          <a:xfrm>
            <a:off x="3487738" y="5003549"/>
            <a:ext cx="763587" cy="919162"/>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9"/>
          <p:cNvSpPr/>
          <p:nvPr/>
        </p:nvSpPr>
        <p:spPr>
          <a:xfrm>
            <a:off x="3778250" y="5003549"/>
            <a:ext cx="763588" cy="919162"/>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79"/>
          <p:cNvSpPr/>
          <p:nvPr/>
        </p:nvSpPr>
        <p:spPr>
          <a:xfrm>
            <a:off x="4068763" y="5003549"/>
            <a:ext cx="763587" cy="919162"/>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79"/>
          <p:cNvSpPr/>
          <p:nvPr/>
        </p:nvSpPr>
        <p:spPr>
          <a:xfrm>
            <a:off x="4359275" y="5003549"/>
            <a:ext cx="763588" cy="919162"/>
          </a:xfrm>
          <a:prstGeom prst="parallelogram">
            <a:avLst>
              <a:gd fmla="val 58510" name="adj"/>
            </a:avLst>
          </a:prstGeom>
          <a:solidFill>
            <a:srgbClr val="76923C"/>
          </a:solidFill>
          <a:ln>
            <a:noFill/>
          </a:ln>
          <a:effectLst>
            <a:outerShdw blurRad="40000" rotWithShape="0" dir="972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79"/>
          <p:cNvSpPr txBox="1"/>
          <p:nvPr/>
        </p:nvSpPr>
        <p:spPr>
          <a:xfrm rot="-3853799">
            <a:off x="1504950" y="5328987"/>
            <a:ext cx="612775" cy="260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EAF1DD"/>
                </a:solidFill>
                <a:latin typeface="Calibri"/>
                <a:ea typeface="Calibri"/>
                <a:cs typeface="Calibri"/>
                <a:sym typeface="Calibri"/>
              </a:rPr>
              <a:t>Passion</a:t>
            </a:r>
            <a:endParaRPr/>
          </a:p>
        </p:txBody>
      </p:sp>
      <p:sp>
        <p:nvSpPr>
          <p:cNvPr id="1829" name="Google Shape;1829;p79"/>
          <p:cNvSpPr txBox="1"/>
          <p:nvPr/>
        </p:nvSpPr>
        <p:spPr>
          <a:xfrm rot="-3853799">
            <a:off x="2055812" y="5327399"/>
            <a:ext cx="684213"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EAF1DD"/>
                </a:solidFill>
                <a:latin typeface="Calibri"/>
                <a:ea typeface="Calibri"/>
                <a:cs typeface="Calibri"/>
                <a:sym typeface="Calibri"/>
              </a:rPr>
              <a:t>Network</a:t>
            </a:r>
            <a:endParaRPr/>
          </a:p>
        </p:txBody>
      </p:sp>
      <p:sp>
        <p:nvSpPr>
          <p:cNvPr id="1830" name="Google Shape;1830;p79"/>
          <p:cNvSpPr txBox="1"/>
          <p:nvPr/>
        </p:nvSpPr>
        <p:spPr>
          <a:xfrm rot="-3853799">
            <a:off x="2435225" y="5327399"/>
            <a:ext cx="1096963" cy="2619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EAF1DD"/>
                </a:solidFill>
                <a:latin typeface="Calibri"/>
                <a:ea typeface="Calibri"/>
                <a:cs typeface="Calibri"/>
                <a:sym typeface="Calibri"/>
              </a:rPr>
              <a:t>Critical Thinking</a:t>
            </a:r>
            <a:endParaRPr/>
          </a:p>
        </p:txBody>
      </p:sp>
      <p:sp>
        <p:nvSpPr>
          <p:cNvPr id="1831" name="Google Shape;1831;p79"/>
          <p:cNvSpPr txBox="1"/>
          <p:nvPr/>
        </p:nvSpPr>
        <p:spPr>
          <a:xfrm rot="-3853799">
            <a:off x="3309144" y="5328192"/>
            <a:ext cx="520700"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EAF1DD"/>
                </a:solidFill>
                <a:latin typeface="Calibri"/>
                <a:ea typeface="Calibri"/>
                <a:cs typeface="Calibri"/>
                <a:sym typeface="Calibri"/>
              </a:rPr>
              <a:t>Ethics</a:t>
            </a:r>
            <a:endParaRPr/>
          </a:p>
        </p:txBody>
      </p:sp>
      <p:sp>
        <p:nvSpPr>
          <p:cNvPr id="1832" name="Google Shape;1832;p79"/>
          <p:cNvSpPr txBox="1"/>
          <p:nvPr/>
        </p:nvSpPr>
        <p:spPr>
          <a:xfrm rot="-3853799">
            <a:off x="3609182" y="5328192"/>
            <a:ext cx="1092200" cy="2619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EAF1DD"/>
                </a:solidFill>
                <a:latin typeface="Calibri"/>
                <a:ea typeface="Calibri"/>
                <a:cs typeface="Calibri"/>
                <a:sym typeface="Calibri"/>
              </a:rPr>
              <a:t>Communication</a:t>
            </a:r>
            <a:endParaRPr/>
          </a:p>
        </p:txBody>
      </p:sp>
      <p:sp>
        <p:nvSpPr>
          <p:cNvPr id="1833" name="Google Shape;1833;p79"/>
          <p:cNvSpPr txBox="1"/>
          <p:nvPr/>
        </p:nvSpPr>
        <p:spPr>
          <a:xfrm rot="-3853799">
            <a:off x="4296569" y="5328193"/>
            <a:ext cx="890587" cy="260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EAF1DD"/>
                </a:solidFill>
                <a:latin typeface="Calibri"/>
                <a:ea typeface="Calibri"/>
                <a:cs typeface="Calibri"/>
                <a:sym typeface="Calibri"/>
              </a:rPr>
              <a:t>Authenticity</a:t>
            </a:r>
            <a:endParaRPr/>
          </a:p>
        </p:txBody>
      </p:sp>
      <p:sp>
        <p:nvSpPr>
          <p:cNvPr id="1834" name="Google Shape;1834;p79"/>
          <p:cNvSpPr txBox="1"/>
          <p:nvPr/>
        </p:nvSpPr>
        <p:spPr>
          <a:xfrm rot="-3853799">
            <a:off x="1185069" y="5332955"/>
            <a:ext cx="660400"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4F6128"/>
                </a:solidFill>
                <a:latin typeface="Calibri"/>
                <a:ea typeface="Calibri"/>
                <a:cs typeface="Calibri"/>
                <a:sym typeface="Calibri"/>
              </a:rPr>
              <a:t>Tenacity</a:t>
            </a:r>
            <a:endParaRPr/>
          </a:p>
        </p:txBody>
      </p:sp>
      <p:sp>
        <p:nvSpPr>
          <p:cNvPr id="1835" name="Google Shape;1835;p79"/>
          <p:cNvSpPr txBox="1"/>
          <p:nvPr/>
        </p:nvSpPr>
        <p:spPr>
          <a:xfrm rot="-3853799">
            <a:off x="1689894" y="5332955"/>
            <a:ext cx="815975" cy="2619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4F6128"/>
                </a:solidFill>
                <a:latin typeface="Calibri"/>
                <a:ea typeface="Calibri"/>
                <a:cs typeface="Calibri"/>
                <a:sym typeface="Calibri"/>
              </a:rPr>
              <a:t>Experience</a:t>
            </a:r>
            <a:endParaRPr/>
          </a:p>
        </p:txBody>
      </p:sp>
      <p:sp>
        <p:nvSpPr>
          <p:cNvPr id="1836" name="Google Shape;1836;p79"/>
          <p:cNvSpPr txBox="1"/>
          <p:nvPr/>
        </p:nvSpPr>
        <p:spPr>
          <a:xfrm rot="-3853799">
            <a:off x="2162969" y="5332955"/>
            <a:ext cx="1035050"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4F6128"/>
                </a:solidFill>
                <a:latin typeface="Calibri"/>
                <a:ea typeface="Calibri"/>
                <a:cs typeface="Calibri"/>
                <a:sym typeface="Calibri"/>
              </a:rPr>
              <a:t>Resource State</a:t>
            </a:r>
            <a:endParaRPr/>
          </a:p>
        </p:txBody>
      </p:sp>
      <p:sp>
        <p:nvSpPr>
          <p:cNvPr id="1837" name="Google Shape;1837;p79"/>
          <p:cNvSpPr txBox="1"/>
          <p:nvPr/>
        </p:nvSpPr>
        <p:spPr>
          <a:xfrm rot="-3853799">
            <a:off x="2709069" y="5332955"/>
            <a:ext cx="1108075" cy="26193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4F6128"/>
                </a:solidFill>
                <a:latin typeface="Calibri"/>
                <a:ea typeface="Calibri"/>
                <a:cs typeface="Calibri"/>
                <a:sym typeface="Calibri"/>
              </a:rPr>
              <a:t>Problem Solving</a:t>
            </a:r>
            <a:endParaRPr/>
          </a:p>
        </p:txBody>
      </p:sp>
      <p:sp>
        <p:nvSpPr>
          <p:cNvPr id="1838" name="Google Shape;1838;p79"/>
          <p:cNvSpPr txBox="1"/>
          <p:nvPr/>
        </p:nvSpPr>
        <p:spPr>
          <a:xfrm rot="-3853799">
            <a:off x="3509169" y="5332955"/>
            <a:ext cx="673100" cy="2619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4F6128"/>
                </a:solidFill>
                <a:latin typeface="Calibri"/>
                <a:ea typeface="Calibri"/>
                <a:cs typeface="Calibri"/>
                <a:sym typeface="Calibri"/>
              </a:rPr>
              <a:t>Humility</a:t>
            </a:r>
            <a:endParaRPr/>
          </a:p>
        </p:txBody>
      </p:sp>
      <p:sp>
        <p:nvSpPr>
          <p:cNvPr id="1839" name="Google Shape;1839;p79"/>
          <p:cNvSpPr txBox="1"/>
          <p:nvPr/>
        </p:nvSpPr>
        <p:spPr>
          <a:xfrm rot="-3853799">
            <a:off x="4086225" y="5333749"/>
            <a:ext cx="682625" cy="2603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rgbClr val="4F6128"/>
                </a:solidFill>
                <a:latin typeface="Calibri"/>
                <a:ea typeface="Calibri"/>
                <a:cs typeface="Calibri"/>
                <a:sym typeface="Calibri"/>
              </a:rPr>
              <a:t>Aptitude</a:t>
            </a:r>
            <a:endParaRPr/>
          </a:p>
        </p:txBody>
      </p:sp>
      <p:sp>
        <p:nvSpPr>
          <p:cNvPr id="1840" name="Google Shape;1840;p79"/>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People Lens</a:t>
            </a:r>
            <a:endParaRPr i="1"/>
          </a:p>
        </p:txBody>
      </p:sp>
      <p:grpSp>
        <p:nvGrpSpPr>
          <p:cNvPr id="1841" name="Google Shape;1841;p79"/>
          <p:cNvGrpSpPr/>
          <p:nvPr/>
        </p:nvGrpSpPr>
        <p:grpSpPr>
          <a:xfrm>
            <a:off x="5650754" y="997434"/>
            <a:ext cx="2584355" cy="2651745"/>
            <a:chOff x="287469" y="1128858"/>
            <a:chExt cx="3328976" cy="3415407"/>
          </a:xfrm>
        </p:grpSpPr>
        <p:grpSp>
          <p:nvGrpSpPr>
            <p:cNvPr id="1842" name="Google Shape;1842;p79"/>
            <p:cNvGrpSpPr/>
            <p:nvPr/>
          </p:nvGrpSpPr>
          <p:grpSpPr>
            <a:xfrm>
              <a:off x="721813" y="2103576"/>
              <a:ext cx="2513320" cy="1457324"/>
              <a:chOff x="2593869" y="4166761"/>
              <a:chExt cx="1244778" cy="721772"/>
            </a:xfrm>
          </p:grpSpPr>
          <p:grpSp>
            <p:nvGrpSpPr>
              <p:cNvPr id="1843" name="Google Shape;1843;p79"/>
              <p:cNvGrpSpPr/>
              <p:nvPr/>
            </p:nvGrpSpPr>
            <p:grpSpPr>
              <a:xfrm>
                <a:off x="3049822" y="4261159"/>
                <a:ext cx="732066" cy="198174"/>
                <a:chOff x="1717748" y="2375002"/>
                <a:chExt cx="3040063" cy="822960"/>
              </a:xfrm>
            </p:grpSpPr>
            <p:grpSp>
              <p:nvGrpSpPr>
                <p:cNvPr id="1844" name="Google Shape;1844;p79"/>
                <p:cNvGrpSpPr/>
                <p:nvPr/>
              </p:nvGrpSpPr>
              <p:grpSpPr>
                <a:xfrm>
                  <a:off x="1717748" y="2375002"/>
                  <a:ext cx="3040063" cy="822960"/>
                  <a:chOff x="1717748" y="2375002"/>
                  <a:chExt cx="3040063" cy="822960"/>
                </a:xfrm>
              </p:grpSpPr>
              <p:sp>
                <p:nvSpPr>
                  <p:cNvPr id="1845" name="Google Shape;1845;p7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Market</a:t>
                    </a:r>
                    <a:endParaRPr/>
                  </a:p>
                </p:txBody>
              </p:sp>
              <p:sp>
                <p:nvSpPr>
                  <p:cNvPr id="1846" name="Google Shape;1846;p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7" name="Google Shape;1847;p79"/>
                <p:cNvGrpSpPr/>
                <p:nvPr/>
              </p:nvGrpSpPr>
              <p:grpSpPr>
                <a:xfrm>
                  <a:off x="1835838" y="2530721"/>
                  <a:ext cx="598064" cy="532324"/>
                  <a:chOff x="1806206" y="2502148"/>
                  <a:chExt cx="598064" cy="532324"/>
                </a:xfrm>
              </p:grpSpPr>
              <p:sp>
                <p:nvSpPr>
                  <p:cNvPr id="1848" name="Google Shape;1848;p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50" name="Google Shape;1850;p79"/>
              <p:cNvGrpSpPr/>
              <p:nvPr/>
            </p:nvGrpSpPr>
            <p:grpSpPr>
              <a:xfrm>
                <a:off x="2895037" y="4166761"/>
                <a:ext cx="732066" cy="198174"/>
                <a:chOff x="1717748" y="2375002"/>
                <a:chExt cx="3040063" cy="822960"/>
              </a:xfrm>
            </p:grpSpPr>
            <p:grpSp>
              <p:nvGrpSpPr>
                <p:cNvPr id="1851" name="Google Shape;1851;p79"/>
                <p:cNvGrpSpPr/>
                <p:nvPr/>
              </p:nvGrpSpPr>
              <p:grpSpPr>
                <a:xfrm>
                  <a:off x="1717748" y="2375002"/>
                  <a:ext cx="3040063" cy="822960"/>
                  <a:chOff x="1717748" y="2375002"/>
                  <a:chExt cx="3040063" cy="822960"/>
                </a:xfrm>
              </p:grpSpPr>
              <p:sp>
                <p:nvSpPr>
                  <p:cNvPr id="1852" name="Google Shape;1852;p7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1853" name="Google Shape;1853;p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79"/>
                <p:cNvGrpSpPr/>
                <p:nvPr/>
              </p:nvGrpSpPr>
              <p:grpSpPr>
                <a:xfrm>
                  <a:off x="1835838" y="2530721"/>
                  <a:ext cx="598064" cy="532324"/>
                  <a:chOff x="1806206" y="2502148"/>
                  <a:chExt cx="598064" cy="532324"/>
                </a:xfrm>
              </p:grpSpPr>
              <p:sp>
                <p:nvSpPr>
                  <p:cNvPr id="1855" name="Google Shape;1855;p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57" name="Google Shape;1857;p79"/>
              <p:cNvGrpSpPr/>
              <p:nvPr/>
            </p:nvGrpSpPr>
            <p:grpSpPr>
              <a:xfrm>
                <a:off x="2711061" y="4193202"/>
                <a:ext cx="734524" cy="198174"/>
                <a:chOff x="1717748" y="2375002"/>
                <a:chExt cx="3135731" cy="822960"/>
              </a:xfrm>
            </p:grpSpPr>
            <p:grpSp>
              <p:nvGrpSpPr>
                <p:cNvPr id="1858" name="Google Shape;1858;p79"/>
                <p:cNvGrpSpPr/>
                <p:nvPr/>
              </p:nvGrpSpPr>
              <p:grpSpPr>
                <a:xfrm>
                  <a:off x="1717748" y="2375002"/>
                  <a:ext cx="3135731" cy="822960"/>
                  <a:chOff x="1717748" y="2375002"/>
                  <a:chExt cx="3135731" cy="822960"/>
                </a:xfrm>
              </p:grpSpPr>
              <p:sp>
                <p:nvSpPr>
                  <p:cNvPr id="1859" name="Google Shape;1859;p79"/>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Governance</a:t>
                    </a:r>
                    <a:endParaRPr/>
                  </a:p>
                </p:txBody>
              </p:sp>
              <p:sp>
                <p:nvSpPr>
                  <p:cNvPr id="1860" name="Google Shape;1860;p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1" name="Google Shape;1861;p79"/>
                <p:cNvGrpSpPr/>
                <p:nvPr/>
              </p:nvGrpSpPr>
              <p:grpSpPr>
                <a:xfrm>
                  <a:off x="1835838" y="2530721"/>
                  <a:ext cx="598064" cy="532324"/>
                  <a:chOff x="1806206" y="2502148"/>
                  <a:chExt cx="598064" cy="532324"/>
                </a:xfrm>
              </p:grpSpPr>
              <p:sp>
                <p:nvSpPr>
                  <p:cNvPr id="1862" name="Google Shape;1862;p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4" name="Google Shape;1864;p79"/>
              <p:cNvGrpSpPr/>
              <p:nvPr/>
            </p:nvGrpSpPr>
            <p:grpSpPr>
              <a:xfrm>
                <a:off x="2595021" y="4333340"/>
                <a:ext cx="735109" cy="198174"/>
                <a:chOff x="1717748" y="2375002"/>
                <a:chExt cx="3052699" cy="822960"/>
              </a:xfrm>
            </p:grpSpPr>
            <p:grpSp>
              <p:nvGrpSpPr>
                <p:cNvPr id="1865" name="Google Shape;1865;p79"/>
                <p:cNvGrpSpPr/>
                <p:nvPr/>
              </p:nvGrpSpPr>
              <p:grpSpPr>
                <a:xfrm>
                  <a:off x="1717748" y="2375002"/>
                  <a:ext cx="3052699" cy="822960"/>
                  <a:chOff x="1717748" y="2375002"/>
                  <a:chExt cx="3052699" cy="822960"/>
                </a:xfrm>
              </p:grpSpPr>
              <p:sp>
                <p:nvSpPr>
                  <p:cNvPr id="1866" name="Google Shape;1866;p79"/>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Expectation</a:t>
                    </a:r>
                    <a:endParaRPr/>
                  </a:p>
                </p:txBody>
              </p:sp>
              <p:sp>
                <p:nvSpPr>
                  <p:cNvPr id="1867" name="Google Shape;1867;p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8" name="Google Shape;1868;p79"/>
                <p:cNvGrpSpPr/>
                <p:nvPr/>
              </p:nvGrpSpPr>
              <p:grpSpPr>
                <a:xfrm>
                  <a:off x="1835838" y="2530721"/>
                  <a:ext cx="598064" cy="532324"/>
                  <a:chOff x="1806206" y="2502148"/>
                  <a:chExt cx="598064" cy="532324"/>
                </a:xfrm>
              </p:grpSpPr>
              <p:sp>
                <p:nvSpPr>
                  <p:cNvPr id="1869" name="Google Shape;1869;p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71" name="Google Shape;1871;p79"/>
              <p:cNvGrpSpPr/>
              <p:nvPr/>
            </p:nvGrpSpPr>
            <p:grpSpPr>
              <a:xfrm>
                <a:off x="2593869" y="4521548"/>
                <a:ext cx="732066" cy="198174"/>
                <a:chOff x="1717748" y="2375002"/>
                <a:chExt cx="3040063" cy="822960"/>
              </a:xfrm>
            </p:grpSpPr>
            <p:grpSp>
              <p:nvGrpSpPr>
                <p:cNvPr id="1872" name="Google Shape;1872;p79"/>
                <p:cNvGrpSpPr/>
                <p:nvPr/>
              </p:nvGrpSpPr>
              <p:grpSpPr>
                <a:xfrm>
                  <a:off x="1717748" y="2375002"/>
                  <a:ext cx="3040063" cy="822960"/>
                  <a:chOff x="1717748" y="2375002"/>
                  <a:chExt cx="3040063" cy="822960"/>
                </a:xfrm>
              </p:grpSpPr>
              <p:sp>
                <p:nvSpPr>
                  <p:cNvPr id="1873" name="Google Shape;1873;p7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Execution</a:t>
                    </a:r>
                    <a:endParaRPr/>
                  </a:p>
                </p:txBody>
              </p:sp>
              <p:sp>
                <p:nvSpPr>
                  <p:cNvPr id="1874" name="Google Shape;1874;p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5" name="Google Shape;1875;p79"/>
                <p:cNvGrpSpPr/>
                <p:nvPr/>
              </p:nvGrpSpPr>
              <p:grpSpPr>
                <a:xfrm>
                  <a:off x="1835838" y="2530721"/>
                  <a:ext cx="598064" cy="532324"/>
                  <a:chOff x="1806206" y="2502148"/>
                  <a:chExt cx="598064" cy="532324"/>
                </a:xfrm>
              </p:grpSpPr>
              <p:sp>
                <p:nvSpPr>
                  <p:cNvPr id="1876" name="Google Shape;1876;p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78" name="Google Shape;1878;p79"/>
              <p:cNvGrpSpPr/>
              <p:nvPr/>
            </p:nvGrpSpPr>
            <p:grpSpPr>
              <a:xfrm>
                <a:off x="2714462" y="4656532"/>
                <a:ext cx="732066" cy="198174"/>
                <a:chOff x="1717748" y="2375002"/>
                <a:chExt cx="3040063" cy="822960"/>
              </a:xfrm>
            </p:grpSpPr>
            <p:grpSp>
              <p:nvGrpSpPr>
                <p:cNvPr id="1879" name="Google Shape;1879;p79"/>
                <p:cNvGrpSpPr/>
                <p:nvPr/>
              </p:nvGrpSpPr>
              <p:grpSpPr>
                <a:xfrm>
                  <a:off x="1717748" y="2375002"/>
                  <a:ext cx="3040063" cy="822960"/>
                  <a:chOff x="1717748" y="2375002"/>
                  <a:chExt cx="3040063" cy="822960"/>
                </a:xfrm>
              </p:grpSpPr>
              <p:sp>
                <p:nvSpPr>
                  <p:cNvPr id="1880" name="Google Shape;1880;p7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Operations</a:t>
                    </a:r>
                    <a:endParaRPr/>
                  </a:p>
                </p:txBody>
              </p:sp>
              <p:sp>
                <p:nvSpPr>
                  <p:cNvPr id="1881" name="Google Shape;1881;p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2" name="Google Shape;1882;p79"/>
                <p:cNvGrpSpPr/>
                <p:nvPr/>
              </p:nvGrpSpPr>
              <p:grpSpPr>
                <a:xfrm>
                  <a:off x="1835838" y="2530721"/>
                  <a:ext cx="598064" cy="532324"/>
                  <a:chOff x="1806206" y="2502148"/>
                  <a:chExt cx="598064" cy="532324"/>
                </a:xfrm>
              </p:grpSpPr>
              <p:sp>
                <p:nvSpPr>
                  <p:cNvPr id="1883" name="Google Shape;1883;p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85" name="Google Shape;1885;p79"/>
              <p:cNvGrpSpPr/>
              <p:nvPr/>
            </p:nvGrpSpPr>
            <p:grpSpPr>
              <a:xfrm>
                <a:off x="2891872" y="4690359"/>
                <a:ext cx="732066" cy="198174"/>
                <a:chOff x="1717748" y="2375002"/>
                <a:chExt cx="3040063" cy="822960"/>
              </a:xfrm>
            </p:grpSpPr>
            <p:grpSp>
              <p:nvGrpSpPr>
                <p:cNvPr id="1886" name="Google Shape;1886;p79"/>
                <p:cNvGrpSpPr/>
                <p:nvPr/>
              </p:nvGrpSpPr>
              <p:grpSpPr>
                <a:xfrm>
                  <a:off x="1717748" y="2375002"/>
                  <a:ext cx="3040063" cy="822960"/>
                  <a:chOff x="1717748" y="2375002"/>
                  <a:chExt cx="3040063" cy="822960"/>
                </a:xfrm>
              </p:grpSpPr>
              <p:sp>
                <p:nvSpPr>
                  <p:cNvPr id="1887" name="Google Shape;1887;p7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Strategy</a:t>
                    </a:r>
                    <a:endParaRPr/>
                  </a:p>
                </p:txBody>
              </p:sp>
              <p:sp>
                <p:nvSpPr>
                  <p:cNvPr id="1888" name="Google Shape;1888;p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9" name="Google Shape;1889;p79"/>
                <p:cNvGrpSpPr/>
                <p:nvPr/>
              </p:nvGrpSpPr>
              <p:grpSpPr>
                <a:xfrm>
                  <a:off x="1835838" y="2530721"/>
                  <a:ext cx="598064" cy="532324"/>
                  <a:chOff x="1806206" y="2502148"/>
                  <a:chExt cx="598064" cy="532324"/>
                </a:xfrm>
              </p:grpSpPr>
              <p:sp>
                <p:nvSpPr>
                  <p:cNvPr id="1890" name="Google Shape;1890;p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92" name="Google Shape;1892;p79"/>
              <p:cNvGrpSpPr/>
              <p:nvPr/>
            </p:nvGrpSpPr>
            <p:grpSpPr>
              <a:xfrm>
                <a:off x="3056140" y="4602572"/>
                <a:ext cx="732066" cy="198174"/>
                <a:chOff x="1717748" y="2375002"/>
                <a:chExt cx="3040063" cy="822960"/>
              </a:xfrm>
            </p:grpSpPr>
            <p:grpSp>
              <p:nvGrpSpPr>
                <p:cNvPr id="1893" name="Google Shape;1893;p79"/>
                <p:cNvGrpSpPr/>
                <p:nvPr/>
              </p:nvGrpSpPr>
              <p:grpSpPr>
                <a:xfrm>
                  <a:off x="1717748" y="2375002"/>
                  <a:ext cx="3040063" cy="822960"/>
                  <a:chOff x="1717748" y="2375002"/>
                  <a:chExt cx="3040063" cy="822960"/>
                </a:xfrm>
              </p:grpSpPr>
              <p:sp>
                <p:nvSpPr>
                  <p:cNvPr id="1894" name="Google Shape;1894;p7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Financial</a:t>
                    </a:r>
                    <a:endParaRPr/>
                  </a:p>
                </p:txBody>
              </p:sp>
              <p:sp>
                <p:nvSpPr>
                  <p:cNvPr id="1895" name="Google Shape;1895;p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6" name="Google Shape;1896;p79"/>
                <p:cNvGrpSpPr/>
                <p:nvPr/>
              </p:nvGrpSpPr>
              <p:grpSpPr>
                <a:xfrm>
                  <a:off x="1835838" y="2530721"/>
                  <a:ext cx="598064" cy="532324"/>
                  <a:chOff x="1806206" y="2502148"/>
                  <a:chExt cx="598064" cy="532324"/>
                </a:xfrm>
              </p:grpSpPr>
              <p:sp>
                <p:nvSpPr>
                  <p:cNvPr id="1897" name="Google Shape;1897;p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99" name="Google Shape;1899;p79"/>
              <p:cNvGrpSpPr/>
              <p:nvPr/>
            </p:nvGrpSpPr>
            <p:grpSpPr>
              <a:xfrm>
                <a:off x="3106405" y="4409786"/>
                <a:ext cx="732242" cy="207597"/>
                <a:chOff x="1716588" y="2335407"/>
                <a:chExt cx="3040796" cy="862091"/>
              </a:xfrm>
            </p:grpSpPr>
            <p:grpSp>
              <p:nvGrpSpPr>
                <p:cNvPr id="1900" name="Google Shape;1900;p79"/>
                <p:cNvGrpSpPr/>
                <p:nvPr/>
              </p:nvGrpSpPr>
              <p:grpSpPr>
                <a:xfrm>
                  <a:off x="1716588" y="2335407"/>
                  <a:ext cx="3040796" cy="862091"/>
                  <a:chOff x="1716588" y="2335407"/>
                  <a:chExt cx="3040796" cy="862091"/>
                </a:xfrm>
              </p:grpSpPr>
              <p:sp>
                <p:nvSpPr>
                  <p:cNvPr id="1901" name="Google Shape;1901;p79"/>
                  <p:cNvSpPr/>
                  <p:nvPr/>
                </p:nvSpPr>
                <p:spPr>
                  <a:xfrm>
                    <a:off x="1724999" y="2335407"/>
                    <a:ext cx="3032385" cy="862091"/>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People</a:t>
                    </a:r>
                    <a:endParaRPr/>
                  </a:p>
                </p:txBody>
              </p:sp>
              <p:sp>
                <p:nvSpPr>
                  <p:cNvPr id="1902" name="Google Shape;1902;p79"/>
                  <p:cNvSpPr/>
                  <p:nvPr/>
                </p:nvSpPr>
                <p:spPr>
                  <a:xfrm>
                    <a:off x="1716588" y="2335407"/>
                    <a:ext cx="824337" cy="862091"/>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3" name="Google Shape;1903;p79"/>
                <p:cNvGrpSpPr/>
                <p:nvPr/>
              </p:nvGrpSpPr>
              <p:grpSpPr>
                <a:xfrm>
                  <a:off x="1835838" y="2530721"/>
                  <a:ext cx="598064" cy="532324"/>
                  <a:chOff x="1806206" y="2502148"/>
                  <a:chExt cx="598064" cy="532324"/>
                </a:xfrm>
              </p:grpSpPr>
              <p:sp>
                <p:nvSpPr>
                  <p:cNvPr id="1904" name="Google Shape;1904;p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906" name="Google Shape;1906;p79"/>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grpSp>
      <p:grpSp>
        <p:nvGrpSpPr>
          <p:cNvPr id="1907" name="Google Shape;1907;p79"/>
          <p:cNvGrpSpPr/>
          <p:nvPr/>
        </p:nvGrpSpPr>
        <p:grpSpPr>
          <a:xfrm>
            <a:off x="5707663" y="3396490"/>
            <a:ext cx="2719775" cy="2717731"/>
            <a:chOff x="6576" y="596227"/>
            <a:chExt cx="3570904" cy="3570846"/>
          </a:xfrm>
        </p:grpSpPr>
        <p:grpSp>
          <p:nvGrpSpPr>
            <p:cNvPr id="1908" name="Google Shape;1908;p79"/>
            <p:cNvGrpSpPr/>
            <p:nvPr/>
          </p:nvGrpSpPr>
          <p:grpSpPr>
            <a:xfrm>
              <a:off x="616626" y="1718998"/>
              <a:ext cx="2350943" cy="1362497"/>
              <a:chOff x="2593869" y="4166761"/>
              <a:chExt cx="1245391" cy="721772"/>
            </a:xfrm>
          </p:grpSpPr>
          <p:grpSp>
            <p:nvGrpSpPr>
              <p:cNvPr id="1909" name="Google Shape;1909;p79"/>
              <p:cNvGrpSpPr/>
              <p:nvPr/>
            </p:nvGrpSpPr>
            <p:grpSpPr>
              <a:xfrm>
                <a:off x="3049822" y="4261159"/>
                <a:ext cx="732066" cy="198174"/>
                <a:chOff x="1717748" y="2375002"/>
                <a:chExt cx="3040063" cy="822960"/>
              </a:xfrm>
            </p:grpSpPr>
            <p:grpSp>
              <p:nvGrpSpPr>
                <p:cNvPr id="1910" name="Google Shape;1910;p79"/>
                <p:cNvGrpSpPr/>
                <p:nvPr/>
              </p:nvGrpSpPr>
              <p:grpSpPr>
                <a:xfrm>
                  <a:off x="1717748" y="2375002"/>
                  <a:ext cx="3040063" cy="822960"/>
                  <a:chOff x="1717748" y="2375002"/>
                  <a:chExt cx="3040063" cy="822960"/>
                </a:xfrm>
              </p:grpSpPr>
              <p:sp>
                <p:nvSpPr>
                  <p:cNvPr id="1911" name="Google Shape;1911;p79"/>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1912" name="Google Shape;1912;p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3" name="Google Shape;1913;p79"/>
                <p:cNvGrpSpPr/>
                <p:nvPr/>
              </p:nvGrpSpPr>
              <p:grpSpPr>
                <a:xfrm>
                  <a:off x="1835838" y="2530721"/>
                  <a:ext cx="598064" cy="532324"/>
                  <a:chOff x="1806206" y="2502148"/>
                  <a:chExt cx="598064" cy="532324"/>
                </a:xfrm>
              </p:grpSpPr>
              <p:sp>
                <p:nvSpPr>
                  <p:cNvPr id="1914" name="Google Shape;1914;p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6" name="Google Shape;1916;p79"/>
              <p:cNvGrpSpPr/>
              <p:nvPr/>
            </p:nvGrpSpPr>
            <p:grpSpPr>
              <a:xfrm>
                <a:off x="2895037" y="4166761"/>
                <a:ext cx="732066" cy="198174"/>
                <a:chOff x="1717748" y="2375002"/>
                <a:chExt cx="3040063" cy="822960"/>
              </a:xfrm>
            </p:grpSpPr>
            <p:grpSp>
              <p:nvGrpSpPr>
                <p:cNvPr id="1917" name="Google Shape;1917;p79"/>
                <p:cNvGrpSpPr/>
                <p:nvPr/>
              </p:nvGrpSpPr>
              <p:grpSpPr>
                <a:xfrm>
                  <a:off x="1717748" y="2375002"/>
                  <a:ext cx="3040063" cy="822960"/>
                  <a:chOff x="1717748" y="2375002"/>
                  <a:chExt cx="3040063" cy="822960"/>
                </a:xfrm>
              </p:grpSpPr>
              <p:sp>
                <p:nvSpPr>
                  <p:cNvPr id="1918" name="Google Shape;1918;p79"/>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Governance</a:t>
                    </a:r>
                    <a:endParaRPr/>
                  </a:p>
                </p:txBody>
              </p:sp>
              <p:sp>
                <p:nvSpPr>
                  <p:cNvPr id="1919" name="Google Shape;1919;p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0" name="Google Shape;1920;p79"/>
                <p:cNvGrpSpPr/>
                <p:nvPr/>
              </p:nvGrpSpPr>
              <p:grpSpPr>
                <a:xfrm>
                  <a:off x="1835838" y="2530721"/>
                  <a:ext cx="598064" cy="532324"/>
                  <a:chOff x="1806206" y="2502148"/>
                  <a:chExt cx="598064" cy="532324"/>
                </a:xfrm>
              </p:grpSpPr>
              <p:sp>
                <p:nvSpPr>
                  <p:cNvPr id="1921" name="Google Shape;1921;p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23" name="Google Shape;1923;p79"/>
              <p:cNvGrpSpPr/>
              <p:nvPr/>
            </p:nvGrpSpPr>
            <p:grpSpPr>
              <a:xfrm>
                <a:off x="2711061" y="4193202"/>
                <a:ext cx="734524" cy="198174"/>
                <a:chOff x="1717748" y="2375002"/>
                <a:chExt cx="3135731" cy="822960"/>
              </a:xfrm>
            </p:grpSpPr>
            <p:grpSp>
              <p:nvGrpSpPr>
                <p:cNvPr id="1924" name="Google Shape;1924;p79"/>
                <p:cNvGrpSpPr/>
                <p:nvPr/>
              </p:nvGrpSpPr>
              <p:grpSpPr>
                <a:xfrm>
                  <a:off x="1717748" y="2375002"/>
                  <a:ext cx="3135731" cy="822960"/>
                  <a:chOff x="1717748" y="2375002"/>
                  <a:chExt cx="3135731" cy="822960"/>
                </a:xfrm>
              </p:grpSpPr>
              <p:sp>
                <p:nvSpPr>
                  <p:cNvPr id="1925" name="Google Shape;1925;p79"/>
                  <p:cNvSpPr/>
                  <p:nvPr/>
                </p:nvSpPr>
                <p:spPr>
                  <a:xfrm>
                    <a:off x="1724066" y="2375002"/>
                    <a:ext cx="312941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Expectation</a:t>
                    </a:r>
                    <a:endParaRPr/>
                  </a:p>
                </p:txBody>
              </p:sp>
              <p:sp>
                <p:nvSpPr>
                  <p:cNvPr id="1926" name="Google Shape;1926;p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79"/>
                <p:cNvGrpSpPr/>
                <p:nvPr/>
              </p:nvGrpSpPr>
              <p:grpSpPr>
                <a:xfrm>
                  <a:off x="1835838" y="2530721"/>
                  <a:ext cx="598064" cy="532324"/>
                  <a:chOff x="1806206" y="2502148"/>
                  <a:chExt cx="598064" cy="532324"/>
                </a:xfrm>
              </p:grpSpPr>
              <p:sp>
                <p:nvSpPr>
                  <p:cNvPr id="1928" name="Google Shape;1928;p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30" name="Google Shape;1930;p79"/>
              <p:cNvGrpSpPr/>
              <p:nvPr/>
            </p:nvGrpSpPr>
            <p:grpSpPr>
              <a:xfrm>
                <a:off x="2595021" y="4333340"/>
                <a:ext cx="735109" cy="198174"/>
                <a:chOff x="1717748" y="2375002"/>
                <a:chExt cx="3052699" cy="822960"/>
              </a:xfrm>
            </p:grpSpPr>
            <p:grpSp>
              <p:nvGrpSpPr>
                <p:cNvPr id="1931" name="Google Shape;1931;p79"/>
                <p:cNvGrpSpPr/>
                <p:nvPr/>
              </p:nvGrpSpPr>
              <p:grpSpPr>
                <a:xfrm>
                  <a:off x="1717748" y="2375002"/>
                  <a:ext cx="3052699" cy="822960"/>
                  <a:chOff x="1717748" y="2375002"/>
                  <a:chExt cx="3052699" cy="822960"/>
                </a:xfrm>
              </p:grpSpPr>
              <p:sp>
                <p:nvSpPr>
                  <p:cNvPr id="1932" name="Google Shape;1932;p79"/>
                  <p:cNvSpPr/>
                  <p:nvPr/>
                </p:nvSpPr>
                <p:spPr>
                  <a:xfrm>
                    <a:off x="1724067" y="2375002"/>
                    <a:ext cx="3046380"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Execution</a:t>
                    </a:r>
                    <a:endParaRPr/>
                  </a:p>
                </p:txBody>
              </p:sp>
              <p:sp>
                <p:nvSpPr>
                  <p:cNvPr id="1933" name="Google Shape;1933;p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4" name="Google Shape;1934;p79"/>
                <p:cNvGrpSpPr/>
                <p:nvPr/>
              </p:nvGrpSpPr>
              <p:grpSpPr>
                <a:xfrm>
                  <a:off x="1835838" y="2530721"/>
                  <a:ext cx="598064" cy="532324"/>
                  <a:chOff x="1806206" y="2502148"/>
                  <a:chExt cx="598064" cy="532324"/>
                </a:xfrm>
              </p:grpSpPr>
              <p:sp>
                <p:nvSpPr>
                  <p:cNvPr id="1935" name="Google Shape;1935;p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37" name="Google Shape;1937;p79"/>
              <p:cNvGrpSpPr/>
              <p:nvPr/>
            </p:nvGrpSpPr>
            <p:grpSpPr>
              <a:xfrm>
                <a:off x="2593869" y="4521548"/>
                <a:ext cx="732066" cy="198174"/>
                <a:chOff x="1717748" y="2375002"/>
                <a:chExt cx="3040063" cy="822960"/>
              </a:xfrm>
            </p:grpSpPr>
            <p:grpSp>
              <p:nvGrpSpPr>
                <p:cNvPr id="1938" name="Google Shape;1938;p79"/>
                <p:cNvGrpSpPr/>
                <p:nvPr/>
              </p:nvGrpSpPr>
              <p:grpSpPr>
                <a:xfrm>
                  <a:off x="1717748" y="2375002"/>
                  <a:ext cx="3040063" cy="822960"/>
                  <a:chOff x="1717748" y="2375002"/>
                  <a:chExt cx="3040063" cy="822960"/>
                </a:xfrm>
              </p:grpSpPr>
              <p:sp>
                <p:nvSpPr>
                  <p:cNvPr id="1939" name="Google Shape;1939;p79"/>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Operations</a:t>
                    </a:r>
                    <a:endParaRPr/>
                  </a:p>
                </p:txBody>
              </p:sp>
              <p:sp>
                <p:nvSpPr>
                  <p:cNvPr id="1940" name="Google Shape;1940;p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1" name="Google Shape;1941;p79"/>
                <p:cNvGrpSpPr/>
                <p:nvPr/>
              </p:nvGrpSpPr>
              <p:grpSpPr>
                <a:xfrm>
                  <a:off x="1835838" y="2530721"/>
                  <a:ext cx="598064" cy="532324"/>
                  <a:chOff x="1806206" y="2502148"/>
                  <a:chExt cx="598064" cy="532324"/>
                </a:xfrm>
              </p:grpSpPr>
              <p:sp>
                <p:nvSpPr>
                  <p:cNvPr id="1942" name="Google Shape;1942;p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44" name="Google Shape;1944;p79"/>
              <p:cNvGrpSpPr/>
              <p:nvPr/>
            </p:nvGrpSpPr>
            <p:grpSpPr>
              <a:xfrm>
                <a:off x="2714462" y="4656532"/>
                <a:ext cx="732066" cy="198174"/>
                <a:chOff x="1717748" y="2375002"/>
                <a:chExt cx="3040063" cy="822960"/>
              </a:xfrm>
            </p:grpSpPr>
            <p:grpSp>
              <p:nvGrpSpPr>
                <p:cNvPr id="1945" name="Google Shape;1945;p79"/>
                <p:cNvGrpSpPr/>
                <p:nvPr/>
              </p:nvGrpSpPr>
              <p:grpSpPr>
                <a:xfrm>
                  <a:off x="1717748" y="2375002"/>
                  <a:ext cx="3040063" cy="822960"/>
                  <a:chOff x="1717748" y="2375002"/>
                  <a:chExt cx="3040063" cy="822960"/>
                </a:xfrm>
              </p:grpSpPr>
              <p:sp>
                <p:nvSpPr>
                  <p:cNvPr id="1946" name="Google Shape;1946;p79"/>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Strategy</a:t>
                    </a:r>
                    <a:endParaRPr/>
                  </a:p>
                </p:txBody>
              </p:sp>
              <p:sp>
                <p:nvSpPr>
                  <p:cNvPr id="1947" name="Google Shape;1947;p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8" name="Google Shape;1948;p79"/>
                <p:cNvGrpSpPr/>
                <p:nvPr/>
              </p:nvGrpSpPr>
              <p:grpSpPr>
                <a:xfrm>
                  <a:off x="1835838" y="2530721"/>
                  <a:ext cx="598064" cy="532324"/>
                  <a:chOff x="1806206" y="2502148"/>
                  <a:chExt cx="598064" cy="532324"/>
                </a:xfrm>
              </p:grpSpPr>
              <p:sp>
                <p:nvSpPr>
                  <p:cNvPr id="1949" name="Google Shape;1949;p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51" name="Google Shape;1951;p79"/>
              <p:cNvGrpSpPr/>
              <p:nvPr/>
            </p:nvGrpSpPr>
            <p:grpSpPr>
              <a:xfrm>
                <a:off x="2891872" y="4690359"/>
                <a:ext cx="732066" cy="198174"/>
                <a:chOff x="1717748" y="2375002"/>
                <a:chExt cx="3040063" cy="822960"/>
              </a:xfrm>
            </p:grpSpPr>
            <p:grpSp>
              <p:nvGrpSpPr>
                <p:cNvPr id="1952" name="Google Shape;1952;p79"/>
                <p:cNvGrpSpPr/>
                <p:nvPr/>
              </p:nvGrpSpPr>
              <p:grpSpPr>
                <a:xfrm>
                  <a:off x="1717748" y="2375002"/>
                  <a:ext cx="3040063" cy="822960"/>
                  <a:chOff x="1717748" y="2375002"/>
                  <a:chExt cx="3040063" cy="822960"/>
                </a:xfrm>
              </p:grpSpPr>
              <p:sp>
                <p:nvSpPr>
                  <p:cNvPr id="1953" name="Google Shape;1953;p79"/>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Financial</a:t>
                    </a:r>
                    <a:endParaRPr/>
                  </a:p>
                </p:txBody>
              </p:sp>
              <p:sp>
                <p:nvSpPr>
                  <p:cNvPr id="1954" name="Google Shape;1954;p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5" name="Google Shape;1955;p79"/>
                <p:cNvGrpSpPr/>
                <p:nvPr/>
              </p:nvGrpSpPr>
              <p:grpSpPr>
                <a:xfrm>
                  <a:off x="1835838" y="2530721"/>
                  <a:ext cx="598064" cy="532324"/>
                  <a:chOff x="1806206" y="2502148"/>
                  <a:chExt cx="598064" cy="532324"/>
                </a:xfrm>
              </p:grpSpPr>
              <p:sp>
                <p:nvSpPr>
                  <p:cNvPr id="1956" name="Google Shape;1956;p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58" name="Google Shape;1958;p79"/>
              <p:cNvGrpSpPr/>
              <p:nvPr/>
            </p:nvGrpSpPr>
            <p:grpSpPr>
              <a:xfrm>
                <a:off x="3056140" y="4602572"/>
                <a:ext cx="732066" cy="198174"/>
                <a:chOff x="1717748" y="2375002"/>
                <a:chExt cx="3040063" cy="822960"/>
              </a:xfrm>
            </p:grpSpPr>
            <p:grpSp>
              <p:nvGrpSpPr>
                <p:cNvPr id="1959" name="Google Shape;1959;p79"/>
                <p:cNvGrpSpPr/>
                <p:nvPr/>
              </p:nvGrpSpPr>
              <p:grpSpPr>
                <a:xfrm>
                  <a:off x="1717748" y="2375002"/>
                  <a:ext cx="3040063" cy="822960"/>
                  <a:chOff x="1717748" y="2375002"/>
                  <a:chExt cx="3040063" cy="822960"/>
                </a:xfrm>
              </p:grpSpPr>
              <p:sp>
                <p:nvSpPr>
                  <p:cNvPr id="1960" name="Google Shape;1960;p79"/>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People</a:t>
                    </a:r>
                    <a:endParaRPr/>
                  </a:p>
                </p:txBody>
              </p:sp>
              <p:sp>
                <p:nvSpPr>
                  <p:cNvPr id="1961" name="Google Shape;1961;p7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2" name="Google Shape;1962;p79"/>
                <p:cNvGrpSpPr/>
                <p:nvPr/>
              </p:nvGrpSpPr>
              <p:grpSpPr>
                <a:xfrm>
                  <a:off x="1835838" y="2530721"/>
                  <a:ext cx="598064" cy="532324"/>
                  <a:chOff x="1806206" y="2502148"/>
                  <a:chExt cx="598064" cy="532324"/>
                </a:xfrm>
              </p:grpSpPr>
              <p:sp>
                <p:nvSpPr>
                  <p:cNvPr id="1963" name="Google Shape;1963;p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65" name="Google Shape;1965;p79"/>
              <p:cNvGrpSpPr/>
              <p:nvPr/>
            </p:nvGrpSpPr>
            <p:grpSpPr>
              <a:xfrm>
                <a:off x="3106113" y="4420008"/>
                <a:ext cx="733146" cy="197786"/>
                <a:chOff x="1715381" y="2377856"/>
                <a:chExt cx="3044553" cy="821349"/>
              </a:xfrm>
            </p:grpSpPr>
            <p:grpSp>
              <p:nvGrpSpPr>
                <p:cNvPr id="1966" name="Google Shape;1966;p79"/>
                <p:cNvGrpSpPr/>
                <p:nvPr/>
              </p:nvGrpSpPr>
              <p:grpSpPr>
                <a:xfrm>
                  <a:off x="1715381" y="2377856"/>
                  <a:ext cx="3044553" cy="821349"/>
                  <a:chOff x="1715381" y="2377856"/>
                  <a:chExt cx="3044553" cy="821349"/>
                </a:xfrm>
              </p:grpSpPr>
              <p:sp>
                <p:nvSpPr>
                  <p:cNvPr id="1967" name="Google Shape;1967;p79"/>
                  <p:cNvSpPr/>
                  <p:nvPr/>
                </p:nvSpPr>
                <p:spPr>
                  <a:xfrm>
                    <a:off x="1724552" y="2377856"/>
                    <a:ext cx="3035382" cy="821349"/>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Market</a:t>
                    </a:r>
                    <a:endParaRPr/>
                  </a:p>
                </p:txBody>
              </p:sp>
              <p:sp>
                <p:nvSpPr>
                  <p:cNvPr id="1968" name="Google Shape;1968;p79"/>
                  <p:cNvSpPr/>
                  <p:nvPr/>
                </p:nvSpPr>
                <p:spPr>
                  <a:xfrm>
                    <a:off x="1715381" y="2377856"/>
                    <a:ext cx="825331" cy="821349"/>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9" name="Google Shape;1969;p79"/>
                <p:cNvGrpSpPr/>
                <p:nvPr/>
              </p:nvGrpSpPr>
              <p:grpSpPr>
                <a:xfrm>
                  <a:off x="1835838" y="2530721"/>
                  <a:ext cx="598064" cy="532324"/>
                  <a:chOff x="1806206" y="2502148"/>
                  <a:chExt cx="598064" cy="532324"/>
                </a:xfrm>
              </p:grpSpPr>
              <p:sp>
                <p:nvSpPr>
                  <p:cNvPr id="1970" name="Google Shape;1970;p7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972" name="Google Shape;1972;p79"/>
            <p:cNvSpPr/>
            <p:nvPr/>
          </p:nvSpPr>
          <p:spPr>
            <a:xfrm rot="-747586">
              <a:off x="353865" y="960159"/>
              <a:ext cx="2834640" cy="2834640"/>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
          <p:nvSpPr>
            <p:cNvPr id="1973" name="Google Shape;1973;p79"/>
            <p:cNvSpPr/>
            <p:nvPr/>
          </p:nvSpPr>
          <p:spPr>
            <a:xfrm rot="-9180653">
              <a:off x="493513" y="1079052"/>
              <a:ext cx="2594946" cy="2596854"/>
            </a:xfrm>
            <a:prstGeom prst="pie">
              <a:avLst>
                <a:gd fmla="val 438327" name="adj1"/>
                <a:gd fmla="val 7695225" name="adj2"/>
              </a:avLst>
            </a:prstGeom>
            <a:solidFill>
              <a:srgbClr val="C2D5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9"/>
            <p:cNvSpPr/>
            <p:nvPr/>
          </p:nvSpPr>
          <p:spPr>
            <a:xfrm rot="5044295">
              <a:off x="486305" y="1086264"/>
              <a:ext cx="2598941" cy="2597030"/>
            </a:xfrm>
            <a:prstGeom prst="pie">
              <a:avLst>
                <a:gd fmla="val 704191" name="adj1"/>
                <a:gd fmla="val 7865894" name="adj2"/>
              </a:avLst>
            </a:prstGeom>
            <a:solidFill>
              <a:srgbClr val="C2D5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9"/>
            <p:cNvSpPr/>
            <p:nvPr/>
          </p:nvSpPr>
          <p:spPr>
            <a:xfrm rot="-1888876">
              <a:off x="493513" y="1083223"/>
              <a:ext cx="2597030" cy="2596854"/>
            </a:xfrm>
            <a:prstGeom prst="pie">
              <a:avLst>
                <a:gd fmla="val 417459" name="adj1"/>
                <a:gd fmla="val 7642339"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1976" name="Google Shape;1976;p79"/>
            <p:cNvSpPr txBox="1"/>
            <p:nvPr/>
          </p:nvSpPr>
          <p:spPr>
            <a:xfrm rot="7508506">
              <a:off x="1566252" y="2470553"/>
              <a:ext cx="1829271" cy="69407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Assess &amp; Understand</a:t>
              </a:r>
              <a:endParaRPr/>
            </a:p>
          </p:txBody>
        </p:sp>
        <p:sp>
          <p:nvSpPr>
            <p:cNvPr id="1977" name="Google Shape;1977;p79"/>
            <p:cNvSpPr txBox="1"/>
            <p:nvPr/>
          </p:nvSpPr>
          <p:spPr>
            <a:xfrm rot="-7259013">
              <a:off x="222924" y="2411003"/>
              <a:ext cx="1829270" cy="4085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Build &amp; Align</a:t>
              </a:r>
              <a:endParaRPr/>
            </a:p>
          </p:txBody>
        </p:sp>
        <p:sp>
          <p:nvSpPr>
            <p:cNvPr id="1978" name="Google Shape;1978;p79"/>
            <p:cNvSpPr txBox="1"/>
            <p:nvPr/>
          </p:nvSpPr>
          <p:spPr>
            <a:xfrm>
              <a:off x="914541" y="1523332"/>
              <a:ext cx="1905045" cy="6966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Communicate &amp; Ensure</a:t>
              </a: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2" name="Shape 1982"/>
        <p:cNvGrpSpPr/>
        <p:nvPr/>
      </p:nvGrpSpPr>
      <p:grpSpPr>
        <a:xfrm>
          <a:off x="0" y="0"/>
          <a:ext cx="0" cy="0"/>
          <a:chOff x="0" y="0"/>
          <a:chExt cx="0" cy="0"/>
        </a:xfrm>
      </p:grpSpPr>
      <p:sp>
        <p:nvSpPr>
          <p:cNvPr id="1983" name="Google Shape;1983;p80"/>
          <p:cNvSpPr txBox="1"/>
          <p:nvPr/>
        </p:nvSpPr>
        <p:spPr>
          <a:xfrm>
            <a:off x="4876800" y="990600"/>
            <a:ext cx="381000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Century"/>
                <a:ea typeface="Century"/>
                <a:cs typeface="Century"/>
                <a:sym typeface="Century"/>
              </a:rPr>
              <a:t>Employee Characteristics</a:t>
            </a:r>
            <a:endParaRPr b="1" sz="3600">
              <a:solidFill>
                <a:schemeClr val="dk1"/>
              </a:solidFill>
              <a:latin typeface="Century"/>
              <a:ea typeface="Century"/>
              <a:cs typeface="Century"/>
              <a:sym typeface="Century"/>
            </a:endParaRPr>
          </a:p>
        </p:txBody>
      </p:sp>
      <p:sp>
        <p:nvSpPr>
          <p:cNvPr id="1984" name="Google Shape;1984;p80"/>
          <p:cNvSpPr txBox="1"/>
          <p:nvPr/>
        </p:nvSpPr>
        <p:spPr>
          <a:xfrm>
            <a:off x="5257800" y="2743200"/>
            <a:ext cx="3276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Arial"/>
                <a:ea typeface="Arial"/>
                <a:cs typeface="Arial"/>
                <a:sym typeface="Arial"/>
              </a:rPr>
              <a:t>Leadership</a:t>
            </a:r>
            <a:endParaRPr b="1" sz="3600">
              <a:solidFill>
                <a:schemeClr val="dk1"/>
              </a:solidFill>
              <a:latin typeface="Arial"/>
              <a:ea typeface="Arial"/>
              <a:cs typeface="Arial"/>
              <a:sym typeface="Arial"/>
            </a:endParaRPr>
          </a:p>
        </p:txBody>
      </p:sp>
      <p:sp>
        <p:nvSpPr>
          <p:cNvPr id="1985" name="Google Shape;1985;p80"/>
          <p:cNvSpPr txBox="1"/>
          <p:nvPr/>
        </p:nvSpPr>
        <p:spPr>
          <a:xfrm>
            <a:off x="838200" y="3733800"/>
            <a:ext cx="3505200"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Century Gothic"/>
                <a:ea typeface="Century Gothic"/>
                <a:cs typeface="Century Gothic"/>
                <a:sym typeface="Century Gothic"/>
              </a:rPr>
              <a:t>Organizational Design</a:t>
            </a:r>
            <a:endParaRPr b="1" sz="3600">
              <a:solidFill>
                <a:schemeClr val="dk1"/>
              </a:solidFill>
              <a:latin typeface="Century Gothic"/>
              <a:ea typeface="Century Gothic"/>
              <a:cs typeface="Century Gothic"/>
              <a:sym typeface="Century Gothic"/>
            </a:endParaRPr>
          </a:p>
        </p:txBody>
      </p:sp>
      <p:sp>
        <p:nvSpPr>
          <p:cNvPr id="1986" name="Google Shape;1986;p80"/>
          <p:cNvSpPr txBox="1"/>
          <p:nvPr/>
        </p:nvSpPr>
        <p:spPr>
          <a:xfrm>
            <a:off x="5029200" y="4114800"/>
            <a:ext cx="327660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chemeClr val="dk1"/>
                </a:solidFill>
                <a:latin typeface="Arial"/>
                <a:ea typeface="Arial"/>
                <a:cs typeface="Arial"/>
                <a:sym typeface="Arial"/>
              </a:rPr>
              <a:t>Culture</a:t>
            </a:r>
            <a:endParaRPr b="1" sz="3600">
              <a:solidFill>
                <a:schemeClr val="dk1"/>
              </a:solidFill>
              <a:latin typeface="Arial"/>
              <a:ea typeface="Arial"/>
              <a:cs typeface="Arial"/>
              <a:sym typeface="Arial"/>
            </a:endParaRPr>
          </a:p>
        </p:txBody>
      </p:sp>
      <p:grpSp>
        <p:nvGrpSpPr>
          <p:cNvPr id="1987" name="Google Shape;1987;p80"/>
          <p:cNvGrpSpPr/>
          <p:nvPr/>
        </p:nvGrpSpPr>
        <p:grpSpPr>
          <a:xfrm>
            <a:off x="10160" y="76200"/>
            <a:ext cx="4104640" cy="3124200"/>
            <a:chOff x="76200" y="2743200"/>
            <a:chExt cx="2895600" cy="1905000"/>
          </a:xfrm>
        </p:grpSpPr>
        <p:sp>
          <p:nvSpPr>
            <p:cNvPr id="1988" name="Google Shape;1988;p80"/>
            <p:cNvSpPr/>
            <p:nvPr/>
          </p:nvSpPr>
          <p:spPr>
            <a:xfrm>
              <a:off x="76200" y="2743200"/>
              <a:ext cx="2895600" cy="1905000"/>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9" name="Google Shape;1989;p80"/>
            <p:cNvPicPr preferRelativeResize="0"/>
            <p:nvPr/>
          </p:nvPicPr>
          <p:blipFill rotWithShape="1">
            <a:blip r:embed="rId3">
              <a:alphaModFix/>
            </a:blip>
            <a:srcRect b="0" l="0" r="0" t="0"/>
            <a:stretch/>
          </p:blipFill>
          <p:spPr>
            <a:xfrm>
              <a:off x="2209800" y="2819400"/>
              <a:ext cx="539750" cy="822325"/>
            </a:xfrm>
            <a:prstGeom prst="rect">
              <a:avLst/>
            </a:prstGeom>
            <a:noFill/>
            <a:ln>
              <a:noFill/>
            </a:ln>
          </p:spPr>
        </p:pic>
        <p:sp>
          <p:nvSpPr>
            <p:cNvPr id="1990" name="Google Shape;1990;p80"/>
            <p:cNvSpPr/>
            <p:nvPr/>
          </p:nvSpPr>
          <p:spPr>
            <a:xfrm>
              <a:off x="233363" y="2863850"/>
              <a:ext cx="1814512" cy="46355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People</a:t>
              </a:r>
              <a:endParaRPr b="1" sz="1600">
                <a:solidFill>
                  <a:schemeClr val="lt1"/>
                </a:solidFill>
                <a:latin typeface="Calibri"/>
                <a:ea typeface="Calibri"/>
                <a:cs typeface="Calibri"/>
                <a:sym typeface="Calibri"/>
              </a:endParaRPr>
            </a:p>
          </p:txBody>
        </p:sp>
        <p:sp>
          <p:nvSpPr>
            <p:cNvPr id="1991" name="Google Shape;1991;p80"/>
            <p:cNvSpPr/>
            <p:nvPr/>
          </p:nvSpPr>
          <p:spPr>
            <a:xfrm>
              <a:off x="228600" y="2863850"/>
              <a:ext cx="492125" cy="46355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80"/>
            <p:cNvSpPr/>
            <p:nvPr/>
          </p:nvSpPr>
          <p:spPr>
            <a:xfrm>
              <a:off x="299269" y="2951562"/>
              <a:ext cx="238680" cy="221097"/>
            </a:xfrm>
            <a:prstGeom prst="donut">
              <a:avLst>
                <a:gd fmla="val 10162" name="adj"/>
              </a:avLst>
            </a:prstGeom>
            <a:solidFill>
              <a:srgbClr val="4F61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80"/>
            <p:cNvSpPr/>
            <p:nvPr/>
          </p:nvSpPr>
          <p:spPr>
            <a:xfrm rot="7760906">
              <a:off x="531544" y="3086691"/>
              <a:ext cx="70598" cy="172117"/>
            </a:xfrm>
            <a:prstGeom prst="round2SameRect">
              <a:avLst>
                <a:gd fmla="val 45474" name="adj1"/>
                <a:gd fmla="val 0" name="adj2"/>
              </a:avLst>
            </a:prstGeom>
            <a:solidFill>
              <a:srgbClr val="4F62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80"/>
            <p:cNvSpPr txBox="1"/>
            <p:nvPr/>
          </p:nvSpPr>
          <p:spPr>
            <a:xfrm>
              <a:off x="76200" y="3429000"/>
              <a:ext cx="2209800" cy="106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33F1A"/>
                  </a:solidFill>
                  <a:latin typeface="Calibri"/>
                  <a:ea typeface="Calibri"/>
                  <a:cs typeface="Calibri"/>
                  <a:sym typeface="Calibri"/>
                </a:rPr>
                <a:t>Assessing the people, their motivation, strengths, capabilities; and the culture, who the leaders are, level of transparency and collaboration, what politics and dysfunctions exist</a:t>
              </a:r>
              <a:endParaRPr/>
            </a:p>
          </p:txBody>
        </p:sp>
        <p:pic>
          <p:nvPicPr>
            <p:cNvPr descr="http://bookfiesta4u.com/wp-content/uploads/2009/02/the-five-dysfunctions-of-a-team-pdf.jpg" id="1995" name="Google Shape;1995;p80"/>
            <p:cNvPicPr preferRelativeResize="0"/>
            <p:nvPr/>
          </p:nvPicPr>
          <p:blipFill rotWithShape="1">
            <a:blip r:embed="rId4">
              <a:alphaModFix/>
            </a:blip>
            <a:srcRect b="0" l="0" r="0" t="0"/>
            <a:stretch/>
          </p:blipFill>
          <p:spPr>
            <a:xfrm>
              <a:off x="2209800" y="3733800"/>
              <a:ext cx="552450" cy="822325"/>
            </a:xfrm>
            <a:prstGeom prst="rect">
              <a:avLst/>
            </a:prstGeom>
            <a:noFill/>
            <a:ln>
              <a:noFill/>
            </a:ln>
          </p:spPr>
        </p:pic>
      </p:grpSp>
      <p:sp>
        <p:nvSpPr>
          <p:cNvPr id="1996" name="Google Shape;1996;p80"/>
          <p:cNvSpPr txBox="1"/>
          <p:nvPr/>
        </p:nvSpPr>
        <p:spPr>
          <a:xfrm>
            <a:off x="2209800" y="5710535"/>
            <a:ext cx="6934200" cy="5847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3200">
                <a:solidFill>
                  <a:srgbClr val="4F6228"/>
                </a:solidFill>
                <a:latin typeface="Calibri"/>
                <a:ea typeface="Calibri"/>
                <a:cs typeface="Calibri"/>
                <a:sym typeface="Calibri"/>
              </a:rPr>
              <a:t>R, T, P, E, N, R, CT, PS – Oh no…  Ethics…</a:t>
            </a:r>
            <a:endParaRPr b="1" i="1" sz="3200">
              <a:solidFill>
                <a:srgbClr val="4F622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6"/>
                                        </p:tgtEl>
                                        <p:attrNameLst>
                                          <p:attrName>style.visibility</p:attrName>
                                        </p:attrNameLst>
                                      </p:cBhvr>
                                      <p:to>
                                        <p:strVal val="visible"/>
                                      </p:to>
                                    </p:set>
                                    <p:animEffect filter="fade" transition="in">
                                      <p:cBhvr>
                                        <p:cTn dur="1000"/>
                                        <p:tgtEl>
                                          <p:spTgt spid="19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None/>
            </a:pPr>
            <a:r>
              <a:rPr lang="en-US"/>
              <a:t>Creating ALIGNMENT is Job THREE!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1" name="Shape 2001"/>
        <p:cNvGrpSpPr/>
        <p:nvPr/>
      </p:nvGrpSpPr>
      <p:grpSpPr>
        <a:xfrm>
          <a:off x="0" y="0"/>
          <a:ext cx="0" cy="0"/>
          <a:chOff x="0" y="0"/>
          <a:chExt cx="0" cy="0"/>
        </a:xfrm>
      </p:grpSpPr>
      <p:grpSp>
        <p:nvGrpSpPr>
          <p:cNvPr id="2002" name="Google Shape;2002;p81"/>
          <p:cNvGrpSpPr/>
          <p:nvPr/>
        </p:nvGrpSpPr>
        <p:grpSpPr>
          <a:xfrm>
            <a:off x="838200" y="1012825"/>
            <a:ext cx="4341813" cy="4321175"/>
            <a:chOff x="236989" y="1017768"/>
            <a:chExt cx="4342267" cy="4995685"/>
          </a:xfrm>
        </p:grpSpPr>
        <p:sp>
          <p:nvSpPr>
            <p:cNvPr id="2003" name="Google Shape;2003;p81"/>
            <p:cNvSpPr/>
            <p:nvPr/>
          </p:nvSpPr>
          <p:spPr>
            <a:xfrm>
              <a:off x="236989" y="1017768"/>
              <a:ext cx="4342267" cy="499568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4" name="Google Shape;2004;p81"/>
            <p:cNvGrpSpPr/>
            <p:nvPr/>
          </p:nvGrpSpPr>
          <p:grpSpPr>
            <a:xfrm>
              <a:off x="481490" y="1147938"/>
              <a:ext cx="2394201" cy="647677"/>
              <a:chOff x="1717480" y="2374418"/>
              <a:chExt cx="3040673" cy="822562"/>
            </a:xfrm>
          </p:grpSpPr>
          <p:grpSp>
            <p:nvGrpSpPr>
              <p:cNvPr id="2005" name="Google Shape;2005;p81"/>
              <p:cNvGrpSpPr/>
              <p:nvPr/>
            </p:nvGrpSpPr>
            <p:grpSpPr>
              <a:xfrm>
                <a:off x="1717480" y="2374418"/>
                <a:ext cx="3040673" cy="822562"/>
                <a:chOff x="1717480" y="2374418"/>
                <a:chExt cx="3040673" cy="822562"/>
              </a:xfrm>
            </p:grpSpPr>
            <p:sp>
              <p:nvSpPr>
                <p:cNvPr id="2006" name="Google Shape;2006;p81"/>
                <p:cNvSpPr/>
                <p:nvPr/>
              </p:nvSpPr>
              <p:spPr>
                <a:xfrm>
                  <a:off x="1723530" y="2374418"/>
                  <a:ext cx="3034623" cy="8225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People</a:t>
                  </a:r>
                  <a:endParaRPr/>
                </a:p>
              </p:txBody>
            </p:sp>
            <p:sp>
              <p:nvSpPr>
                <p:cNvPr id="2007" name="Google Shape;2007;p81"/>
                <p:cNvSpPr/>
                <p:nvPr/>
              </p:nvSpPr>
              <p:spPr>
                <a:xfrm>
                  <a:off x="1717480" y="2374418"/>
                  <a:ext cx="822675" cy="8225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8" name="Google Shape;2008;p81"/>
              <p:cNvGrpSpPr/>
              <p:nvPr/>
            </p:nvGrpSpPr>
            <p:grpSpPr>
              <a:xfrm>
                <a:off x="1835838" y="2530721"/>
                <a:ext cx="598064" cy="532324"/>
                <a:chOff x="1806206" y="2502148"/>
                <a:chExt cx="598064" cy="532324"/>
              </a:xfrm>
            </p:grpSpPr>
            <p:sp>
              <p:nvSpPr>
                <p:cNvPr id="2009" name="Google Shape;2009;p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011" name="Google Shape;2011;p81"/>
          <p:cNvSpPr txBox="1"/>
          <p:nvPr>
            <p:ph idx="2" type="body"/>
          </p:nvPr>
        </p:nvSpPr>
        <p:spPr>
          <a:xfrm>
            <a:off x="855663" y="1828800"/>
            <a:ext cx="4244975" cy="2887662"/>
          </a:xfrm>
          <a:prstGeom prst="rect">
            <a:avLst/>
          </a:prstGeom>
          <a:noFill/>
          <a:ln>
            <a:noFill/>
          </a:ln>
        </p:spPr>
        <p:txBody>
          <a:bodyPr anchorCtr="0" anchor="t" bIns="45700" lIns="91425" spcFirstLastPara="1" rIns="91425" wrap="square" tIns="45700">
            <a:noAutofit/>
          </a:bodyPr>
          <a:lstStyle/>
          <a:p>
            <a:pPr indent="-182880" lvl="0" marL="182880" rtl="0" algn="l">
              <a:spcBef>
                <a:spcPts val="0"/>
              </a:spcBef>
              <a:spcAft>
                <a:spcPts val="0"/>
              </a:spcAft>
              <a:buClr>
                <a:srgbClr val="333F1A"/>
              </a:buClr>
              <a:buSzPts val="1200"/>
              <a:buFont typeface="Arial"/>
              <a:buChar char="•"/>
            </a:pPr>
            <a:r>
              <a:rPr lang="en-US" sz="1200"/>
              <a:t>The People Lens seeks to understand the people and culture of a business.</a:t>
            </a:r>
            <a:endParaRPr/>
          </a:p>
          <a:p>
            <a:pPr indent="-182880" lvl="0" marL="182880" rtl="0" algn="l">
              <a:spcBef>
                <a:spcPts val="400"/>
              </a:spcBef>
              <a:spcAft>
                <a:spcPts val="0"/>
              </a:spcAft>
              <a:buClr>
                <a:srgbClr val="333F1A"/>
              </a:buClr>
              <a:buSzPts val="1200"/>
              <a:buFont typeface="Arial"/>
              <a:buChar char="•"/>
            </a:pPr>
            <a:r>
              <a:rPr lang="en-US" sz="1200"/>
              <a:t>The People Lens looks at the human element and seeks to understand the business through the lens of the people.  Is the culture collaborative?  Expressive?  Candid?  Are the People motivated?  If not, why not?</a:t>
            </a:r>
            <a:endParaRPr/>
          </a:p>
          <a:p>
            <a:pPr indent="-182880" lvl="0" marL="182880" rtl="0" algn="l">
              <a:spcBef>
                <a:spcPts val="400"/>
              </a:spcBef>
              <a:spcAft>
                <a:spcPts val="0"/>
              </a:spcAft>
              <a:buClr>
                <a:srgbClr val="333F1A"/>
              </a:buClr>
              <a:buSzPts val="1200"/>
              <a:buFont typeface="Arial"/>
              <a:buChar char="•"/>
            </a:pPr>
            <a:r>
              <a:rPr lang="en-US" sz="1200"/>
              <a:t>The </a:t>
            </a:r>
            <a:r>
              <a:rPr lang="en-US" sz="1200">
                <a:solidFill>
                  <a:srgbClr val="77933C"/>
                </a:solidFill>
              </a:rPr>
              <a:t>people </a:t>
            </a:r>
            <a:r>
              <a:rPr lang="en-US" sz="1200"/>
              <a:t>in the business will </a:t>
            </a:r>
            <a:r>
              <a:rPr lang="en-US" sz="1200">
                <a:solidFill>
                  <a:srgbClr val="77933C"/>
                </a:solidFill>
              </a:rPr>
              <a:t>make or break </a:t>
            </a:r>
            <a:r>
              <a:rPr lang="en-US" sz="1200"/>
              <a:t>the financial </a:t>
            </a:r>
            <a:r>
              <a:rPr lang="en-US" sz="1200">
                <a:solidFill>
                  <a:srgbClr val="77933C"/>
                </a:solidFill>
              </a:rPr>
              <a:t>success </a:t>
            </a:r>
            <a:r>
              <a:rPr lang="en-US" sz="1200"/>
              <a:t>of the entity.</a:t>
            </a:r>
            <a:endParaRPr/>
          </a:p>
          <a:p>
            <a:pPr indent="-182880" lvl="0" marL="182880" rtl="0" algn="l">
              <a:spcBef>
                <a:spcPts val="400"/>
              </a:spcBef>
              <a:spcAft>
                <a:spcPts val="0"/>
              </a:spcAft>
              <a:buClr>
                <a:srgbClr val="333F1A"/>
              </a:buClr>
              <a:buSzPts val="1200"/>
              <a:buFont typeface="Arial"/>
              <a:buChar char="•"/>
            </a:pPr>
            <a:r>
              <a:rPr lang="en-US" sz="1200"/>
              <a:t>The People Lens not only aids a leader in assessing the people in the Company, it also provides a </a:t>
            </a:r>
            <a:r>
              <a:rPr lang="en-US" sz="1200">
                <a:solidFill>
                  <a:srgbClr val="77933C"/>
                </a:solidFill>
              </a:rPr>
              <a:t>model for assessing</a:t>
            </a:r>
            <a:r>
              <a:rPr lang="en-US" sz="1200"/>
              <a:t>, recruiting, and retaining leaders.</a:t>
            </a:r>
            <a:endParaRPr/>
          </a:p>
          <a:p>
            <a:pPr indent="-182880" lvl="0" marL="182880" rtl="0" algn="l">
              <a:spcBef>
                <a:spcPts val="400"/>
              </a:spcBef>
              <a:spcAft>
                <a:spcPts val="0"/>
              </a:spcAft>
              <a:buClr>
                <a:srgbClr val="77933C"/>
              </a:buClr>
              <a:buSzPts val="1200"/>
              <a:buFont typeface="Arial"/>
              <a:buChar char="•"/>
            </a:pPr>
            <a:r>
              <a:rPr lang="en-US" sz="1200">
                <a:solidFill>
                  <a:srgbClr val="77933C"/>
                </a:solidFill>
              </a:rPr>
              <a:t>Assessing </a:t>
            </a:r>
            <a:r>
              <a:rPr lang="en-US" sz="1200"/>
              <a:t>the people that are in the business is both </a:t>
            </a:r>
            <a:r>
              <a:rPr lang="en-US" sz="1200">
                <a:solidFill>
                  <a:srgbClr val="77933C"/>
                </a:solidFill>
              </a:rPr>
              <a:t>art and science</a:t>
            </a:r>
            <a:r>
              <a:rPr lang="en-US" sz="1200"/>
              <a:t>.</a:t>
            </a:r>
            <a:endParaRPr/>
          </a:p>
          <a:p>
            <a:pPr indent="-182880" lvl="0" marL="182880" rtl="0" algn="l">
              <a:spcBef>
                <a:spcPts val="400"/>
              </a:spcBef>
              <a:spcAft>
                <a:spcPts val="0"/>
              </a:spcAft>
              <a:buClr>
                <a:srgbClr val="77933C"/>
              </a:buClr>
              <a:buSzPts val="1200"/>
              <a:buFont typeface="Arial"/>
              <a:buChar char="•"/>
            </a:pPr>
            <a:r>
              <a:rPr lang="en-US" sz="1200">
                <a:solidFill>
                  <a:srgbClr val="77933C"/>
                </a:solidFill>
              </a:rPr>
              <a:t>Great cultures</a:t>
            </a:r>
            <a:r>
              <a:rPr lang="en-US" sz="1200"/>
              <a:t>: Possess a Shared Vision, Demonstrate Commitment, Foster Leadership, Provide Membership, Seeks Accountability, and Innovates.</a:t>
            </a:r>
            <a:endParaRPr/>
          </a:p>
        </p:txBody>
      </p:sp>
      <p:sp>
        <p:nvSpPr>
          <p:cNvPr id="2012" name="Google Shape;2012;p81"/>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People Lens</a:t>
            </a:r>
            <a:endParaRPr i="1"/>
          </a:p>
        </p:txBody>
      </p:sp>
      <p:grpSp>
        <p:nvGrpSpPr>
          <p:cNvPr id="2013" name="Google Shape;2013;p81"/>
          <p:cNvGrpSpPr/>
          <p:nvPr/>
        </p:nvGrpSpPr>
        <p:grpSpPr>
          <a:xfrm>
            <a:off x="5650754" y="997434"/>
            <a:ext cx="2584355" cy="2651745"/>
            <a:chOff x="287469" y="1128858"/>
            <a:chExt cx="3328976" cy="3415407"/>
          </a:xfrm>
        </p:grpSpPr>
        <p:grpSp>
          <p:nvGrpSpPr>
            <p:cNvPr id="2014" name="Google Shape;2014;p81"/>
            <p:cNvGrpSpPr/>
            <p:nvPr/>
          </p:nvGrpSpPr>
          <p:grpSpPr>
            <a:xfrm>
              <a:off x="721813" y="2103576"/>
              <a:ext cx="2513320" cy="1457324"/>
              <a:chOff x="2593869" y="4166761"/>
              <a:chExt cx="1244778" cy="721772"/>
            </a:xfrm>
          </p:grpSpPr>
          <p:grpSp>
            <p:nvGrpSpPr>
              <p:cNvPr id="2015" name="Google Shape;2015;p81"/>
              <p:cNvGrpSpPr/>
              <p:nvPr/>
            </p:nvGrpSpPr>
            <p:grpSpPr>
              <a:xfrm>
                <a:off x="3049822" y="4261159"/>
                <a:ext cx="732066" cy="198174"/>
                <a:chOff x="1717748" y="2375002"/>
                <a:chExt cx="3040063" cy="822960"/>
              </a:xfrm>
            </p:grpSpPr>
            <p:grpSp>
              <p:nvGrpSpPr>
                <p:cNvPr id="2016" name="Google Shape;2016;p81"/>
                <p:cNvGrpSpPr/>
                <p:nvPr/>
              </p:nvGrpSpPr>
              <p:grpSpPr>
                <a:xfrm>
                  <a:off x="1717748" y="2375002"/>
                  <a:ext cx="3040063" cy="822960"/>
                  <a:chOff x="1717748" y="2375002"/>
                  <a:chExt cx="3040063" cy="822960"/>
                </a:xfrm>
              </p:grpSpPr>
              <p:sp>
                <p:nvSpPr>
                  <p:cNvPr id="2017" name="Google Shape;2017;p8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Market</a:t>
                    </a:r>
                    <a:endParaRPr/>
                  </a:p>
                </p:txBody>
              </p:sp>
              <p:sp>
                <p:nvSpPr>
                  <p:cNvPr id="2018" name="Google Shape;2018;p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9" name="Google Shape;2019;p81"/>
                <p:cNvGrpSpPr/>
                <p:nvPr/>
              </p:nvGrpSpPr>
              <p:grpSpPr>
                <a:xfrm>
                  <a:off x="1835838" y="2530721"/>
                  <a:ext cx="598064" cy="532324"/>
                  <a:chOff x="1806206" y="2502148"/>
                  <a:chExt cx="598064" cy="532324"/>
                </a:xfrm>
              </p:grpSpPr>
              <p:sp>
                <p:nvSpPr>
                  <p:cNvPr id="2020" name="Google Shape;2020;p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22" name="Google Shape;2022;p81"/>
              <p:cNvGrpSpPr/>
              <p:nvPr/>
            </p:nvGrpSpPr>
            <p:grpSpPr>
              <a:xfrm>
                <a:off x="2895037" y="4166761"/>
                <a:ext cx="732066" cy="198174"/>
                <a:chOff x="1717748" y="2375002"/>
                <a:chExt cx="3040063" cy="822960"/>
              </a:xfrm>
            </p:grpSpPr>
            <p:grpSp>
              <p:nvGrpSpPr>
                <p:cNvPr id="2023" name="Google Shape;2023;p81"/>
                <p:cNvGrpSpPr/>
                <p:nvPr/>
              </p:nvGrpSpPr>
              <p:grpSpPr>
                <a:xfrm>
                  <a:off x="1717748" y="2375002"/>
                  <a:ext cx="3040063" cy="822960"/>
                  <a:chOff x="1717748" y="2375002"/>
                  <a:chExt cx="3040063" cy="822960"/>
                </a:xfrm>
              </p:grpSpPr>
              <p:sp>
                <p:nvSpPr>
                  <p:cNvPr id="2024" name="Google Shape;2024;p8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2025" name="Google Shape;2025;p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6" name="Google Shape;2026;p81"/>
                <p:cNvGrpSpPr/>
                <p:nvPr/>
              </p:nvGrpSpPr>
              <p:grpSpPr>
                <a:xfrm>
                  <a:off x="1835838" y="2530721"/>
                  <a:ext cx="598064" cy="532324"/>
                  <a:chOff x="1806206" y="2502148"/>
                  <a:chExt cx="598064" cy="532324"/>
                </a:xfrm>
              </p:grpSpPr>
              <p:sp>
                <p:nvSpPr>
                  <p:cNvPr id="2027" name="Google Shape;2027;p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29" name="Google Shape;2029;p81"/>
              <p:cNvGrpSpPr/>
              <p:nvPr/>
            </p:nvGrpSpPr>
            <p:grpSpPr>
              <a:xfrm>
                <a:off x="2711061" y="4193202"/>
                <a:ext cx="734524" cy="198174"/>
                <a:chOff x="1717748" y="2375002"/>
                <a:chExt cx="3135731" cy="822960"/>
              </a:xfrm>
            </p:grpSpPr>
            <p:grpSp>
              <p:nvGrpSpPr>
                <p:cNvPr id="2030" name="Google Shape;2030;p81"/>
                <p:cNvGrpSpPr/>
                <p:nvPr/>
              </p:nvGrpSpPr>
              <p:grpSpPr>
                <a:xfrm>
                  <a:off x="1717748" y="2375002"/>
                  <a:ext cx="3135731" cy="822960"/>
                  <a:chOff x="1717748" y="2375002"/>
                  <a:chExt cx="3135731" cy="822960"/>
                </a:xfrm>
              </p:grpSpPr>
              <p:sp>
                <p:nvSpPr>
                  <p:cNvPr id="2031" name="Google Shape;2031;p81"/>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Governance</a:t>
                    </a:r>
                    <a:endParaRPr/>
                  </a:p>
                </p:txBody>
              </p:sp>
              <p:sp>
                <p:nvSpPr>
                  <p:cNvPr id="2032" name="Google Shape;2032;p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81"/>
                <p:cNvGrpSpPr/>
                <p:nvPr/>
              </p:nvGrpSpPr>
              <p:grpSpPr>
                <a:xfrm>
                  <a:off x="1835838" y="2530721"/>
                  <a:ext cx="598064" cy="532324"/>
                  <a:chOff x="1806206" y="2502148"/>
                  <a:chExt cx="598064" cy="532324"/>
                </a:xfrm>
              </p:grpSpPr>
              <p:sp>
                <p:nvSpPr>
                  <p:cNvPr id="2034" name="Google Shape;2034;p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36" name="Google Shape;2036;p81"/>
              <p:cNvGrpSpPr/>
              <p:nvPr/>
            </p:nvGrpSpPr>
            <p:grpSpPr>
              <a:xfrm>
                <a:off x="2595021" y="4333340"/>
                <a:ext cx="735109" cy="198174"/>
                <a:chOff x="1717748" y="2375002"/>
                <a:chExt cx="3052699" cy="822960"/>
              </a:xfrm>
            </p:grpSpPr>
            <p:grpSp>
              <p:nvGrpSpPr>
                <p:cNvPr id="2037" name="Google Shape;2037;p81"/>
                <p:cNvGrpSpPr/>
                <p:nvPr/>
              </p:nvGrpSpPr>
              <p:grpSpPr>
                <a:xfrm>
                  <a:off x="1717748" y="2375002"/>
                  <a:ext cx="3052699" cy="822960"/>
                  <a:chOff x="1717748" y="2375002"/>
                  <a:chExt cx="3052699" cy="822960"/>
                </a:xfrm>
              </p:grpSpPr>
              <p:sp>
                <p:nvSpPr>
                  <p:cNvPr id="2038" name="Google Shape;2038;p81"/>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Expectation</a:t>
                    </a:r>
                    <a:endParaRPr/>
                  </a:p>
                </p:txBody>
              </p:sp>
              <p:sp>
                <p:nvSpPr>
                  <p:cNvPr id="2039" name="Google Shape;2039;p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0" name="Google Shape;2040;p81"/>
                <p:cNvGrpSpPr/>
                <p:nvPr/>
              </p:nvGrpSpPr>
              <p:grpSpPr>
                <a:xfrm>
                  <a:off x="1835838" y="2530721"/>
                  <a:ext cx="598064" cy="532324"/>
                  <a:chOff x="1806206" y="2502148"/>
                  <a:chExt cx="598064" cy="532324"/>
                </a:xfrm>
              </p:grpSpPr>
              <p:sp>
                <p:nvSpPr>
                  <p:cNvPr id="2041" name="Google Shape;2041;p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43" name="Google Shape;2043;p81"/>
              <p:cNvGrpSpPr/>
              <p:nvPr/>
            </p:nvGrpSpPr>
            <p:grpSpPr>
              <a:xfrm>
                <a:off x="2593869" y="4521548"/>
                <a:ext cx="732066" cy="198174"/>
                <a:chOff x="1717748" y="2375002"/>
                <a:chExt cx="3040063" cy="822960"/>
              </a:xfrm>
            </p:grpSpPr>
            <p:grpSp>
              <p:nvGrpSpPr>
                <p:cNvPr id="2044" name="Google Shape;2044;p81"/>
                <p:cNvGrpSpPr/>
                <p:nvPr/>
              </p:nvGrpSpPr>
              <p:grpSpPr>
                <a:xfrm>
                  <a:off x="1717748" y="2375002"/>
                  <a:ext cx="3040063" cy="822960"/>
                  <a:chOff x="1717748" y="2375002"/>
                  <a:chExt cx="3040063" cy="822960"/>
                </a:xfrm>
              </p:grpSpPr>
              <p:sp>
                <p:nvSpPr>
                  <p:cNvPr id="2045" name="Google Shape;2045;p8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Execution</a:t>
                    </a:r>
                    <a:endParaRPr/>
                  </a:p>
                </p:txBody>
              </p:sp>
              <p:sp>
                <p:nvSpPr>
                  <p:cNvPr id="2046" name="Google Shape;2046;p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7" name="Google Shape;2047;p81"/>
                <p:cNvGrpSpPr/>
                <p:nvPr/>
              </p:nvGrpSpPr>
              <p:grpSpPr>
                <a:xfrm>
                  <a:off x="1835838" y="2530721"/>
                  <a:ext cx="598064" cy="532324"/>
                  <a:chOff x="1806206" y="2502148"/>
                  <a:chExt cx="598064" cy="532324"/>
                </a:xfrm>
              </p:grpSpPr>
              <p:sp>
                <p:nvSpPr>
                  <p:cNvPr id="2048" name="Google Shape;2048;p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50" name="Google Shape;2050;p81"/>
              <p:cNvGrpSpPr/>
              <p:nvPr/>
            </p:nvGrpSpPr>
            <p:grpSpPr>
              <a:xfrm>
                <a:off x="2714462" y="4656532"/>
                <a:ext cx="732066" cy="198174"/>
                <a:chOff x="1717748" y="2375002"/>
                <a:chExt cx="3040063" cy="822960"/>
              </a:xfrm>
            </p:grpSpPr>
            <p:grpSp>
              <p:nvGrpSpPr>
                <p:cNvPr id="2051" name="Google Shape;2051;p81"/>
                <p:cNvGrpSpPr/>
                <p:nvPr/>
              </p:nvGrpSpPr>
              <p:grpSpPr>
                <a:xfrm>
                  <a:off x="1717748" y="2375002"/>
                  <a:ext cx="3040063" cy="822960"/>
                  <a:chOff x="1717748" y="2375002"/>
                  <a:chExt cx="3040063" cy="822960"/>
                </a:xfrm>
              </p:grpSpPr>
              <p:sp>
                <p:nvSpPr>
                  <p:cNvPr id="2052" name="Google Shape;2052;p8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Operations</a:t>
                    </a:r>
                    <a:endParaRPr/>
                  </a:p>
                </p:txBody>
              </p:sp>
              <p:sp>
                <p:nvSpPr>
                  <p:cNvPr id="2053" name="Google Shape;2053;p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4" name="Google Shape;2054;p81"/>
                <p:cNvGrpSpPr/>
                <p:nvPr/>
              </p:nvGrpSpPr>
              <p:grpSpPr>
                <a:xfrm>
                  <a:off x="1835838" y="2530721"/>
                  <a:ext cx="598064" cy="532324"/>
                  <a:chOff x="1806206" y="2502148"/>
                  <a:chExt cx="598064" cy="532324"/>
                </a:xfrm>
              </p:grpSpPr>
              <p:sp>
                <p:nvSpPr>
                  <p:cNvPr id="2055" name="Google Shape;2055;p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57" name="Google Shape;2057;p81"/>
              <p:cNvGrpSpPr/>
              <p:nvPr/>
            </p:nvGrpSpPr>
            <p:grpSpPr>
              <a:xfrm>
                <a:off x="2891872" y="4690359"/>
                <a:ext cx="732066" cy="198174"/>
                <a:chOff x="1717748" y="2375002"/>
                <a:chExt cx="3040063" cy="822960"/>
              </a:xfrm>
            </p:grpSpPr>
            <p:grpSp>
              <p:nvGrpSpPr>
                <p:cNvPr id="2058" name="Google Shape;2058;p81"/>
                <p:cNvGrpSpPr/>
                <p:nvPr/>
              </p:nvGrpSpPr>
              <p:grpSpPr>
                <a:xfrm>
                  <a:off x="1717748" y="2375002"/>
                  <a:ext cx="3040063" cy="822960"/>
                  <a:chOff x="1717748" y="2375002"/>
                  <a:chExt cx="3040063" cy="822960"/>
                </a:xfrm>
              </p:grpSpPr>
              <p:sp>
                <p:nvSpPr>
                  <p:cNvPr id="2059" name="Google Shape;2059;p8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Strategy</a:t>
                    </a:r>
                    <a:endParaRPr/>
                  </a:p>
                </p:txBody>
              </p:sp>
              <p:sp>
                <p:nvSpPr>
                  <p:cNvPr id="2060" name="Google Shape;2060;p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1" name="Google Shape;2061;p81"/>
                <p:cNvGrpSpPr/>
                <p:nvPr/>
              </p:nvGrpSpPr>
              <p:grpSpPr>
                <a:xfrm>
                  <a:off x="1835838" y="2530721"/>
                  <a:ext cx="598064" cy="532324"/>
                  <a:chOff x="1806206" y="2502148"/>
                  <a:chExt cx="598064" cy="532324"/>
                </a:xfrm>
              </p:grpSpPr>
              <p:sp>
                <p:nvSpPr>
                  <p:cNvPr id="2062" name="Google Shape;2062;p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64" name="Google Shape;2064;p81"/>
              <p:cNvGrpSpPr/>
              <p:nvPr/>
            </p:nvGrpSpPr>
            <p:grpSpPr>
              <a:xfrm>
                <a:off x="3056140" y="4602572"/>
                <a:ext cx="732066" cy="198174"/>
                <a:chOff x="1717748" y="2375002"/>
                <a:chExt cx="3040063" cy="822960"/>
              </a:xfrm>
            </p:grpSpPr>
            <p:grpSp>
              <p:nvGrpSpPr>
                <p:cNvPr id="2065" name="Google Shape;2065;p81"/>
                <p:cNvGrpSpPr/>
                <p:nvPr/>
              </p:nvGrpSpPr>
              <p:grpSpPr>
                <a:xfrm>
                  <a:off x="1717748" y="2375002"/>
                  <a:ext cx="3040063" cy="822960"/>
                  <a:chOff x="1717748" y="2375002"/>
                  <a:chExt cx="3040063" cy="822960"/>
                </a:xfrm>
              </p:grpSpPr>
              <p:sp>
                <p:nvSpPr>
                  <p:cNvPr id="2066" name="Google Shape;2066;p8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Financial</a:t>
                    </a:r>
                    <a:endParaRPr/>
                  </a:p>
                </p:txBody>
              </p:sp>
              <p:sp>
                <p:nvSpPr>
                  <p:cNvPr id="2067" name="Google Shape;2067;p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8" name="Google Shape;2068;p81"/>
                <p:cNvGrpSpPr/>
                <p:nvPr/>
              </p:nvGrpSpPr>
              <p:grpSpPr>
                <a:xfrm>
                  <a:off x="1835838" y="2530721"/>
                  <a:ext cx="598064" cy="532324"/>
                  <a:chOff x="1806206" y="2502148"/>
                  <a:chExt cx="598064" cy="532324"/>
                </a:xfrm>
              </p:grpSpPr>
              <p:sp>
                <p:nvSpPr>
                  <p:cNvPr id="2069" name="Google Shape;2069;p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71" name="Google Shape;2071;p81"/>
              <p:cNvGrpSpPr/>
              <p:nvPr/>
            </p:nvGrpSpPr>
            <p:grpSpPr>
              <a:xfrm>
                <a:off x="3106405" y="4409786"/>
                <a:ext cx="732242" cy="207597"/>
                <a:chOff x="1716588" y="2335407"/>
                <a:chExt cx="3040796" cy="862091"/>
              </a:xfrm>
            </p:grpSpPr>
            <p:grpSp>
              <p:nvGrpSpPr>
                <p:cNvPr id="2072" name="Google Shape;2072;p81"/>
                <p:cNvGrpSpPr/>
                <p:nvPr/>
              </p:nvGrpSpPr>
              <p:grpSpPr>
                <a:xfrm>
                  <a:off x="1716588" y="2335407"/>
                  <a:ext cx="3040796" cy="862091"/>
                  <a:chOff x="1716588" y="2335407"/>
                  <a:chExt cx="3040796" cy="862091"/>
                </a:xfrm>
              </p:grpSpPr>
              <p:sp>
                <p:nvSpPr>
                  <p:cNvPr id="2073" name="Google Shape;2073;p81"/>
                  <p:cNvSpPr/>
                  <p:nvPr/>
                </p:nvSpPr>
                <p:spPr>
                  <a:xfrm>
                    <a:off x="1724999" y="2335407"/>
                    <a:ext cx="3032385" cy="862091"/>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People</a:t>
                    </a:r>
                    <a:endParaRPr/>
                  </a:p>
                </p:txBody>
              </p:sp>
              <p:sp>
                <p:nvSpPr>
                  <p:cNvPr id="2074" name="Google Shape;2074;p81"/>
                  <p:cNvSpPr/>
                  <p:nvPr/>
                </p:nvSpPr>
                <p:spPr>
                  <a:xfrm>
                    <a:off x="1716588" y="2335407"/>
                    <a:ext cx="824337" cy="862091"/>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5" name="Google Shape;2075;p81"/>
                <p:cNvGrpSpPr/>
                <p:nvPr/>
              </p:nvGrpSpPr>
              <p:grpSpPr>
                <a:xfrm>
                  <a:off x="1835838" y="2530721"/>
                  <a:ext cx="598064" cy="532324"/>
                  <a:chOff x="1806206" y="2502148"/>
                  <a:chExt cx="598064" cy="532324"/>
                </a:xfrm>
              </p:grpSpPr>
              <p:sp>
                <p:nvSpPr>
                  <p:cNvPr id="2076" name="Google Shape;2076;p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078" name="Google Shape;2078;p81"/>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grpSp>
      <p:grpSp>
        <p:nvGrpSpPr>
          <p:cNvPr id="2079" name="Google Shape;2079;p81"/>
          <p:cNvGrpSpPr/>
          <p:nvPr/>
        </p:nvGrpSpPr>
        <p:grpSpPr>
          <a:xfrm>
            <a:off x="5707663" y="3396490"/>
            <a:ext cx="2719775" cy="2717731"/>
            <a:chOff x="6576" y="596227"/>
            <a:chExt cx="3570904" cy="3570846"/>
          </a:xfrm>
        </p:grpSpPr>
        <p:grpSp>
          <p:nvGrpSpPr>
            <p:cNvPr id="2080" name="Google Shape;2080;p81"/>
            <p:cNvGrpSpPr/>
            <p:nvPr/>
          </p:nvGrpSpPr>
          <p:grpSpPr>
            <a:xfrm>
              <a:off x="616626" y="1718998"/>
              <a:ext cx="2350943" cy="1362497"/>
              <a:chOff x="2593869" y="4166761"/>
              <a:chExt cx="1245391" cy="721772"/>
            </a:xfrm>
          </p:grpSpPr>
          <p:grpSp>
            <p:nvGrpSpPr>
              <p:cNvPr id="2081" name="Google Shape;2081;p81"/>
              <p:cNvGrpSpPr/>
              <p:nvPr/>
            </p:nvGrpSpPr>
            <p:grpSpPr>
              <a:xfrm>
                <a:off x="3049822" y="4261159"/>
                <a:ext cx="732066" cy="198174"/>
                <a:chOff x="1717748" y="2375002"/>
                <a:chExt cx="3040063" cy="822960"/>
              </a:xfrm>
            </p:grpSpPr>
            <p:grpSp>
              <p:nvGrpSpPr>
                <p:cNvPr id="2082" name="Google Shape;2082;p81"/>
                <p:cNvGrpSpPr/>
                <p:nvPr/>
              </p:nvGrpSpPr>
              <p:grpSpPr>
                <a:xfrm>
                  <a:off x="1717748" y="2375002"/>
                  <a:ext cx="3040063" cy="822960"/>
                  <a:chOff x="1717748" y="2375002"/>
                  <a:chExt cx="3040063" cy="822960"/>
                </a:xfrm>
              </p:grpSpPr>
              <p:sp>
                <p:nvSpPr>
                  <p:cNvPr id="2083" name="Google Shape;2083;p8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Entity</a:t>
                    </a:r>
                    <a:endParaRPr/>
                  </a:p>
                </p:txBody>
              </p:sp>
              <p:sp>
                <p:nvSpPr>
                  <p:cNvPr id="2084" name="Google Shape;2084;p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5" name="Google Shape;2085;p81"/>
                <p:cNvGrpSpPr/>
                <p:nvPr/>
              </p:nvGrpSpPr>
              <p:grpSpPr>
                <a:xfrm>
                  <a:off x="1835838" y="2530721"/>
                  <a:ext cx="598064" cy="532324"/>
                  <a:chOff x="1806206" y="2502148"/>
                  <a:chExt cx="598064" cy="532324"/>
                </a:xfrm>
              </p:grpSpPr>
              <p:sp>
                <p:nvSpPr>
                  <p:cNvPr id="2086" name="Google Shape;2086;p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88" name="Google Shape;2088;p81"/>
              <p:cNvGrpSpPr/>
              <p:nvPr/>
            </p:nvGrpSpPr>
            <p:grpSpPr>
              <a:xfrm>
                <a:off x="2895037" y="4166761"/>
                <a:ext cx="732066" cy="198174"/>
                <a:chOff x="1717748" y="2375002"/>
                <a:chExt cx="3040063" cy="822960"/>
              </a:xfrm>
            </p:grpSpPr>
            <p:grpSp>
              <p:nvGrpSpPr>
                <p:cNvPr id="2089" name="Google Shape;2089;p81"/>
                <p:cNvGrpSpPr/>
                <p:nvPr/>
              </p:nvGrpSpPr>
              <p:grpSpPr>
                <a:xfrm>
                  <a:off x="1717748" y="2375002"/>
                  <a:ext cx="3040063" cy="822960"/>
                  <a:chOff x="1717748" y="2375002"/>
                  <a:chExt cx="3040063" cy="822960"/>
                </a:xfrm>
              </p:grpSpPr>
              <p:sp>
                <p:nvSpPr>
                  <p:cNvPr id="2090" name="Google Shape;2090;p8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Governance</a:t>
                    </a:r>
                    <a:endParaRPr/>
                  </a:p>
                </p:txBody>
              </p:sp>
              <p:sp>
                <p:nvSpPr>
                  <p:cNvPr id="2091" name="Google Shape;2091;p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2" name="Google Shape;2092;p81"/>
                <p:cNvGrpSpPr/>
                <p:nvPr/>
              </p:nvGrpSpPr>
              <p:grpSpPr>
                <a:xfrm>
                  <a:off x="1835838" y="2530721"/>
                  <a:ext cx="598064" cy="532324"/>
                  <a:chOff x="1806206" y="2502148"/>
                  <a:chExt cx="598064" cy="532324"/>
                </a:xfrm>
              </p:grpSpPr>
              <p:sp>
                <p:nvSpPr>
                  <p:cNvPr id="2093" name="Google Shape;2093;p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95" name="Google Shape;2095;p81"/>
              <p:cNvGrpSpPr/>
              <p:nvPr/>
            </p:nvGrpSpPr>
            <p:grpSpPr>
              <a:xfrm>
                <a:off x="2711061" y="4193202"/>
                <a:ext cx="734524" cy="198174"/>
                <a:chOff x="1717748" y="2375002"/>
                <a:chExt cx="3135731" cy="822960"/>
              </a:xfrm>
            </p:grpSpPr>
            <p:grpSp>
              <p:nvGrpSpPr>
                <p:cNvPr id="2096" name="Google Shape;2096;p81"/>
                <p:cNvGrpSpPr/>
                <p:nvPr/>
              </p:nvGrpSpPr>
              <p:grpSpPr>
                <a:xfrm>
                  <a:off x="1717748" y="2375002"/>
                  <a:ext cx="3135731" cy="822960"/>
                  <a:chOff x="1717748" y="2375002"/>
                  <a:chExt cx="3135731" cy="822960"/>
                </a:xfrm>
              </p:grpSpPr>
              <p:sp>
                <p:nvSpPr>
                  <p:cNvPr id="2097" name="Google Shape;2097;p81"/>
                  <p:cNvSpPr/>
                  <p:nvPr/>
                </p:nvSpPr>
                <p:spPr>
                  <a:xfrm>
                    <a:off x="1724066" y="2375002"/>
                    <a:ext cx="3129413"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Expectation</a:t>
                    </a:r>
                    <a:endParaRPr/>
                  </a:p>
                </p:txBody>
              </p:sp>
              <p:sp>
                <p:nvSpPr>
                  <p:cNvPr id="2098" name="Google Shape;2098;p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9" name="Google Shape;2099;p81"/>
                <p:cNvGrpSpPr/>
                <p:nvPr/>
              </p:nvGrpSpPr>
              <p:grpSpPr>
                <a:xfrm>
                  <a:off x="1835838" y="2530721"/>
                  <a:ext cx="598064" cy="532324"/>
                  <a:chOff x="1806206" y="2502148"/>
                  <a:chExt cx="598064" cy="532324"/>
                </a:xfrm>
              </p:grpSpPr>
              <p:sp>
                <p:nvSpPr>
                  <p:cNvPr id="2100" name="Google Shape;2100;p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02" name="Google Shape;2102;p81"/>
              <p:cNvGrpSpPr/>
              <p:nvPr/>
            </p:nvGrpSpPr>
            <p:grpSpPr>
              <a:xfrm>
                <a:off x="2595021" y="4333340"/>
                <a:ext cx="735109" cy="198174"/>
                <a:chOff x="1717748" y="2375002"/>
                <a:chExt cx="3052699" cy="822960"/>
              </a:xfrm>
            </p:grpSpPr>
            <p:grpSp>
              <p:nvGrpSpPr>
                <p:cNvPr id="2103" name="Google Shape;2103;p81"/>
                <p:cNvGrpSpPr/>
                <p:nvPr/>
              </p:nvGrpSpPr>
              <p:grpSpPr>
                <a:xfrm>
                  <a:off x="1717748" y="2375002"/>
                  <a:ext cx="3052699" cy="822960"/>
                  <a:chOff x="1717748" y="2375002"/>
                  <a:chExt cx="3052699" cy="822960"/>
                </a:xfrm>
              </p:grpSpPr>
              <p:sp>
                <p:nvSpPr>
                  <p:cNvPr id="2104" name="Google Shape;2104;p81"/>
                  <p:cNvSpPr/>
                  <p:nvPr/>
                </p:nvSpPr>
                <p:spPr>
                  <a:xfrm>
                    <a:off x="1724067" y="2375002"/>
                    <a:ext cx="3046380"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Execution</a:t>
                    </a:r>
                    <a:endParaRPr/>
                  </a:p>
                </p:txBody>
              </p:sp>
              <p:sp>
                <p:nvSpPr>
                  <p:cNvPr id="2105" name="Google Shape;2105;p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6" name="Google Shape;2106;p81"/>
                <p:cNvGrpSpPr/>
                <p:nvPr/>
              </p:nvGrpSpPr>
              <p:grpSpPr>
                <a:xfrm>
                  <a:off x="1835838" y="2530721"/>
                  <a:ext cx="598064" cy="532324"/>
                  <a:chOff x="1806206" y="2502148"/>
                  <a:chExt cx="598064" cy="532324"/>
                </a:xfrm>
              </p:grpSpPr>
              <p:sp>
                <p:nvSpPr>
                  <p:cNvPr id="2107" name="Google Shape;2107;p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09" name="Google Shape;2109;p81"/>
              <p:cNvGrpSpPr/>
              <p:nvPr/>
            </p:nvGrpSpPr>
            <p:grpSpPr>
              <a:xfrm>
                <a:off x="2593869" y="4521548"/>
                <a:ext cx="732066" cy="198174"/>
                <a:chOff x="1717748" y="2375002"/>
                <a:chExt cx="3040063" cy="822960"/>
              </a:xfrm>
            </p:grpSpPr>
            <p:grpSp>
              <p:nvGrpSpPr>
                <p:cNvPr id="2110" name="Google Shape;2110;p81"/>
                <p:cNvGrpSpPr/>
                <p:nvPr/>
              </p:nvGrpSpPr>
              <p:grpSpPr>
                <a:xfrm>
                  <a:off x="1717748" y="2375002"/>
                  <a:ext cx="3040063" cy="822960"/>
                  <a:chOff x="1717748" y="2375002"/>
                  <a:chExt cx="3040063" cy="822960"/>
                </a:xfrm>
              </p:grpSpPr>
              <p:sp>
                <p:nvSpPr>
                  <p:cNvPr id="2111" name="Google Shape;2111;p8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Operations</a:t>
                    </a:r>
                    <a:endParaRPr/>
                  </a:p>
                </p:txBody>
              </p:sp>
              <p:sp>
                <p:nvSpPr>
                  <p:cNvPr id="2112" name="Google Shape;2112;p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3" name="Google Shape;2113;p81"/>
                <p:cNvGrpSpPr/>
                <p:nvPr/>
              </p:nvGrpSpPr>
              <p:grpSpPr>
                <a:xfrm>
                  <a:off x="1835838" y="2530721"/>
                  <a:ext cx="598064" cy="532324"/>
                  <a:chOff x="1806206" y="2502148"/>
                  <a:chExt cx="598064" cy="532324"/>
                </a:xfrm>
              </p:grpSpPr>
              <p:sp>
                <p:nvSpPr>
                  <p:cNvPr id="2114" name="Google Shape;2114;p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16" name="Google Shape;2116;p81"/>
              <p:cNvGrpSpPr/>
              <p:nvPr/>
            </p:nvGrpSpPr>
            <p:grpSpPr>
              <a:xfrm>
                <a:off x="2714462" y="4656532"/>
                <a:ext cx="732066" cy="198174"/>
                <a:chOff x="1717748" y="2375002"/>
                <a:chExt cx="3040063" cy="822960"/>
              </a:xfrm>
            </p:grpSpPr>
            <p:grpSp>
              <p:nvGrpSpPr>
                <p:cNvPr id="2117" name="Google Shape;2117;p81"/>
                <p:cNvGrpSpPr/>
                <p:nvPr/>
              </p:nvGrpSpPr>
              <p:grpSpPr>
                <a:xfrm>
                  <a:off x="1717748" y="2375002"/>
                  <a:ext cx="3040063" cy="822960"/>
                  <a:chOff x="1717748" y="2375002"/>
                  <a:chExt cx="3040063" cy="822960"/>
                </a:xfrm>
              </p:grpSpPr>
              <p:sp>
                <p:nvSpPr>
                  <p:cNvPr id="2118" name="Google Shape;2118;p8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Strategy</a:t>
                    </a:r>
                    <a:endParaRPr/>
                  </a:p>
                </p:txBody>
              </p:sp>
              <p:sp>
                <p:nvSpPr>
                  <p:cNvPr id="2119" name="Google Shape;2119;p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81"/>
                <p:cNvGrpSpPr/>
                <p:nvPr/>
              </p:nvGrpSpPr>
              <p:grpSpPr>
                <a:xfrm>
                  <a:off x="1835838" y="2530721"/>
                  <a:ext cx="598064" cy="532324"/>
                  <a:chOff x="1806206" y="2502148"/>
                  <a:chExt cx="598064" cy="532324"/>
                </a:xfrm>
              </p:grpSpPr>
              <p:sp>
                <p:nvSpPr>
                  <p:cNvPr id="2121" name="Google Shape;2121;p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23" name="Google Shape;2123;p81"/>
              <p:cNvGrpSpPr/>
              <p:nvPr/>
            </p:nvGrpSpPr>
            <p:grpSpPr>
              <a:xfrm>
                <a:off x="2891872" y="4690359"/>
                <a:ext cx="732066" cy="198174"/>
                <a:chOff x="1717748" y="2375002"/>
                <a:chExt cx="3040063" cy="822960"/>
              </a:xfrm>
            </p:grpSpPr>
            <p:grpSp>
              <p:nvGrpSpPr>
                <p:cNvPr id="2124" name="Google Shape;2124;p81"/>
                <p:cNvGrpSpPr/>
                <p:nvPr/>
              </p:nvGrpSpPr>
              <p:grpSpPr>
                <a:xfrm>
                  <a:off x="1717748" y="2375002"/>
                  <a:ext cx="3040063" cy="822960"/>
                  <a:chOff x="1717748" y="2375002"/>
                  <a:chExt cx="3040063" cy="822960"/>
                </a:xfrm>
              </p:grpSpPr>
              <p:sp>
                <p:nvSpPr>
                  <p:cNvPr id="2125" name="Google Shape;2125;p8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Financial</a:t>
                    </a:r>
                    <a:endParaRPr/>
                  </a:p>
                </p:txBody>
              </p:sp>
              <p:sp>
                <p:nvSpPr>
                  <p:cNvPr id="2126" name="Google Shape;2126;p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7" name="Google Shape;2127;p81"/>
                <p:cNvGrpSpPr/>
                <p:nvPr/>
              </p:nvGrpSpPr>
              <p:grpSpPr>
                <a:xfrm>
                  <a:off x="1835838" y="2530721"/>
                  <a:ext cx="598064" cy="532324"/>
                  <a:chOff x="1806206" y="2502148"/>
                  <a:chExt cx="598064" cy="532324"/>
                </a:xfrm>
              </p:grpSpPr>
              <p:sp>
                <p:nvSpPr>
                  <p:cNvPr id="2128" name="Google Shape;2128;p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30" name="Google Shape;2130;p81"/>
              <p:cNvGrpSpPr/>
              <p:nvPr/>
            </p:nvGrpSpPr>
            <p:grpSpPr>
              <a:xfrm>
                <a:off x="3056140" y="4602572"/>
                <a:ext cx="732066" cy="198174"/>
                <a:chOff x="1717748" y="2375002"/>
                <a:chExt cx="3040063" cy="822960"/>
              </a:xfrm>
            </p:grpSpPr>
            <p:grpSp>
              <p:nvGrpSpPr>
                <p:cNvPr id="2131" name="Google Shape;2131;p81"/>
                <p:cNvGrpSpPr/>
                <p:nvPr/>
              </p:nvGrpSpPr>
              <p:grpSpPr>
                <a:xfrm>
                  <a:off x="1717748" y="2375002"/>
                  <a:ext cx="3040063" cy="822960"/>
                  <a:chOff x="1717748" y="2375002"/>
                  <a:chExt cx="3040063" cy="822960"/>
                </a:xfrm>
              </p:grpSpPr>
              <p:sp>
                <p:nvSpPr>
                  <p:cNvPr id="2132" name="Google Shape;2132;p81"/>
                  <p:cNvSpPr/>
                  <p:nvPr/>
                </p:nvSpPr>
                <p:spPr>
                  <a:xfrm>
                    <a:off x="1724067" y="2375002"/>
                    <a:ext cx="3033744" cy="822960"/>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People</a:t>
                    </a:r>
                    <a:endParaRPr/>
                  </a:p>
                </p:txBody>
              </p:sp>
              <p:sp>
                <p:nvSpPr>
                  <p:cNvPr id="2133" name="Google Shape;2133;p8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4" name="Google Shape;2134;p81"/>
                <p:cNvGrpSpPr/>
                <p:nvPr/>
              </p:nvGrpSpPr>
              <p:grpSpPr>
                <a:xfrm>
                  <a:off x="1835838" y="2530721"/>
                  <a:ext cx="598064" cy="532324"/>
                  <a:chOff x="1806206" y="2502148"/>
                  <a:chExt cx="598064" cy="532324"/>
                </a:xfrm>
              </p:grpSpPr>
              <p:sp>
                <p:nvSpPr>
                  <p:cNvPr id="2135" name="Google Shape;2135;p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37" name="Google Shape;2137;p81"/>
              <p:cNvGrpSpPr/>
              <p:nvPr/>
            </p:nvGrpSpPr>
            <p:grpSpPr>
              <a:xfrm>
                <a:off x="3106113" y="4420008"/>
                <a:ext cx="733146" cy="197786"/>
                <a:chOff x="1715381" y="2377856"/>
                <a:chExt cx="3044553" cy="821349"/>
              </a:xfrm>
            </p:grpSpPr>
            <p:grpSp>
              <p:nvGrpSpPr>
                <p:cNvPr id="2138" name="Google Shape;2138;p81"/>
                <p:cNvGrpSpPr/>
                <p:nvPr/>
              </p:nvGrpSpPr>
              <p:grpSpPr>
                <a:xfrm>
                  <a:off x="1715381" y="2377856"/>
                  <a:ext cx="3044553" cy="821349"/>
                  <a:chOff x="1715381" y="2377856"/>
                  <a:chExt cx="3044553" cy="821349"/>
                </a:xfrm>
              </p:grpSpPr>
              <p:sp>
                <p:nvSpPr>
                  <p:cNvPr id="2139" name="Google Shape;2139;p81"/>
                  <p:cNvSpPr/>
                  <p:nvPr/>
                </p:nvSpPr>
                <p:spPr>
                  <a:xfrm>
                    <a:off x="1724552" y="2377856"/>
                    <a:ext cx="3035382" cy="821349"/>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300">
                        <a:solidFill>
                          <a:schemeClr val="lt1"/>
                        </a:solidFill>
                        <a:latin typeface="Calibri"/>
                        <a:ea typeface="Calibri"/>
                        <a:cs typeface="Calibri"/>
                        <a:sym typeface="Calibri"/>
                      </a:rPr>
                      <a:t>Market</a:t>
                    </a:r>
                    <a:endParaRPr/>
                  </a:p>
                </p:txBody>
              </p:sp>
              <p:sp>
                <p:nvSpPr>
                  <p:cNvPr id="2140" name="Google Shape;2140;p81"/>
                  <p:cNvSpPr/>
                  <p:nvPr/>
                </p:nvSpPr>
                <p:spPr>
                  <a:xfrm>
                    <a:off x="1715381" y="2377856"/>
                    <a:ext cx="825331" cy="821349"/>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1" name="Google Shape;2141;p81"/>
                <p:cNvGrpSpPr/>
                <p:nvPr/>
              </p:nvGrpSpPr>
              <p:grpSpPr>
                <a:xfrm>
                  <a:off x="1835838" y="2530721"/>
                  <a:ext cx="598064" cy="532324"/>
                  <a:chOff x="1806206" y="2502148"/>
                  <a:chExt cx="598064" cy="532324"/>
                </a:xfrm>
              </p:grpSpPr>
              <p:sp>
                <p:nvSpPr>
                  <p:cNvPr id="2142" name="Google Shape;2142;p8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8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144" name="Google Shape;2144;p81"/>
            <p:cNvSpPr/>
            <p:nvPr/>
          </p:nvSpPr>
          <p:spPr>
            <a:xfrm rot="-747586">
              <a:off x="353865" y="960159"/>
              <a:ext cx="2834640" cy="2834640"/>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
          <p:nvSpPr>
            <p:cNvPr id="2145" name="Google Shape;2145;p81"/>
            <p:cNvSpPr/>
            <p:nvPr/>
          </p:nvSpPr>
          <p:spPr>
            <a:xfrm rot="-9180653">
              <a:off x="493513" y="1079052"/>
              <a:ext cx="2594946" cy="2596854"/>
            </a:xfrm>
            <a:prstGeom prst="pie">
              <a:avLst>
                <a:gd fmla="val 438327" name="adj1"/>
                <a:gd fmla="val 7695225" name="adj2"/>
              </a:avLst>
            </a:prstGeom>
            <a:solidFill>
              <a:srgbClr val="C2D5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81"/>
            <p:cNvSpPr/>
            <p:nvPr/>
          </p:nvSpPr>
          <p:spPr>
            <a:xfrm rot="5044295">
              <a:off x="486305" y="1086264"/>
              <a:ext cx="2598941" cy="2597030"/>
            </a:xfrm>
            <a:prstGeom prst="pie">
              <a:avLst>
                <a:gd fmla="val 704191" name="adj1"/>
                <a:gd fmla="val 7865894" name="adj2"/>
              </a:avLst>
            </a:prstGeom>
            <a:solidFill>
              <a:srgbClr val="C2D59B">
                <a:alpha val="69803"/>
              </a:srgbClr>
            </a:solidFill>
            <a:ln cap="flat" cmpd="sng" w="38100">
              <a:solidFill>
                <a:srgbClr val="333F1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81"/>
            <p:cNvSpPr/>
            <p:nvPr/>
          </p:nvSpPr>
          <p:spPr>
            <a:xfrm rot="-1888876">
              <a:off x="493513" y="1083223"/>
              <a:ext cx="2597030" cy="2596854"/>
            </a:xfrm>
            <a:prstGeom prst="pie">
              <a:avLst>
                <a:gd fmla="val 417459" name="adj1"/>
                <a:gd fmla="val 7642339" name="adj2"/>
              </a:avLst>
            </a:prstGeom>
            <a:solidFill>
              <a:srgbClr val="4F6128">
                <a:alpha val="69803"/>
              </a:srgbClr>
            </a:solidFill>
            <a:ln cap="flat" cmpd="sng" w="38100">
              <a:solidFill>
                <a:srgbClr val="333F1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2148" name="Google Shape;2148;p81"/>
            <p:cNvSpPr txBox="1"/>
            <p:nvPr/>
          </p:nvSpPr>
          <p:spPr>
            <a:xfrm rot="7508506">
              <a:off x="1566252" y="2470553"/>
              <a:ext cx="1829271" cy="69407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Assess &amp; Understand</a:t>
              </a:r>
              <a:endParaRPr/>
            </a:p>
          </p:txBody>
        </p:sp>
        <p:sp>
          <p:nvSpPr>
            <p:cNvPr id="2149" name="Google Shape;2149;p81"/>
            <p:cNvSpPr txBox="1"/>
            <p:nvPr/>
          </p:nvSpPr>
          <p:spPr>
            <a:xfrm rot="-7259013">
              <a:off x="222924" y="2411003"/>
              <a:ext cx="1829270" cy="40852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Build &amp; Align</a:t>
              </a:r>
              <a:endParaRPr/>
            </a:p>
          </p:txBody>
        </p:sp>
        <p:sp>
          <p:nvSpPr>
            <p:cNvPr id="2150" name="Google Shape;2150;p81"/>
            <p:cNvSpPr txBox="1"/>
            <p:nvPr/>
          </p:nvSpPr>
          <p:spPr>
            <a:xfrm>
              <a:off x="914541" y="1523332"/>
              <a:ext cx="1905045" cy="6966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rgbClr val="333F1A"/>
                  </a:solidFill>
                  <a:latin typeface="Calibri"/>
                  <a:ea typeface="Calibri"/>
                  <a:cs typeface="Calibri"/>
                  <a:sym typeface="Calibri"/>
                </a:rPr>
                <a:t>Communicate &amp; Ensure</a:t>
              </a: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4" name="Shape 2154"/>
        <p:cNvGrpSpPr/>
        <p:nvPr/>
      </p:nvGrpSpPr>
      <p:grpSpPr>
        <a:xfrm>
          <a:off x="0" y="0"/>
          <a:ext cx="0" cy="0"/>
          <a:chOff x="0" y="0"/>
          <a:chExt cx="0" cy="0"/>
        </a:xfrm>
      </p:grpSpPr>
      <p:sp>
        <p:nvSpPr>
          <p:cNvPr id="2155" name="Google Shape;2155;p82"/>
          <p:cNvSpPr/>
          <p:nvPr/>
        </p:nvSpPr>
        <p:spPr>
          <a:xfrm>
            <a:off x="6629400" y="1471458"/>
            <a:ext cx="2514600" cy="1944578"/>
          </a:xfrm>
          <a:prstGeom prst="homePlate">
            <a:avLst>
              <a:gd fmla="val 15848" name="adj"/>
            </a:avLst>
          </a:prstGeom>
          <a:solidFill>
            <a:srgbClr val="76923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82"/>
          <p:cNvSpPr/>
          <p:nvPr/>
        </p:nvSpPr>
        <p:spPr>
          <a:xfrm>
            <a:off x="4267200" y="1471457"/>
            <a:ext cx="2667000" cy="1957543"/>
          </a:xfrm>
          <a:prstGeom prst="homePlate">
            <a:avLst>
              <a:gd fmla="val 15848" name="adj"/>
            </a:avLst>
          </a:prstGeom>
          <a:solidFill>
            <a:srgbClr val="C2D59B"/>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82"/>
          <p:cNvSpPr/>
          <p:nvPr/>
        </p:nvSpPr>
        <p:spPr>
          <a:xfrm>
            <a:off x="2057400" y="1471457"/>
            <a:ext cx="2667000" cy="1957543"/>
          </a:xfrm>
          <a:prstGeom prst="homePlate">
            <a:avLst>
              <a:gd fmla="val 15848" name="adj"/>
            </a:avLst>
          </a:prstGeom>
          <a:solidFill>
            <a:srgbClr val="D6E3BC"/>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82"/>
          <p:cNvSpPr/>
          <p:nvPr/>
        </p:nvSpPr>
        <p:spPr>
          <a:xfrm>
            <a:off x="1" y="1471457"/>
            <a:ext cx="2438399" cy="1957543"/>
          </a:xfrm>
          <a:prstGeom prst="homePlate">
            <a:avLst>
              <a:gd fmla="val 15848" name="adj"/>
            </a:avLst>
          </a:prstGeom>
          <a:solidFill>
            <a:srgbClr val="EAF1DD"/>
          </a:solidFill>
          <a:ln>
            <a:noFill/>
          </a:ln>
          <a:effectLst>
            <a:outerShdw blurRad="40000" rotWithShape="0" dir="1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82"/>
          <p:cNvSpPr/>
          <p:nvPr/>
        </p:nvSpPr>
        <p:spPr>
          <a:xfrm rot="-5400000">
            <a:off x="-404813" y="4092773"/>
            <a:ext cx="2730500" cy="822325"/>
          </a:xfrm>
          <a:prstGeom prst="homePlate">
            <a:avLst>
              <a:gd fmla="val 103804" name="adj"/>
            </a:avLst>
          </a:prstGeom>
          <a:solidFill>
            <a:srgbClr val="C2D59B">
              <a:alpha val="30980"/>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82"/>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t>ASSESS &amp; UNDERSTAND the People Lens</a:t>
            </a:r>
            <a:endParaRPr sz="3600"/>
          </a:p>
        </p:txBody>
      </p:sp>
      <p:grpSp>
        <p:nvGrpSpPr>
          <p:cNvPr id="2161" name="Google Shape;2161;p82"/>
          <p:cNvGrpSpPr/>
          <p:nvPr/>
        </p:nvGrpSpPr>
        <p:grpSpPr>
          <a:xfrm>
            <a:off x="16890" y="4572000"/>
            <a:ext cx="2199028" cy="1981200"/>
            <a:chOff x="0" y="2870200"/>
            <a:chExt cx="4038600" cy="3638550"/>
          </a:xfrm>
        </p:grpSpPr>
        <p:pic>
          <p:nvPicPr>
            <p:cNvPr descr="database-integration-1.jpg" id="2162" name="Google Shape;2162;p82"/>
            <p:cNvPicPr preferRelativeResize="0"/>
            <p:nvPr/>
          </p:nvPicPr>
          <p:blipFill rotWithShape="1">
            <a:blip r:embed="rId3">
              <a:alphaModFix/>
            </a:blip>
            <a:srcRect b="0" l="0" r="0" t="0"/>
            <a:stretch/>
          </p:blipFill>
          <p:spPr>
            <a:xfrm>
              <a:off x="0" y="3479800"/>
              <a:ext cx="4038600" cy="3028950"/>
            </a:xfrm>
            <a:prstGeom prst="rect">
              <a:avLst/>
            </a:prstGeom>
            <a:noFill/>
            <a:ln>
              <a:noFill/>
            </a:ln>
          </p:spPr>
        </p:pic>
        <p:pic>
          <p:nvPicPr>
            <p:cNvPr descr="Wheel_For_White_bg02.png" id="2163" name="Google Shape;2163;p82"/>
            <p:cNvPicPr preferRelativeResize="0"/>
            <p:nvPr/>
          </p:nvPicPr>
          <p:blipFill rotWithShape="1">
            <a:blip r:embed="rId4">
              <a:alphaModFix/>
            </a:blip>
            <a:srcRect b="0" l="0" r="0" t="0"/>
            <a:stretch/>
          </p:blipFill>
          <p:spPr>
            <a:xfrm>
              <a:off x="1041400" y="2870200"/>
              <a:ext cx="1405701" cy="1405701"/>
            </a:xfrm>
            <a:prstGeom prst="rect">
              <a:avLst/>
            </a:prstGeom>
            <a:noFill/>
            <a:ln>
              <a:noFill/>
            </a:ln>
          </p:spPr>
        </p:pic>
      </p:grpSp>
      <p:sp>
        <p:nvSpPr>
          <p:cNvPr id="2164" name="Google Shape;2164;p82"/>
          <p:cNvSpPr txBox="1"/>
          <p:nvPr/>
        </p:nvSpPr>
        <p:spPr>
          <a:xfrm>
            <a:off x="76199" y="1447812"/>
            <a:ext cx="2209801"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Employee Characteristics</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800">
                <a:solidFill>
                  <a:srgbClr val="333F1A"/>
                </a:solidFill>
                <a:latin typeface="Calibri"/>
                <a:ea typeface="Calibri"/>
                <a:cs typeface="Calibri"/>
                <a:sym typeface="Calibri"/>
              </a:rPr>
              <a:t>What are the employees strengths?</a:t>
            </a:r>
            <a:endParaRPr/>
          </a:p>
        </p:txBody>
      </p:sp>
      <p:sp>
        <p:nvSpPr>
          <p:cNvPr id="2165" name="Google Shape;2165;p82"/>
          <p:cNvSpPr txBox="1"/>
          <p:nvPr/>
        </p:nvSpPr>
        <p:spPr>
          <a:xfrm>
            <a:off x="2501920" y="1447802"/>
            <a:ext cx="2044680" cy="1754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Culture</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800">
                <a:solidFill>
                  <a:srgbClr val="333F1A"/>
                </a:solidFill>
                <a:latin typeface="Calibri"/>
                <a:ea typeface="Calibri"/>
                <a:cs typeface="Calibri"/>
                <a:sym typeface="Calibri"/>
              </a:rPr>
              <a:t>Is the culture of the business healthy?</a:t>
            </a:r>
            <a:endParaRPr/>
          </a:p>
          <a:p>
            <a:pPr indent="0" lvl="0" marL="0" marR="0" rtl="0" algn="l">
              <a:spcBef>
                <a:spcPts val="0"/>
              </a:spcBef>
              <a:spcAft>
                <a:spcPts val="0"/>
              </a:spcAft>
              <a:buNone/>
            </a:pPr>
            <a:r>
              <a:t/>
            </a:r>
            <a:endParaRPr sz="1800">
              <a:solidFill>
                <a:srgbClr val="333F1A"/>
              </a:solidFill>
              <a:latin typeface="Calibri"/>
              <a:ea typeface="Calibri"/>
              <a:cs typeface="Calibri"/>
              <a:sym typeface="Calibri"/>
            </a:endParaRPr>
          </a:p>
        </p:txBody>
      </p:sp>
      <p:sp>
        <p:nvSpPr>
          <p:cNvPr id="2166" name="Google Shape;2166;p82"/>
          <p:cNvSpPr txBox="1"/>
          <p:nvPr/>
        </p:nvSpPr>
        <p:spPr>
          <a:xfrm>
            <a:off x="4675299" y="1447800"/>
            <a:ext cx="2258901" cy="206210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333F1A"/>
                </a:solidFill>
                <a:latin typeface="Calibri"/>
                <a:ea typeface="Calibri"/>
                <a:cs typeface="Calibri"/>
                <a:sym typeface="Calibri"/>
              </a:rPr>
              <a:t>Leadership</a:t>
            </a:r>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t/>
            </a:r>
            <a:endParaRPr b="1" sz="1800">
              <a:solidFill>
                <a:srgbClr val="333F1A"/>
              </a:solidFill>
              <a:latin typeface="Calibri"/>
              <a:ea typeface="Calibri"/>
              <a:cs typeface="Calibri"/>
              <a:sym typeface="Calibri"/>
            </a:endParaRPr>
          </a:p>
          <a:p>
            <a:pPr indent="0" lvl="0" marL="0" marR="0" rtl="0" algn="l">
              <a:spcBef>
                <a:spcPts val="0"/>
              </a:spcBef>
              <a:spcAft>
                <a:spcPts val="0"/>
              </a:spcAft>
              <a:buNone/>
            </a:pPr>
            <a:r>
              <a:rPr i="1" lang="en-US" sz="1800">
                <a:solidFill>
                  <a:srgbClr val="333F1A"/>
                </a:solidFill>
                <a:latin typeface="Calibri"/>
                <a:ea typeface="Calibri"/>
                <a:cs typeface="Calibri"/>
                <a:sym typeface="Calibri"/>
              </a:rPr>
              <a:t>What is the leadership style of the business leaders?</a:t>
            </a:r>
            <a:endParaRPr/>
          </a:p>
          <a:p>
            <a:pPr indent="0" lvl="0" marL="0" marR="0" rtl="0" algn="l">
              <a:spcBef>
                <a:spcPts val="0"/>
              </a:spcBef>
              <a:spcAft>
                <a:spcPts val="0"/>
              </a:spcAft>
              <a:buNone/>
            </a:pPr>
            <a:r>
              <a:t/>
            </a:r>
            <a:endParaRPr sz="1000">
              <a:solidFill>
                <a:srgbClr val="333F1A"/>
              </a:solidFill>
              <a:latin typeface="Calibri"/>
              <a:ea typeface="Calibri"/>
              <a:cs typeface="Calibri"/>
              <a:sym typeface="Calibri"/>
            </a:endParaRPr>
          </a:p>
          <a:p>
            <a:pPr indent="0" lvl="0" marL="0" marR="0" rtl="0" algn="l">
              <a:spcBef>
                <a:spcPts val="0"/>
              </a:spcBef>
              <a:spcAft>
                <a:spcPts val="0"/>
              </a:spcAft>
              <a:buNone/>
            </a:pPr>
            <a:r>
              <a:t/>
            </a:r>
            <a:endParaRPr sz="1000">
              <a:solidFill>
                <a:srgbClr val="333F1A"/>
              </a:solidFill>
              <a:latin typeface="Calibri"/>
              <a:ea typeface="Calibri"/>
              <a:cs typeface="Calibri"/>
              <a:sym typeface="Calibri"/>
            </a:endParaRPr>
          </a:p>
        </p:txBody>
      </p:sp>
      <p:sp>
        <p:nvSpPr>
          <p:cNvPr id="2167" name="Google Shape;2167;p82"/>
          <p:cNvSpPr txBox="1"/>
          <p:nvPr/>
        </p:nvSpPr>
        <p:spPr>
          <a:xfrm>
            <a:off x="7005781" y="1447801"/>
            <a:ext cx="2047876" cy="175432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EAF1DD"/>
                </a:solidFill>
                <a:latin typeface="Calibri"/>
                <a:ea typeface="Calibri"/>
                <a:cs typeface="Calibri"/>
                <a:sym typeface="Calibri"/>
              </a:rPr>
              <a:t>Organizational Design</a:t>
            </a:r>
            <a:endParaRPr/>
          </a:p>
          <a:p>
            <a:pPr indent="0" lvl="0" marL="0" marR="0" rtl="0" algn="l">
              <a:spcBef>
                <a:spcPts val="0"/>
              </a:spcBef>
              <a:spcAft>
                <a:spcPts val="0"/>
              </a:spcAft>
              <a:buNone/>
            </a:pPr>
            <a:r>
              <a:t/>
            </a:r>
            <a:endParaRPr b="1" sz="1800">
              <a:solidFill>
                <a:srgbClr val="EAF1DD"/>
              </a:solidFill>
              <a:latin typeface="Calibri"/>
              <a:ea typeface="Calibri"/>
              <a:cs typeface="Calibri"/>
              <a:sym typeface="Calibri"/>
            </a:endParaRPr>
          </a:p>
          <a:p>
            <a:pPr indent="0" lvl="0" marL="0" marR="0" rtl="0" algn="l">
              <a:spcBef>
                <a:spcPts val="0"/>
              </a:spcBef>
              <a:spcAft>
                <a:spcPts val="0"/>
              </a:spcAft>
              <a:buNone/>
            </a:pPr>
            <a:r>
              <a:rPr i="1" lang="en-US" sz="1800">
                <a:solidFill>
                  <a:srgbClr val="EAF1DD"/>
                </a:solidFill>
                <a:latin typeface="Calibri"/>
                <a:ea typeface="Calibri"/>
                <a:cs typeface="Calibri"/>
                <a:sym typeface="Calibri"/>
              </a:rPr>
              <a:t>What are the key functions of the organization?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4"/>
                                        </p:tgtEl>
                                        <p:attrNameLst>
                                          <p:attrName>style.visibility</p:attrName>
                                        </p:attrNameLst>
                                      </p:cBhvr>
                                      <p:to>
                                        <p:strVal val="visible"/>
                                      </p:to>
                                    </p:set>
                                    <p:animEffect filter="fade" transition="in">
                                      <p:cBhvr>
                                        <p:cTn dur="1000"/>
                                        <p:tgtEl>
                                          <p:spTgt spid="2164"/>
                                        </p:tgtEl>
                                      </p:cBhvr>
                                    </p:animEffect>
                                  </p:childTnLst>
                                </p:cTn>
                              </p:par>
                              <p:par>
                                <p:cTn fill="hold" nodeType="withEffect" presetClass="entr" presetID="10" presetSubtype="0">
                                  <p:stCondLst>
                                    <p:cond delay="0"/>
                                  </p:stCondLst>
                                  <p:childTnLst>
                                    <p:set>
                                      <p:cBhvr>
                                        <p:cTn dur="1" fill="hold">
                                          <p:stCondLst>
                                            <p:cond delay="0"/>
                                          </p:stCondLst>
                                        </p:cTn>
                                        <p:tgtEl>
                                          <p:spTgt spid="2158"/>
                                        </p:tgtEl>
                                        <p:attrNameLst>
                                          <p:attrName>style.visibility</p:attrName>
                                        </p:attrNameLst>
                                      </p:cBhvr>
                                      <p:to>
                                        <p:strVal val="visible"/>
                                      </p:to>
                                    </p:set>
                                    <p:animEffect filter="fade" transition="in">
                                      <p:cBhvr>
                                        <p:cTn dur="1000"/>
                                        <p:tgtEl>
                                          <p:spTgt spid="2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7"/>
                                        </p:tgtEl>
                                        <p:attrNameLst>
                                          <p:attrName>style.visibility</p:attrName>
                                        </p:attrNameLst>
                                      </p:cBhvr>
                                      <p:to>
                                        <p:strVal val="visible"/>
                                      </p:to>
                                    </p:set>
                                    <p:animEffect filter="fade" transition="in">
                                      <p:cBhvr>
                                        <p:cTn dur="1000"/>
                                        <p:tgtEl>
                                          <p:spTgt spid="2157"/>
                                        </p:tgtEl>
                                      </p:cBhvr>
                                    </p:animEffect>
                                  </p:childTnLst>
                                </p:cTn>
                              </p:par>
                              <p:par>
                                <p:cTn fill="hold" nodeType="withEffect" presetClass="entr" presetID="10" presetSubtype="0">
                                  <p:stCondLst>
                                    <p:cond delay="0"/>
                                  </p:stCondLst>
                                  <p:childTnLst>
                                    <p:set>
                                      <p:cBhvr>
                                        <p:cTn dur="1" fill="hold">
                                          <p:stCondLst>
                                            <p:cond delay="0"/>
                                          </p:stCondLst>
                                        </p:cTn>
                                        <p:tgtEl>
                                          <p:spTgt spid="2165"/>
                                        </p:tgtEl>
                                        <p:attrNameLst>
                                          <p:attrName>style.visibility</p:attrName>
                                        </p:attrNameLst>
                                      </p:cBhvr>
                                      <p:to>
                                        <p:strVal val="visible"/>
                                      </p:to>
                                    </p:set>
                                    <p:animEffect filter="fade" transition="in">
                                      <p:cBhvr>
                                        <p:cTn dur="1000"/>
                                        <p:tgtEl>
                                          <p:spTgt spid="21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6"/>
                                        </p:tgtEl>
                                        <p:attrNameLst>
                                          <p:attrName>style.visibility</p:attrName>
                                        </p:attrNameLst>
                                      </p:cBhvr>
                                      <p:to>
                                        <p:strVal val="visible"/>
                                      </p:to>
                                    </p:set>
                                    <p:animEffect filter="fade" transition="in">
                                      <p:cBhvr>
                                        <p:cTn dur="1000"/>
                                        <p:tgtEl>
                                          <p:spTgt spid="2166"/>
                                        </p:tgtEl>
                                      </p:cBhvr>
                                    </p:animEffect>
                                  </p:childTnLst>
                                </p:cTn>
                              </p:par>
                              <p:par>
                                <p:cTn fill="hold" nodeType="withEffect" presetClass="entr" presetID="10" presetSubtype="0">
                                  <p:stCondLst>
                                    <p:cond delay="0"/>
                                  </p:stCondLst>
                                  <p:childTnLst>
                                    <p:set>
                                      <p:cBhvr>
                                        <p:cTn dur="1" fill="hold">
                                          <p:stCondLst>
                                            <p:cond delay="0"/>
                                          </p:stCondLst>
                                        </p:cTn>
                                        <p:tgtEl>
                                          <p:spTgt spid="2156"/>
                                        </p:tgtEl>
                                        <p:attrNameLst>
                                          <p:attrName>style.visibility</p:attrName>
                                        </p:attrNameLst>
                                      </p:cBhvr>
                                      <p:to>
                                        <p:strVal val="visible"/>
                                      </p:to>
                                    </p:set>
                                    <p:animEffect filter="fade" transition="in">
                                      <p:cBhvr>
                                        <p:cTn dur="1000"/>
                                        <p:tgtEl>
                                          <p:spTgt spid="2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5"/>
                                        </p:tgtEl>
                                        <p:attrNameLst>
                                          <p:attrName>style.visibility</p:attrName>
                                        </p:attrNameLst>
                                      </p:cBhvr>
                                      <p:to>
                                        <p:strVal val="visible"/>
                                      </p:to>
                                    </p:set>
                                    <p:animEffect filter="fade" transition="in">
                                      <p:cBhvr>
                                        <p:cTn dur="1000"/>
                                        <p:tgtEl>
                                          <p:spTgt spid="2155"/>
                                        </p:tgtEl>
                                      </p:cBhvr>
                                    </p:animEffect>
                                  </p:childTnLst>
                                </p:cTn>
                              </p:par>
                              <p:par>
                                <p:cTn fill="hold" nodeType="withEffect" presetClass="entr" presetID="10" presetSubtype="0">
                                  <p:stCondLst>
                                    <p:cond delay="0"/>
                                  </p:stCondLst>
                                  <p:childTnLst>
                                    <p:set>
                                      <p:cBhvr>
                                        <p:cTn dur="1" fill="hold">
                                          <p:stCondLst>
                                            <p:cond delay="0"/>
                                          </p:stCondLst>
                                        </p:cTn>
                                        <p:tgtEl>
                                          <p:spTgt spid="2167"/>
                                        </p:tgtEl>
                                        <p:attrNameLst>
                                          <p:attrName>style.visibility</p:attrName>
                                        </p:attrNameLst>
                                      </p:cBhvr>
                                      <p:to>
                                        <p:strVal val="visible"/>
                                      </p:to>
                                    </p:set>
                                    <p:animEffect filter="fade" transition="in">
                                      <p:cBhvr>
                                        <p:cTn dur="1000"/>
                                        <p:tgtEl>
                                          <p:spTgt spid="2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1" name="Shape 2171"/>
        <p:cNvGrpSpPr/>
        <p:nvPr/>
      </p:nvGrpSpPr>
      <p:grpSpPr>
        <a:xfrm>
          <a:off x="0" y="0"/>
          <a:ext cx="0" cy="0"/>
          <a:chOff x="0" y="0"/>
          <a:chExt cx="0" cy="0"/>
        </a:xfrm>
      </p:grpSpPr>
      <p:sp>
        <p:nvSpPr>
          <p:cNvPr id="2172" name="Google Shape;2172;p83"/>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People Lens ≈ Great Cultures</a:t>
            </a:r>
            <a:endParaRPr/>
          </a:p>
        </p:txBody>
      </p:sp>
      <p:sp>
        <p:nvSpPr>
          <p:cNvPr id="2173" name="Google Shape;2173;p8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2800"/>
              <a:buChar char="•"/>
            </a:pPr>
            <a:r>
              <a:rPr lang="en-US" sz="2800"/>
              <a:t>Possess a Shared VISION</a:t>
            </a:r>
            <a:endParaRPr/>
          </a:p>
          <a:p>
            <a:pPr indent="-342900" lvl="0" marL="342900" rtl="0" algn="l">
              <a:spcBef>
                <a:spcPts val="560"/>
              </a:spcBef>
              <a:spcAft>
                <a:spcPts val="0"/>
              </a:spcAft>
              <a:buClr>
                <a:srgbClr val="333F1A"/>
              </a:buClr>
              <a:buSzPts val="2800"/>
              <a:buChar char="•"/>
            </a:pPr>
            <a:r>
              <a:rPr lang="en-US" sz="2800"/>
              <a:t>Demonstrate COMMITMENT</a:t>
            </a:r>
            <a:endParaRPr/>
          </a:p>
          <a:p>
            <a:pPr indent="-342900" lvl="0" marL="342900" rtl="0" algn="l">
              <a:spcBef>
                <a:spcPts val="560"/>
              </a:spcBef>
              <a:spcAft>
                <a:spcPts val="0"/>
              </a:spcAft>
              <a:buClr>
                <a:srgbClr val="333F1A"/>
              </a:buClr>
              <a:buSzPts val="2800"/>
              <a:buChar char="•"/>
            </a:pPr>
            <a:r>
              <a:rPr lang="en-US" sz="2800"/>
              <a:t>Foster LEADERSHIP</a:t>
            </a:r>
            <a:endParaRPr/>
          </a:p>
          <a:p>
            <a:pPr indent="-342900" lvl="0" marL="342900" rtl="0" algn="l">
              <a:spcBef>
                <a:spcPts val="560"/>
              </a:spcBef>
              <a:spcAft>
                <a:spcPts val="0"/>
              </a:spcAft>
              <a:buClr>
                <a:srgbClr val="333F1A"/>
              </a:buClr>
              <a:buSzPts val="2800"/>
              <a:buChar char="•"/>
            </a:pPr>
            <a:r>
              <a:rPr lang="en-US" sz="2800"/>
              <a:t>Feel MEMBERSHIP	</a:t>
            </a:r>
            <a:endParaRPr/>
          </a:p>
          <a:p>
            <a:pPr indent="-342900" lvl="0" marL="342900" rtl="0" algn="l">
              <a:spcBef>
                <a:spcPts val="560"/>
              </a:spcBef>
              <a:spcAft>
                <a:spcPts val="0"/>
              </a:spcAft>
              <a:buClr>
                <a:srgbClr val="333F1A"/>
              </a:buClr>
              <a:buSzPts val="2800"/>
              <a:buChar char="•"/>
            </a:pPr>
            <a:r>
              <a:rPr lang="en-US" sz="2800"/>
              <a:t>Leads to ACCOUNTABILITY &amp; INNOVATION</a:t>
            </a:r>
            <a:endParaRPr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3">
                                            <p:txEl>
                                              <p:pRg end="0" st="0"/>
                                            </p:txEl>
                                          </p:spTgt>
                                        </p:tgtEl>
                                        <p:attrNameLst>
                                          <p:attrName>style.visibility</p:attrName>
                                        </p:attrNameLst>
                                      </p:cBhvr>
                                      <p:to>
                                        <p:strVal val="visible"/>
                                      </p:to>
                                    </p:set>
                                    <p:animEffect filter="fade" transition="in">
                                      <p:cBhvr>
                                        <p:cTn dur="500"/>
                                        <p:tgtEl>
                                          <p:spTgt spid="217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3">
                                            <p:txEl>
                                              <p:pRg end="1" st="1"/>
                                            </p:txEl>
                                          </p:spTgt>
                                        </p:tgtEl>
                                        <p:attrNameLst>
                                          <p:attrName>style.visibility</p:attrName>
                                        </p:attrNameLst>
                                      </p:cBhvr>
                                      <p:to>
                                        <p:strVal val="visible"/>
                                      </p:to>
                                    </p:set>
                                    <p:animEffect filter="fade" transition="in">
                                      <p:cBhvr>
                                        <p:cTn dur="500"/>
                                        <p:tgtEl>
                                          <p:spTgt spid="217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3">
                                            <p:txEl>
                                              <p:pRg end="2" st="2"/>
                                            </p:txEl>
                                          </p:spTgt>
                                        </p:tgtEl>
                                        <p:attrNameLst>
                                          <p:attrName>style.visibility</p:attrName>
                                        </p:attrNameLst>
                                      </p:cBhvr>
                                      <p:to>
                                        <p:strVal val="visible"/>
                                      </p:to>
                                    </p:set>
                                    <p:animEffect filter="fade" transition="in">
                                      <p:cBhvr>
                                        <p:cTn dur="500"/>
                                        <p:tgtEl>
                                          <p:spTgt spid="217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3">
                                            <p:txEl>
                                              <p:pRg end="3" st="3"/>
                                            </p:txEl>
                                          </p:spTgt>
                                        </p:tgtEl>
                                        <p:attrNameLst>
                                          <p:attrName>style.visibility</p:attrName>
                                        </p:attrNameLst>
                                      </p:cBhvr>
                                      <p:to>
                                        <p:strVal val="visible"/>
                                      </p:to>
                                    </p:set>
                                    <p:animEffect filter="fade" transition="in">
                                      <p:cBhvr>
                                        <p:cTn dur="500"/>
                                        <p:tgtEl>
                                          <p:spTgt spid="217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3">
                                            <p:txEl>
                                              <p:pRg end="4" st="4"/>
                                            </p:txEl>
                                          </p:spTgt>
                                        </p:tgtEl>
                                        <p:attrNameLst>
                                          <p:attrName>style.visibility</p:attrName>
                                        </p:attrNameLst>
                                      </p:cBhvr>
                                      <p:to>
                                        <p:strVal val="visible"/>
                                      </p:to>
                                    </p:set>
                                    <p:animEffect filter="fade" transition="in">
                                      <p:cBhvr>
                                        <p:cTn dur="500"/>
                                        <p:tgtEl>
                                          <p:spTgt spid="217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7" name="Shape 2177"/>
        <p:cNvGrpSpPr/>
        <p:nvPr/>
      </p:nvGrpSpPr>
      <p:grpSpPr>
        <a:xfrm>
          <a:off x="0" y="0"/>
          <a:ext cx="0" cy="0"/>
          <a:chOff x="0" y="0"/>
          <a:chExt cx="0" cy="0"/>
        </a:xfrm>
      </p:grpSpPr>
      <p:grpSp>
        <p:nvGrpSpPr>
          <p:cNvPr id="2178" name="Google Shape;2178;p84"/>
          <p:cNvGrpSpPr/>
          <p:nvPr/>
        </p:nvGrpSpPr>
        <p:grpSpPr>
          <a:xfrm>
            <a:off x="577849" y="114300"/>
            <a:ext cx="2393951" cy="647700"/>
            <a:chOff x="1717480" y="2374418"/>
            <a:chExt cx="3040673" cy="822562"/>
          </a:xfrm>
        </p:grpSpPr>
        <p:grpSp>
          <p:nvGrpSpPr>
            <p:cNvPr id="2179" name="Google Shape;2179;p84"/>
            <p:cNvGrpSpPr/>
            <p:nvPr/>
          </p:nvGrpSpPr>
          <p:grpSpPr>
            <a:xfrm>
              <a:off x="1717480" y="2374418"/>
              <a:ext cx="3040673" cy="822562"/>
              <a:chOff x="1717480" y="2374418"/>
              <a:chExt cx="3040673" cy="822562"/>
            </a:xfrm>
          </p:grpSpPr>
          <p:sp>
            <p:nvSpPr>
              <p:cNvPr id="2180" name="Google Shape;2180;p84"/>
              <p:cNvSpPr/>
              <p:nvPr/>
            </p:nvSpPr>
            <p:spPr>
              <a:xfrm>
                <a:off x="1723530" y="2374418"/>
                <a:ext cx="3034623" cy="822562"/>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People</a:t>
                </a:r>
                <a:endParaRPr b="1" sz="2400">
                  <a:solidFill>
                    <a:schemeClr val="lt1"/>
                  </a:solidFill>
                  <a:latin typeface="Calibri"/>
                  <a:ea typeface="Calibri"/>
                  <a:cs typeface="Calibri"/>
                  <a:sym typeface="Calibri"/>
                </a:endParaRPr>
              </a:p>
            </p:txBody>
          </p:sp>
          <p:sp>
            <p:nvSpPr>
              <p:cNvPr id="2181" name="Google Shape;2181;p84"/>
              <p:cNvSpPr/>
              <p:nvPr/>
            </p:nvSpPr>
            <p:spPr>
              <a:xfrm>
                <a:off x="1717480" y="2374418"/>
                <a:ext cx="822675" cy="822562"/>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2" name="Google Shape;2182;p84"/>
            <p:cNvGrpSpPr/>
            <p:nvPr/>
          </p:nvGrpSpPr>
          <p:grpSpPr>
            <a:xfrm>
              <a:off x="1835838" y="2530721"/>
              <a:ext cx="598064" cy="532324"/>
              <a:chOff x="1806206" y="2502148"/>
              <a:chExt cx="598064" cy="532324"/>
            </a:xfrm>
          </p:grpSpPr>
          <p:sp>
            <p:nvSpPr>
              <p:cNvPr id="2183" name="Google Shape;2183;p8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8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85" name="Google Shape;2185;p84"/>
          <p:cNvGrpSpPr/>
          <p:nvPr/>
        </p:nvGrpSpPr>
        <p:grpSpPr>
          <a:xfrm>
            <a:off x="0" y="0"/>
            <a:ext cx="500380" cy="6858000"/>
            <a:chOff x="0" y="0"/>
            <a:chExt cx="500380" cy="6858000"/>
          </a:xfrm>
        </p:grpSpPr>
        <p:sp>
          <p:nvSpPr>
            <p:cNvPr id="2186" name="Google Shape;2186;p84"/>
            <p:cNvSpPr/>
            <p:nvPr/>
          </p:nvSpPr>
          <p:spPr>
            <a:xfrm rot="-5400000">
              <a:off x="-207010" y="207010"/>
              <a:ext cx="9144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Lens</a:t>
              </a:r>
              <a:endParaRPr sz="1800">
                <a:solidFill>
                  <a:srgbClr val="333F1A"/>
                </a:solidFill>
                <a:latin typeface="Times New Roman"/>
                <a:ea typeface="Times New Roman"/>
                <a:cs typeface="Times New Roman"/>
                <a:sym typeface="Times New Roman"/>
              </a:endParaRPr>
            </a:p>
          </p:txBody>
        </p:sp>
        <p:sp>
          <p:nvSpPr>
            <p:cNvPr id="2187" name="Google Shape;2187;p84"/>
            <p:cNvSpPr/>
            <p:nvPr/>
          </p:nvSpPr>
          <p:spPr>
            <a:xfrm rot="-5400000">
              <a:off x="-207010" y="1121410"/>
              <a:ext cx="9144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88888"/>
                </a:lnSpc>
                <a:spcBef>
                  <a:spcPts val="0"/>
                </a:spcBef>
                <a:spcAft>
                  <a:spcPts val="0"/>
                </a:spcAft>
                <a:buNone/>
              </a:pPr>
              <a:r>
                <a:rPr lang="en-US" sz="1800">
                  <a:solidFill>
                    <a:srgbClr val="333F1A"/>
                  </a:solidFill>
                  <a:latin typeface="Times New Roman"/>
                  <a:ea typeface="Times New Roman"/>
                  <a:cs typeface="Times New Roman"/>
                  <a:sym typeface="Times New Roman"/>
                </a:rPr>
                <a:t>Sub- Lens</a:t>
              </a:r>
              <a:endParaRPr sz="1800">
                <a:solidFill>
                  <a:srgbClr val="333F1A"/>
                </a:solidFill>
                <a:latin typeface="Times New Roman"/>
                <a:ea typeface="Times New Roman"/>
                <a:cs typeface="Times New Roman"/>
                <a:sym typeface="Times New Roman"/>
              </a:endParaRPr>
            </a:p>
          </p:txBody>
        </p:sp>
        <p:sp>
          <p:nvSpPr>
            <p:cNvPr id="2188" name="Google Shape;2188;p84"/>
            <p:cNvSpPr/>
            <p:nvPr/>
          </p:nvSpPr>
          <p:spPr>
            <a:xfrm rot="-5400000">
              <a:off x="-1273810" y="3102610"/>
              <a:ext cx="30480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Themes</a:t>
              </a:r>
              <a:endParaRPr sz="1800">
                <a:solidFill>
                  <a:srgbClr val="333F1A"/>
                </a:solidFill>
                <a:latin typeface="Times New Roman"/>
                <a:ea typeface="Times New Roman"/>
                <a:cs typeface="Times New Roman"/>
                <a:sym typeface="Times New Roman"/>
              </a:endParaRPr>
            </a:p>
          </p:txBody>
        </p:sp>
        <p:sp>
          <p:nvSpPr>
            <p:cNvPr id="2189" name="Google Shape;2189;p84"/>
            <p:cNvSpPr/>
            <p:nvPr/>
          </p:nvSpPr>
          <p:spPr>
            <a:xfrm rot="-5400000">
              <a:off x="-740410" y="5617210"/>
              <a:ext cx="1981200" cy="500380"/>
            </a:xfrm>
            <a:prstGeom prst="rect">
              <a:avLst/>
            </a:prstGeom>
            <a:solidFill>
              <a:srgbClr val="D6E3BC"/>
            </a:solidFill>
            <a:ln cap="flat" cmpd="sng" w="15875">
              <a:solidFill>
                <a:srgbClr val="4F6128"/>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333F1A"/>
                  </a:solidFill>
                  <a:latin typeface="Times New Roman"/>
                  <a:ea typeface="Times New Roman"/>
                  <a:cs typeface="Times New Roman"/>
                  <a:sym typeface="Times New Roman"/>
                </a:rPr>
                <a:t>Diagnostics</a:t>
              </a:r>
              <a:endParaRPr sz="1800">
                <a:solidFill>
                  <a:srgbClr val="333F1A"/>
                </a:solidFill>
                <a:latin typeface="Times New Roman"/>
                <a:ea typeface="Times New Roman"/>
                <a:cs typeface="Times New Roman"/>
                <a:sym typeface="Times New Roman"/>
              </a:endParaRPr>
            </a:p>
          </p:txBody>
        </p:sp>
      </p:grpSp>
      <p:grpSp>
        <p:nvGrpSpPr>
          <p:cNvPr id="2190" name="Google Shape;2190;p84"/>
          <p:cNvGrpSpPr/>
          <p:nvPr/>
        </p:nvGrpSpPr>
        <p:grpSpPr>
          <a:xfrm>
            <a:off x="2854960" y="1066800"/>
            <a:ext cx="1645920" cy="5410200"/>
            <a:chOff x="2324100" y="1066800"/>
            <a:chExt cx="1645920" cy="5410200"/>
          </a:xfrm>
        </p:grpSpPr>
        <p:grpSp>
          <p:nvGrpSpPr>
            <p:cNvPr id="2191" name="Google Shape;2191;p84"/>
            <p:cNvGrpSpPr/>
            <p:nvPr/>
          </p:nvGrpSpPr>
          <p:grpSpPr>
            <a:xfrm>
              <a:off x="2383536" y="1752600"/>
              <a:ext cx="1578864" cy="4724400"/>
              <a:chOff x="669036" y="1739900"/>
              <a:chExt cx="1578864" cy="4724400"/>
            </a:xfrm>
          </p:grpSpPr>
          <p:sp>
            <p:nvSpPr>
              <p:cNvPr id="2192" name="Google Shape;2192;p84"/>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Politics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Culture of Execution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Turnover</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Accountability</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Transparency</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Trust</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Infighting</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Values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Elephants in the Room</a:t>
                </a:r>
                <a:endParaRPr/>
              </a:p>
              <a:p>
                <a:pPr indent="-48260" lvl="0" marL="137160" marR="0" rtl="0" algn="l">
                  <a:spcBef>
                    <a:spcPts val="0"/>
                  </a:spcBef>
                  <a:spcAft>
                    <a:spcPts val="0"/>
                  </a:spcAft>
                  <a:buClr>
                    <a:schemeClr val="dk1"/>
                  </a:buClr>
                  <a:buSzPts val="1400"/>
                  <a:buFont typeface="Arial"/>
                  <a:buNone/>
                </a:pPr>
                <a:r>
                  <a:t/>
                </a:r>
                <a:endParaRPr sz="1400">
                  <a:solidFill>
                    <a:srgbClr val="333F1A"/>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2193" name="Google Shape;2193;p84"/>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2194" name="Google Shape;2194;p84"/>
              <p:cNvSpPr txBox="1"/>
              <p:nvPr/>
            </p:nvSpPr>
            <p:spPr>
              <a:xfrm>
                <a:off x="685800" y="5029200"/>
                <a:ext cx="1562100" cy="1169551"/>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Are there significant politics within the organization?</a:t>
                </a:r>
                <a:endParaRPr sz="1400">
                  <a:solidFill>
                    <a:srgbClr val="333F1A"/>
                  </a:solidFill>
                  <a:latin typeface="Calibri"/>
                  <a:ea typeface="Calibri"/>
                  <a:cs typeface="Calibri"/>
                  <a:sym typeface="Calibri"/>
                </a:endParaRPr>
              </a:p>
            </p:txBody>
          </p:sp>
        </p:grpSp>
        <p:sp>
          <p:nvSpPr>
            <p:cNvPr id="2195" name="Google Shape;2195;p84"/>
            <p:cNvSpPr/>
            <p:nvPr/>
          </p:nvSpPr>
          <p:spPr>
            <a:xfrm>
              <a:off x="23241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Culture</a:t>
              </a:r>
              <a:endParaRPr b="1" sz="1400">
                <a:solidFill>
                  <a:schemeClr val="lt1"/>
                </a:solidFill>
                <a:latin typeface="Times New Roman"/>
                <a:ea typeface="Times New Roman"/>
                <a:cs typeface="Times New Roman"/>
                <a:sym typeface="Times New Roman"/>
              </a:endParaRPr>
            </a:p>
          </p:txBody>
        </p:sp>
      </p:grpSp>
      <p:grpSp>
        <p:nvGrpSpPr>
          <p:cNvPr id="2196" name="Google Shape;2196;p84"/>
          <p:cNvGrpSpPr/>
          <p:nvPr/>
        </p:nvGrpSpPr>
        <p:grpSpPr>
          <a:xfrm>
            <a:off x="5069840" y="1066800"/>
            <a:ext cx="1676400" cy="5410200"/>
            <a:chOff x="3886200" y="1066800"/>
            <a:chExt cx="1676400" cy="5410200"/>
          </a:xfrm>
        </p:grpSpPr>
        <p:grpSp>
          <p:nvGrpSpPr>
            <p:cNvPr id="2197" name="Google Shape;2197;p84"/>
            <p:cNvGrpSpPr/>
            <p:nvPr/>
          </p:nvGrpSpPr>
          <p:grpSpPr>
            <a:xfrm>
              <a:off x="3945636" y="1752600"/>
              <a:ext cx="1616964" cy="4724400"/>
              <a:chOff x="669036" y="1739900"/>
              <a:chExt cx="1616964" cy="4724400"/>
            </a:xfrm>
          </p:grpSpPr>
          <p:sp>
            <p:nvSpPr>
              <p:cNvPr id="2198" name="Google Shape;2198;p84"/>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Management Experience</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Organizational Leader</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Leadership Team Strengths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Leaders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Commitment</a:t>
                </a:r>
                <a:endParaRPr sz="1400">
                  <a:solidFill>
                    <a:schemeClr val="lt1"/>
                  </a:solidFill>
                  <a:latin typeface="Times New Roman"/>
                  <a:ea typeface="Times New Roman"/>
                  <a:cs typeface="Times New Roman"/>
                  <a:sym typeface="Times New Roman"/>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Visionary Leadership</a:t>
                </a:r>
                <a:endParaRPr/>
              </a:p>
            </p:txBody>
          </p:sp>
          <p:sp>
            <p:nvSpPr>
              <p:cNvPr id="2199" name="Google Shape;2199;p84"/>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2200" name="Google Shape;2200;p84"/>
              <p:cNvSpPr txBox="1"/>
              <p:nvPr/>
            </p:nvSpPr>
            <p:spPr>
              <a:xfrm>
                <a:off x="685800" y="5029200"/>
                <a:ext cx="1600200" cy="1384995"/>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Are there visionary leaders in the organization?</a:t>
                </a:r>
                <a:endParaRPr/>
              </a:p>
              <a:p>
                <a:pPr indent="0" lvl="0" marL="0" marR="0" rtl="0" algn="l">
                  <a:spcBef>
                    <a:spcPts val="0"/>
                  </a:spcBef>
                  <a:spcAft>
                    <a:spcPts val="0"/>
                  </a:spcAft>
                  <a:buNone/>
                </a:pPr>
                <a:r>
                  <a:t/>
                </a:r>
                <a:endParaRPr sz="1400">
                  <a:solidFill>
                    <a:srgbClr val="333F1A"/>
                  </a:solidFill>
                  <a:latin typeface="Calibri"/>
                  <a:ea typeface="Calibri"/>
                  <a:cs typeface="Calibri"/>
                  <a:sym typeface="Calibri"/>
                </a:endParaRPr>
              </a:p>
              <a:p>
                <a:pPr indent="0" lvl="0" marL="0" marR="0" rtl="0" algn="l">
                  <a:spcBef>
                    <a:spcPts val="0"/>
                  </a:spcBef>
                  <a:spcAft>
                    <a:spcPts val="0"/>
                  </a:spcAft>
                  <a:buNone/>
                </a:pPr>
                <a:r>
                  <a:t/>
                </a:r>
                <a:endParaRPr sz="1400">
                  <a:solidFill>
                    <a:srgbClr val="333F1A"/>
                  </a:solidFill>
                  <a:latin typeface="Calibri"/>
                  <a:ea typeface="Calibri"/>
                  <a:cs typeface="Calibri"/>
                  <a:sym typeface="Calibri"/>
                </a:endParaRPr>
              </a:p>
            </p:txBody>
          </p:sp>
        </p:grpSp>
        <p:sp>
          <p:nvSpPr>
            <p:cNvPr id="2201" name="Google Shape;2201;p84"/>
            <p:cNvSpPr/>
            <p:nvPr/>
          </p:nvSpPr>
          <p:spPr>
            <a:xfrm>
              <a:off x="38862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l">
                <a:spcBef>
                  <a:spcPts val="0"/>
                </a:spcBef>
                <a:spcAft>
                  <a:spcPts val="0"/>
                </a:spcAft>
                <a:buNone/>
              </a:pPr>
              <a:r>
                <a:rPr b="1" lang="en-US" sz="1400">
                  <a:solidFill>
                    <a:schemeClr val="lt1"/>
                  </a:solidFill>
                  <a:latin typeface="Times New Roman"/>
                  <a:ea typeface="Times New Roman"/>
                  <a:cs typeface="Times New Roman"/>
                  <a:sym typeface="Times New Roman"/>
                </a:rPr>
                <a:t>Leadership</a:t>
              </a:r>
              <a:endParaRPr b="1" sz="1400">
                <a:solidFill>
                  <a:schemeClr val="lt1"/>
                </a:solidFill>
                <a:latin typeface="Times New Roman"/>
                <a:ea typeface="Times New Roman"/>
                <a:cs typeface="Times New Roman"/>
                <a:sym typeface="Times New Roman"/>
              </a:endParaRPr>
            </a:p>
          </p:txBody>
        </p:sp>
      </p:grpSp>
      <p:grpSp>
        <p:nvGrpSpPr>
          <p:cNvPr id="2202" name="Google Shape;2202;p84"/>
          <p:cNvGrpSpPr/>
          <p:nvPr/>
        </p:nvGrpSpPr>
        <p:grpSpPr>
          <a:xfrm>
            <a:off x="7315200" y="1066800"/>
            <a:ext cx="1714500" cy="5410200"/>
            <a:chOff x="5276850" y="1066800"/>
            <a:chExt cx="1714500" cy="5410200"/>
          </a:xfrm>
        </p:grpSpPr>
        <p:grpSp>
          <p:nvGrpSpPr>
            <p:cNvPr id="2203" name="Google Shape;2203;p84"/>
            <p:cNvGrpSpPr/>
            <p:nvPr/>
          </p:nvGrpSpPr>
          <p:grpSpPr>
            <a:xfrm>
              <a:off x="5336286" y="1752600"/>
              <a:ext cx="1655064" cy="4724400"/>
              <a:chOff x="669036" y="1739900"/>
              <a:chExt cx="1655064" cy="4724400"/>
            </a:xfrm>
          </p:grpSpPr>
          <p:sp>
            <p:nvSpPr>
              <p:cNvPr id="2204" name="Google Shape;2204;p84"/>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Right People / Right Places</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Key Functions in the Organization</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Job Alignment</a:t>
                </a:r>
                <a:endParaRPr/>
              </a:p>
              <a:p>
                <a:pPr indent="-137160" lvl="0" marL="137160" marR="0" rtl="0" algn="l">
                  <a:spcBef>
                    <a:spcPts val="0"/>
                  </a:spcBef>
                  <a:spcAft>
                    <a:spcPts val="0"/>
                  </a:spcAft>
                  <a:buClr>
                    <a:srgbClr val="333F1A"/>
                  </a:buClr>
                  <a:buSzPts val="1400"/>
                  <a:buFont typeface="Arial"/>
                  <a:buChar char="•"/>
                </a:pPr>
                <a:r>
                  <a:rPr lang="en-US" sz="1400">
                    <a:solidFill>
                      <a:srgbClr val="333F1A"/>
                    </a:solidFill>
                    <a:latin typeface="Times New Roman"/>
                    <a:ea typeface="Times New Roman"/>
                    <a:cs typeface="Times New Roman"/>
                    <a:sym typeface="Times New Roman"/>
                  </a:rPr>
                  <a:t>Critical Jobs</a:t>
                </a:r>
                <a:endParaRPr/>
              </a:p>
            </p:txBody>
          </p:sp>
          <p:sp>
            <p:nvSpPr>
              <p:cNvPr id="2205" name="Google Shape;2205;p84"/>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2206" name="Google Shape;2206;p84"/>
              <p:cNvSpPr txBox="1"/>
              <p:nvPr/>
            </p:nvSpPr>
            <p:spPr>
              <a:xfrm>
                <a:off x="685800" y="5029200"/>
                <a:ext cx="1638300" cy="954107"/>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Are the right people doing the right jobs in the organization?</a:t>
                </a:r>
                <a:endParaRPr/>
              </a:p>
            </p:txBody>
          </p:sp>
        </p:grpSp>
        <p:sp>
          <p:nvSpPr>
            <p:cNvPr id="2207" name="Google Shape;2207;p84"/>
            <p:cNvSpPr/>
            <p:nvPr/>
          </p:nvSpPr>
          <p:spPr>
            <a:xfrm>
              <a:off x="527685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Organizational Design</a:t>
              </a:r>
              <a:endParaRPr b="1" sz="1400">
                <a:solidFill>
                  <a:schemeClr val="lt1"/>
                </a:solidFill>
                <a:latin typeface="Times New Roman"/>
                <a:ea typeface="Times New Roman"/>
                <a:cs typeface="Times New Roman"/>
                <a:sym typeface="Times New Roman"/>
              </a:endParaRPr>
            </a:p>
          </p:txBody>
        </p:sp>
      </p:grpSp>
      <p:grpSp>
        <p:nvGrpSpPr>
          <p:cNvPr id="2208" name="Google Shape;2208;p84"/>
          <p:cNvGrpSpPr/>
          <p:nvPr/>
        </p:nvGrpSpPr>
        <p:grpSpPr>
          <a:xfrm>
            <a:off x="609600" y="1066800"/>
            <a:ext cx="1676400" cy="5410200"/>
            <a:chOff x="609600" y="1066800"/>
            <a:chExt cx="1676400" cy="5410200"/>
          </a:xfrm>
        </p:grpSpPr>
        <p:grpSp>
          <p:nvGrpSpPr>
            <p:cNvPr id="2209" name="Google Shape;2209;p84"/>
            <p:cNvGrpSpPr/>
            <p:nvPr/>
          </p:nvGrpSpPr>
          <p:grpSpPr>
            <a:xfrm>
              <a:off x="669036" y="1752600"/>
              <a:ext cx="1616964" cy="4724400"/>
              <a:chOff x="669036" y="1739900"/>
              <a:chExt cx="1616964" cy="4724400"/>
            </a:xfrm>
          </p:grpSpPr>
          <p:sp>
            <p:nvSpPr>
              <p:cNvPr id="2210" name="Google Shape;2210;p84"/>
              <p:cNvSpPr/>
              <p:nvPr/>
            </p:nvSpPr>
            <p:spPr>
              <a:xfrm>
                <a:off x="670560" y="1739900"/>
                <a:ext cx="1524000" cy="3200400"/>
              </a:xfrm>
              <a:prstGeom prst="rect">
                <a:avLst/>
              </a:prstGeom>
              <a:solidFill>
                <a:srgbClr val="C2D59B"/>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137160" lvl="0" marL="137160" marR="0" rtl="0" algn="l">
                  <a:spcBef>
                    <a:spcPts val="0"/>
                  </a:spcBef>
                  <a:spcAft>
                    <a:spcPts val="0"/>
                  </a:spcAft>
                  <a:buClr>
                    <a:srgbClr val="333F1A"/>
                  </a:buClr>
                  <a:buSzPts val="1200"/>
                  <a:buFont typeface="Arial"/>
                  <a:buChar char="•"/>
                </a:pPr>
                <a:r>
                  <a:rPr lang="en-US" sz="1200">
                    <a:solidFill>
                      <a:srgbClr val="333F1A"/>
                    </a:solidFill>
                    <a:latin typeface="Times New Roman"/>
                    <a:ea typeface="Times New Roman"/>
                    <a:cs typeface="Times New Roman"/>
                    <a:sym typeface="Times New Roman"/>
                  </a:rPr>
                  <a:t>Strengths</a:t>
                </a:r>
                <a:endParaRPr/>
              </a:p>
              <a:p>
                <a:pPr indent="-137160" lvl="0" marL="137160" marR="0" rtl="0" algn="l">
                  <a:spcBef>
                    <a:spcPts val="0"/>
                  </a:spcBef>
                  <a:spcAft>
                    <a:spcPts val="0"/>
                  </a:spcAft>
                  <a:buClr>
                    <a:srgbClr val="333F1A"/>
                  </a:buClr>
                  <a:buSzPts val="1200"/>
                  <a:buFont typeface="Arial"/>
                  <a:buChar char="•"/>
                </a:pPr>
                <a:r>
                  <a:rPr lang="en-US" sz="1200">
                    <a:solidFill>
                      <a:srgbClr val="333F1A"/>
                    </a:solidFill>
                    <a:latin typeface="Times New Roman"/>
                    <a:ea typeface="Times New Roman"/>
                    <a:cs typeface="Times New Roman"/>
                    <a:sym typeface="Times New Roman"/>
                  </a:rPr>
                  <a:t>Attitude</a:t>
                </a:r>
                <a:endParaRPr/>
              </a:p>
              <a:p>
                <a:pPr indent="-137160" lvl="0" marL="137160" marR="0" rtl="0" algn="l">
                  <a:spcBef>
                    <a:spcPts val="0"/>
                  </a:spcBef>
                  <a:spcAft>
                    <a:spcPts val="0"/>
                  </a:spcAft>
                  <a:buClr>
                    <a:srgbClr val="333F1A"/>
                  </a:buClr>
                  <a:buSzPts val="1200"/>
                  <a:buFont typeface="Arial"/>
                  <a:buChar char="•"/>
                </a:pPr>
                <a:r>
                  <a:rPr lang="en-US" sz="1200">
                    <a:solidFill>
                      <a:srgbClr val="333F1A"/>
                    </a:solidFill>
                    <a:latin typeface="Times New Roman"/>
                    <a:ea typeface="Times New Roman"/>
                    <a:cs typeface="Times New Roman"/>
                    <a:sym typeface="Times New Roman"/>
                  </a:rPr>
                  <a:t>Resilience</a:t>
                </a:r>
                <a:endParaRPr/>
              </a:p>
              <a:p>
                <a:pPr indent="-137160" lvl="0" marL="137160" marR="0" rtl="0" algn="l">
                  <a:spcBef>
                    <a:spcPts val="0"/>
                  </a:spcBef>
                  <a:spcAft>
                    <a:spcPts val="0"/>
                  </a:spcAft>
                  <a:buClr>
                    <a:srgbClr val="333F1A"/>
                  </a:buClr>
                  <a:buSzPts val="1200"/>
                  <a:buFont typeface="Arial"/>
                  <a:buChar char="•"/>
                </a:pPr>
                <a:r>
                  <a:rPr lang="en-US" sz="1200">
                    <a:solidFill>
                      <a:srgbClr val="333F1A"/>
                    </a:solidFill>
                    <a:latin typeface="Times New Roman"/>
                    <a:ea typeface="Times New Roman"/>
                    <a:cs typeface="Times New Roman"/>
                    <a:sym typeface="Times New Roman"/>
                  </a:rPr>
                  <a:t>Tenacity</a:t>
                </a:r>
                <a:endParaRPr/>
              </a:p>
              <a:p>
                <a:pPr indent="-137160" lvl="0" marL="137160" marR="0" rtl="0" algn="l">
                  <a:spcBef>
                    <a:spcPts val="0"/>
                  </a:spcBef>
                  <a:spcAft>
                    <a:spcPts val="0"/>
                  </a:spcAft>
                  <a:buClr>
                    <a:srgbClr val="333F1A"/>
                  </a:buClr>
                  <a:buSzPts val="1200"/>
                  <a:buFont typeface="Arial"/>
                  <a:buChar char="•"/>
                </a:pPr>
                <a:r>
                  <a:rPr lang="en-US" sz="1200">
                    <a:solidFill>
                      <a:srgbClr val="333F1A"/>
                    </a:solidFill>
                    <a:latin typeface="Times New Roman"/>
                    <a:ea typeface="Times New Roman"/>
                    <a:cs typeface="Times New Roman"/>
                    <a:sym typeface="Times New Roman"/>
                  </a:rPr>
                  <a:t>Passion</a:t>
                </a:r>
                <a:endParaRPr/>
              </a:p>
              <a:p>
                <a:pPr indent="-137160" lvl="0" marL="137160" marR="0" rtl="0" algn="l">
                  <a:spcBef>
                    <a:spcPts val="0"/>
                  </a:spcBef>
                  <a:spcAft>
                    <a:spcPts val="0"/>
                  </a:spcAft>
                  <a:buClr>
                    <a:srgbClr val="333F1A"/>
                  </a:buClr>
                  <a:buSzPts val="1200"/>
                  <a:buFont typeface="Arial"/>
                  <a:buChar char="•"/>
                </a:pPr>
                <a:r>
                  <a:rPr lang="en-US" sz="1200">
                    <a:solidFill>
                      <a:srgbClr val="333F1A"/>
                    </a:solidFill>
                    <a:latin typeface="Times New Roman"/>
                    <a:ea typeface="Times New Roman"/>
                    <a:cs typeface="Times New Roman"/>
                    <a:sym typeface="Times New Roman"/>
                  </a:rPr>
                  <a:t>Experiences</a:t>
                </a:r>
                <a:endParaRPr/>
              </a:p>
              <a:p>
                <a:pPr indent="-137160" lvl="0" marL="137160" marR="0" rtl="0" algn="l">
                  <a:spcBef>
                    <a:spcPts val="0"/>
                  </a:spcBef>
                  <a:spcAft>
                    <a:spcPts val="0"/>
                  </a:spcAft>
                  <a:buClr>
                    <a:srgbClr val="333F1A"/>
                  </a:buClr>
                  <a:buSzPts val="1200"/>
                  <a:buFont typeface="Arial"/>
                  <a:buChar char="•"/>
                </a:pPr>
                <a:r>
                  <a:rPr lang="en-US" sz="1200">
                    <a:solidFill>
                      <a:srgbClr val="333F1A"/>
                    </a:solidFill>
                    <a:latin typeface="Times New Roman"/>
                    <a:ea typeface="Times New Roman"/>
                    <a:cs typeface="Times New Roman"/>
                    <a:sym typeface="Times New Roman"/>
                  </a:rPr>
                  <a:t>Network</a:t>
                </a:r>
                <a:endParaRPr/>
              </a:p>
              <a:p>
                <a:pPr indent="-137160" lvl="0" marL="137160" marR="0" rtl="0" algn="l">
                  <a:spcBef>
                    <a:spcPts val="0"/>
                  </a:spcBef>
                  <a:spcAft>
                    <a:spcPts val="0"/>
                  </a:spcAft>
                  <a:buClr>
                    <a:srgbClr val="333F1A"/>
                  </a:buClr>
                  <a:buSzPts val="1200"/>
                  <a:buFont typeface="Arial"/>
                  <a:buChar char="•"/>
                </a:pPr>
                <a:r>
                  <a:rPr lang="en-US" sz="1200">
                    <a:solidFill>
                      <a:srgbClr val="333F1A"/>
                    </a:solidFill>
                    <a:latin typeface="Times New Roman"/>
                    <a:ea typeface="Times New Roman"/>
                    <a:cs typeface="Times New Roman"/>
                    <a:sym typeface="Times New Roman"/>
                  </a:rPr>
                  <a:t>Resource State</a:t>
                </a:r>
                <a:endParaRPr/>
              </a:p>
              <a:p>
                <a:pPr indent="-137160" lvl="0" marL="137160" marR="0" rtl="0" algn="l">
                  <a:spcBef>
                    <a:spcPts val="0"/>
                  </a:spcBef>
                  <a:spcAft>
                    <a:spcPts val="0"/>
                  </a:spcAft>
                  <a:buClr>
                    <a:srgbClr val="333F1A"/>
                  </a:buClr>
                  <a:buSzPts val="1200"/>
                  <a:buFont typeface="Arial"/>
                  <a:buChar char="•"/>
                </a:pPr>
                <a:r>
                  <a:rPr lang="en-US" sz="1200">
                    <a:solidFill>
                      <a:srgbClr val="333F1A"/>
                    </a:solidFill>
                    <a:latin typeface="Times New Roman"/>
                    <a:ea typeface="Times New Roman"/>
                    <a:cs typeface="Times New Roman"/>
                    <a:sym typeface="Times New Roman"/>
                  </a:rPr>
                  <a:t>Critical Thinking</a:t>
                </a:r>
                <a:endParaRPr/>
              </a:p>
              <a:p>
                <a:pPr indent="-137160" lvl="0" marL="137160" marR="0" rtl="0" algn="l">
                  <a:spcBef>
                    <a:spcPts val="0"/>
                  </a:spcBef>
                  <a:spcAft>
                    <a:spcPts val="0"/>
                  </a:spcAft>
                  <a:buClr>
                    <a:srgbClr val="333F1A"/>
                  </a:buClr>
                  <a:buSzPts val="1200"/>
                  <a:buFont typeface="Arial"/>
                  <a:buChar char="•"/>
                </a:pPr>
                <a:r>
                  <a:rPr lang="en-US" sz="1200">
                    <a:solidFill>
                      <a:srgbClr val="333F1A"/>
                    </a:solidFill>
                    <a:latin typeface="Times New Roman"/>
                    <a:ea typeface="Times New Roman"/>
                    <a:cs typeface="Times New Roman"/>
                    <a:sym typeface="Times New Roman"/>
                  </a:rPr>
                  <a:t>Problem Solving</a:t>
                </a:r>
                <a:endParaRPr/>
              </a:p>
              <a:p>
                <a:pPr indent="-137160" lvl="0" marL="137160" marR="0" rtl="0" algn="l">
                  <a:spcBef>
                    <a:spcPts val="0"/>
                  </a:spcBef>
                  <a:spcAft>
                    <a:spcPts val="0"/>
                  </a:spcAft>
                  <a:buClr>
                    <a:srgbClr val="333F1A"/>
                  </a:buClr>
                  <a:buSzPts val="1200"/>
                  <a:buFont typeface="Arial"/>
                  <a:buChar char="•"/>
                </a:pPr>
                <a:r>
                  <a:rPr lang="en-US" sz="1200">
                    <a:solidFill>
                      <a:srgbClr val="333F1A"/>
                    </a:solidFill>
                    <a:latin typeface="Times New Roman"/>
                    <a:ea typeface="Times New Roman"/>
                    <a:cs typeface="Times New Roman"/>
                    <a:sym typeface="Times New Roman"/>
                  </a:rPr>
                  <a:t>Ethics</a:t>
                </a:r>
                <a:endParaRPr/>
              </a:p>
              <a:p>
                <a:pPr indent="-137160" lvl="0" marL="137160" marR="0" rtl="0" algn="l">
                  <a:spcBef>
                    <a:spcPts val="0"/>
                  </a:spcBef>
                  <a:spcAft>
                    <a:spcPts val="0"/>
                  </a:spcAft>
                  <a:buClr>
                    <a:srgbClr val="333F1A"/>
                  </a:buClr>
                  <a:buSzPts val="1200"/>
                  <a:buFont typeface="Arial"/>
                  <a:buChar char="•"/>
                </a:pPr>
                <a:r>
                  <a:rPr lang="en-US" sz="1200">
                    <a:solidFill>
                      <a:srgbClr val="333F1A"/>
                    </a:solidFill>
                    <a:latin typeface="Times New Roman"/>
                    <a:ea typeface="Times New Roman"/>
                    <a:cs typeface="Times New Roman"/>
                    <a:sym typeface="Times New Roman"/>
                  </a:rPr>
                  <a:t>Communication</a:t>
                </a:r>
                <a:endParaRPr/>
              </a:p>
              <a:p>
                <a:pPr indent="-137160" lvl="0" marL="137160" marR="0" rtl="0" algn="l">
                  <a:spcBef>
                    <a:spcPts val="0"/>
                  </a:spcBef>
                  <a:spcAft>
                    <a:spcPts val="0"/>
                  </a:spcAft>
                  <a:buClr>
                    <a:srgbClr val="333F1A"/>
                  </a:buClr>
                  <a:buSzPts val="1200"/>
                  <a:buFont typeface="Arial"/>
                  <a:buChar char="•"/>
                </a:pPr>
                <a:r>
                  <a:rPr lang="en-US" sz="1200">
                    <a:solidFill>
                      <a:srgbClr val="333F1A"/>
                    </a:solidFill>
                    <a:latin typeface="Times New Roman"/>
                    <a:ea typeface="Times New Roman"/>
                    <a:cs typeface="Times New Roman"/>
                    <a:sym typeface="Times New Roman"/>
                  </a:rPr>
                  <a:t>Aptitude</a:t>
                </a:r>
                <a:endParaRPr/>
              </a:p>
              <a:p>
                <a:pPr indent="-137160" lvl="0" marL="137160" marR="0" rtl="0" algn="l">
                  <a:spcBef>
                    <a:spcPts val="0"/>
                  </a:spcBef>
                  <a:spcAft>
                    <a:spcPts val="0"/>
                  </a:spcAft>
                  <a:buClr>
                    <a:srgbClr val="333F1A"/>
                  </a:buClr>
                  <a:buSzPts val="1200"/>
                  <a:buFont typeface="Arial"/>
                  <a:buChar char="•"/>
                </a:pPr>
                <a:r>
                  <a:rPr lang="en-US" sz="1200">
                    <a:solidFill>
                      <a:srgbClr val="333F1A"/>
                    </a:solidFill>
                    <a:latin typeface="Times New Roman"/>
                    <a:ea typeface="Times New Roman"/>
                    <a:cs typeface="Times New Roman"/>
                    <a:sym typeface="Times New Roman"/>
                  </a:rPr>
                  <a:t>Authenticity</a:t>
                </a:r>
                <a:endParaRPr/>
              </a:p>
              <a:p>
                <a:pPr indent="-137160" lvl="0" marL="137160" marR="0" rtl="0" algn="l">
                  <a:spcBef>
                    <a:spcPts val="0"/>
                  </a:spcBef>
                  <a:spcAft>
                    <a:spcPts val="0"/>
                  </a:spcAft>
                  <a:buClr>
                    <a:srgbClr val="333F1A"/>
                  </a:buClr>
                  <a:buSzPts val="1200"/>
                  <a:buFont typeface="Arial"/>
                  <a:buChar char="•"/>
                </a:pPr>
                <a:r>
                  <a:rPr lang="en-US" sz="1200">
                    <a:solidFill>
                      <a:srgbClr val="333F1A"/>
                    </a:solidFill>
                    <a:latin typeface="Times New Roman"/>
                    <a:ea typeface="Times New Roman"/>
                    <a:cs typeface="Times New Roman"/>
                    <a:sym typeface="Times New Roman"/>
                  </a:rPr>
                  <a:t>Humility</a:t>
                </a:r>
                <a:endParaRPr/>
              </a:p>
              <a:p>
                <a:pPr indent="-137160" lvl="0" marL="137160" marR="0" rtl="0" algn="l">
                  <a:spcBef>
                    <a:spcPts val="0"/>
                  </a:spcBef>
                  <a:spcAft>
                    <a:spcPts val="0"/>
                  </a:spcAft>
                  <a:buClr>
                    <a:srgbClr val="333F1A"/>
                  </a:buClr>
                  <a:buSzPts val="1200"/>
                  <a:buFont typeface="Arial"/>
                  <a:buChar char="•"/>
                </a:pPr>
                <a:r>
                  <a:rPr lang="en-US" sz="1200">
                    <a:solidFill>
                      <a:srgbClr val="333F1A"/>
                    </a:solidFill>
                    <a:latin typeface="Times New Roman"/>
                    <a:ea typeface="Times New Roman"/>
                    <a:cs typeface="Times New Roman"/>
                    <a:sym typeface="Times New Roman"/>
                  </a:rPr>
                  <a:t>4 Levels of Communication</a:t>
                </a:r>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2211" name="Google Shape;2211;p84"/>
              <p:cNvSpPr/>
              <p:nvPr/>
            </p:nvSpPr>
            <p:spPr>
              <a:xfrm rot="10800000">
                <a:off x="669036" y="4940300"/>
                <a:ext cx="1527048" cy="1524000"/>
              </a:xfrm>
              <a:prstGeom prst="round2SameRect">
                <a:avLst>
                  <a:gd fmla="val 16667" name="adj1"/>
                  <a:gd fmla="val 0" name="adj2"/>
                </a:avLst>
              </a:prstGeom>
              <a:solidFill>
                <a:srgbClr val="D6E3BC"/>
              </a:solidFill>
              <a:ln>
                <a:noFill/>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chemeClr val="lt1"/>
                  </a:solidFill>
                  <a:latin typeface="Times New Roman"/>
                  <a:ea typeface="Times New Roman"/>
                  <a:cs typeface="Times New Roman"/>
                  <a:sym typeface="Times New Roman"/>
                </a:endParaRPr>
              </a:p>
            </p:txBody>
          </p:sp>
          <p:sp>
            <p:nvSpPr>
              <p:cNvPr id="2212" name="Google Shape;2212;p84"/>
              <p:cNvSpPr txBox="1"/>
              <p:nvPr/>
            </p:nvSpPr>
            <p:spPr>
              <a:xfrm>
                <a:off x="685800" y="5029200"/>
                <a:ext cx="1600200" cy="954107"/>
              </a:xfrm>
              <a:prstGeom prst="rect">
                <a:avLst/>
              </a:prstGeom>
              <a:noFill/>
              <a:ln>
                <a:noFill/>
              </a:ln>
            </p:spPr>
            <p:txBody>
              <a:bodyPr anchorCtr="0" anchor="t" bIns="45700" lIns="91425" spcFirstLastPara="1" rIns="91425" wrap="square" tIns="45700">
                <a:spAutoFit/>
              </a:bodyPr>
              <a:lstStyle/>
              <a:p>
                <a:pPr indent="-91440" lvl="0" marL="137160" marR="0" rtl="0" algn="l">
                  <a:spcBef>
                    <a:spcPts val="0"/>
                  </a:spcBef>
                  <a:spcAft>
                    <a:spcPts val="0"/>
                  </a:spcAft>
                  <a:buClr>
                    <a:srgbClr val="333F1A"/>
                  </a:buClr>
                  <a:buSzPts val="1400"/>
                  <a:buFont typeface="Arial"/>
                  <a:buChar char="•"/>
                </a:pPr>
                <a:r>
                  <a:rPr lang="en-US" sz="1400">
                    <a:solidFill>
                      <a:srgbClr val="333F1A"/>
                    </a:solidFill>
                    <a:latin typeface="Calibri"/>
                    <a:ea typeface="Calibri"/>
                    <a:cs typeface="Calibri"/>
                    <a:sym typeface="Calibri"/>
                  </a:rPr>
                  <a:t>Describe the current employees strengths.</a:t>
                </a:r>
                <a:endParaRPr/>
              </a:p>
            </p:txBody>
          </p:sp>
        </p:grpSp>
        <p:sp>
          <p:nvSpPr>
            <p:cNvPr id="2213" name="Google Shape;2213;p84"/>
            <p:cNvSpPr/>
            <p:nvPr/>
          </p:nvSpPr>
          <p:spPr>
            <a:xfrm>
              <a:off x="609600" y="1066800"/>
              <a:ext cx="1645920" cy="685800"/>
            </a:xfrm>
            <a:prstGeom prst="roundRect">
              <a:avLst>
                <a:gd fmla="val 16667" name="adj"/>
              </a:avLst>
            </a:prstGeom>
            <a:solidFill>
              <a:srgbClr val="76923C"/>
            </a:solidFill>
            <a:ln cap="flat" cmpd="sng" w="9525">
              <a:solidFill>
                <a:srgbClr val="4A7DBA"/>
              </a:solidFill>
              <a:prstDash val="solid"/>
              <a:round/>
              <a:headEnd len="sm" w="sm" type="none"/>
              <a:tailEnd len="sm" w="sm" type="none"/>
            </a:ln>
            <a:effectLst>
              <a:outerShdw blurRad="40000" rotWithShape="0" dir="5400000" dist="23000">
                <a:srgbClr val="000000">
                  <a:alpha val="34901"/>
                </a:srgbClr>
              </a:outerShdw>
            </a:effectLst>
          </p:spPr>
          <p:txBody>
            <a:bodyPr anchorCtr="1" anchor="ctr" bIns="45700" lIns="91425" spcFirstLastPara="1" rIns="91425" wrap="square" tIns="45700">
              <a:noAutofit/>
            </a:bodyPr>
            <a:lstStyle/>
            <a:p>
              <a:pPr indent="0" lvl="0" marL="0" marR="0" rtl="0" algn="ctr">
                <a:spcBef>
                  <a:spcPts val="0"/>
                </a:spcBef>
                <a:spcAft>
                  <a:spcPts val="0"/>
                </a:spcAft>
                <a:buNone/>
              </a:pPr>
              <a:r>
                <a:rPr b="1" lang="en-US" sz="1400">
                  <a:solidFill>
                    <a:schemeClr val="lt1"/>
                  </a:solidFill>
                  <a:latin typeface="Times New Roman"/>
                  <a:ea typeface="Times New Roman"/>
                  <a:cs typeface="Times New Roman"/>
                  <a:sym typeface="Times New Roman"/>
                </a:rPr>
                <a:t>Employee Characteristics</a:t>
              </a:r>
              <a:endParaRPr b="1" sz="1400">
                <a:solidFill>
                  <a:schemeClr val="lt1"/>
                </a:solidFill>
                <a:latin typeface="Times New Roman"/>
                <a:ea typeface="Times New Roman"/>
                <a:cs typeface="Times New Roman"/>
                <a:sym typeface="Times New Roman"/>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7" name="Shape 2217"/>
        <p:cNvGrpSpPr/>
        <p:nvPr/>
      </p:nvGrpSpPr>
      <p:grpSpPr>
        <a:xfrm>
          <a:off x="0" y="0"/>
          <a:ext cx="0" cy="0"/>
          <a:chOff x="0" y="0"/>
          <a:chExt cx="0" cy="0"/>
        </a:xfrm>
      </p:grpSpPr>
      <p:sp>
        <p:nvSpPr>
          <p:cNvPr id="2218" name="Google Shape;2218;p85"/>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The People Sub-lenses</a:t>
            </a:r>
            <a:endParaRPr/>
          </a:p>
        </p:txBody>
      </p:sp>
      <p:pic>
        <p:nvPicPr>
          <p:cNvPr descr="PeopleSubLens.tiff" id="2219" name="Google Shape;2219;p85"/>
          <p:cNvPicPr preferRelativeResize="0"/>
          <p:nvPr/>
        </p:nvPicPr>
        <p:blipFill rotWithShape="1">
          <a:blip r:embed="rId3">
            <a:alphaModFix/>
          </a:blip>
          <a:srcRect b="0" l="0" r="0" t="0"/>
          <a:stretch/>
        </p:blipFill>
        <p:spPr>
          <a:xfrm>
            <a:off x="3481553" y="1447800"/>
            <a:ext cx="5662448" cy="4191000"/>
          </a:xfrm>
          <a:prstGeom prst="rect">
            <a:avLst/>
          </a:prstGeom>
          <a:noFill/>
          <a:ln>
            <a:noFill/>
          </a:ln>
        </p:spPr>
      </p:pic>
      <p:sp>
        <p:nvSpPr>
          <p:cNvPr id="2220" name="Google Shape;2220;p85"/>
          <p:cNvSpPr txBox="1"/>
          <p:nvPr/>
        </p:nvSpPr>
        <p:spPr>
          <a:xfrm>
            <a:off x="76200" y="1524000"/>
            <a:ext cx="3352800"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333F1A"/>
                </a:solidFill>
                <a:latin typeface="Calibri"/>
                <a:ea typeface="Calibri"/>
                <a:cs typeface="Calibri"/>
                <a:sym typeface="Calibri"/>
              </a:rPr>
              <a:t>Baseline Assessment of an Organization</a:t>
            </a:r>
            <a:endParaRPr/>
          </a:p>
          <a:p>
            <a:pPr indent="0" lvl="0" marL="0" marR="0" rtl="0" algn="l">
              <a:spcBef>
                <a:spcPts val="0"/>
              </a:spcBef>
              <a:spcAft>
                <a:spcPts val="0"/>
              </a:spcAft>
              <a:buNone/>
            </a:pPr>
            <a:r>
              <a:t/>
            </a:r>
            <a:endParaRPr sz="2000">
              <a:solidFill>
                <a:srgbClr val="333F1A"/>
              </a:solidFill>
              <a:latin typeface="Calibri"/>
              <a:ea typeface="Calibri"/>
              <a:cs typeface="Calibri"/>
              <a:sym typeface="Calibri"/>
            </a:endParaRPr>
          </a:p>
          <a:p>
            <a:pPr indent="-177800" lvl="0" marL="1778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Let’s focus on </a:t>
            </a:r>
            <a:r>
              <a:rPr b="1" lang="en-US" sz="2000">
                <a:solidFill>
                  <a:srgbClr val="333F1A"/>
                </a:solidFill>
                <a:latin typeface="Calibri"/>
                <a:ea typeface="Calibri"/>
                <a:cs typeface="Calibri"/>
                <a:sym typeface="Calibri"/>
              </a:rPr>
              <a:t>OD </a:t>
            </a:r>
            <a:r>
              <a:rPr lang="en-US" sz="2000">
                <a:solidFill>
                  <a:srgbClr val="333F1A"/>
                </a:solidFill>
                <a:latin typeface="Calibri"/>
                <a:ea typeface="Calibri"/>
                <a:cs typeface="Calibri"/>
                <a:sym typeface="Calibri"/>
              </a:rPr>
              <a:t>at </a:t>
            </a:r>
            <a:r>
              <a:rPr b="1" lang="en-US" sz="2000">
                <a:solidFill>
                  <a:srgbClr val="333F1A"/>
                </a:solidFill>
                <a:latin typeface="Calibri"/>
                <a:ea typeface="Calibri"/>
                <a:cs typeface="Calibri"/>
                <a:sym typeface="Calibri"/>
              </a:rPr>
              <a:t>6.17</a:t>
            </a:r>
            <a:endParaRPr/>
          </a:p>
          <a:p>
            <a:pPr indent="-50800" lvl="0" marL="177800" marR="0" rtl="0" algn="l">
              <a:spcBef>
                <a:spcPts val="0"/>
              </a:spcBef>
              <a:spcAft>
                <a:spcPts val="0"/>
              </a:spcAft>
              <a:buClr>
                <a:schemeClr val="dk1"/>
              </a:buClr>
              <a:buSzPts val="2000"/>
              <a:buFont typeface="Arial"/>
              <a:buNone/>
            </a:pPr>
            <a:r>
              <a:t/>
            </a:r>
            <a:endParaRPr sz="2000">
              <a:solidFill>
                <a:srgbClr val="333F1A"/>
              </a:solidFill>
              <a:latin typeface="Calibri"/>
              <a:ea typeface="Calibri"/>
              <a:cs typeface="Calibri"/>
              <a:sym typeface="Calibri"/>
            </a:endParaRPr>
          </a:p>
          <a:p>
            <a:pPr indent="-177800" lvl="0" marL="1778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What are some conclusions?</a:t>
            </a:r>
            <a:endParaRPr/>
          </a:p>
        </p:txBody>
      </p:sp>
      <p:cxnSp>
        <p:nvCxnSpPr>
          <p:cNvPr id="2221" name="Google Shape;2221;p85"/>
          <p:cNvCxnSpPr/>
          <p:nvPr/>
        </p:nvCxnSpPr>
        <p:spPr>
          <a:xfrm flipH="1" rot="10800000">
            <a:off x="3162300" y="2514600"/>
            <a:ext cx="1752600" cy="136153"/>
          </a:xfrm>
          <a:prstGeom prst="straightConnector1">
            <a:avLst/>
          </a:prstGeom>
          <a:noFill/>
          <a:ln cap="flat" cmpd="sng" w="92075">
            <a:solidFill>
              <a:srgbClr val="E36C09"/>
            </a:solidFill>
            <a:prstDash val="solid"/>
            <a:round/>
            <a:headEnd len="sm" w="sm" type="none"/>
            <a:tailEnd len="med" w="med" type="triangle"/>
          </a:ln>
          <a:effectLst>
            <a:outerShdw blurRad="40000" rotWithShape="0" dir="5400000" dist="20000">
              <a:srgbClr val="000000">
                <a:alpha val="37647"/>
              </a:srgbClr>
            </a:outerShdw>
          </a:effectLst>
        </p:spPr>
      </p:cxnSp>
      <p:sp>
        <p:nvSpPr>
          <p:cNvPr id="2222" name="Google Shape;2222;p85"/>
          <p:cNvSpPr txBox="1"/>
          <p:nvPr/>
        </p:nvSpPr>
        <p:spPr>
          <a:xfrm>
            <a:off x="76200" y="3429000"/>
            <a:ext cx="3276600"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rgbClr val="333F1A"/>
              </a:solidFill>
              <a:latin typeface="Calibri"/>
              <a:ea typeface="Calibri"/>
              <a:cs typeface="Calibri"/>
              <a:sym typeface="Calibri"/>
            </a:endParaRPr>
          </a:p>
          <a:p>
            <a:pPr indent="-177800" lvl="0" marL="1778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Are the right jobs staffed?</a:t>
            </a:r>
            <a:endParaRPr/>
          </a:p>
          <a:p>
            <a:pPr indent="-177800" lvl="0" marL="1778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Do the employees think they are staffed correctly?</a:t>
            </a:r>
            <a:endParaRPr/>
          </a:p>
          <a:p>
            <a:pPr indent="-177800" lvl="0" marL="177800" marR="0" rtl="0" algn="l">
              <a:spcBef>
                <a:spcPts val="0"/>
              </a:spcBef>
              <a:spcAft>
                <a:spcPts val="0"/>
              </a:spcAft>
              <a:buClr>
                <a:srgbClr val="333F1A"/>
              </a:buClr>
              <a:buSzPts val="2000"/>
              <a:buFont typeface="Arial"/>
              <a:buChar char="•"/>
            </a:pPr>
            <a:r>
              <a:rPr lang="en-US" sz="2000">
                <a:solidFill>
                  <a:srgbClr val="333F1A"/>
                </a:solidFill>
                <a:latin typeface="Calibri"/>
                <a:ea typeface="Calibri"/>
                <a:cs typeface="Calibri"/>
                <a:sym typeface="Calibri"/>
              </a:rPr>
              <a:t>Could the reporting structures be better aligned to achieve the strategy?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2"/>
                                        </p:tgtEl>
                                        <p:attrNameLst>
                                          <p:attrName>style.visibility</p:attrName>
                                        </p:attrNameLst>
                                      </p:cBhvr>
                                      <p:to>
                                        <p:strVal val="visible"/>
                                      </p:to>
                                    </p:set>
                                    <p:animEffect filter="fade" transition="in">
                                      <p:cBhvr>
                                        <p:cTn dur="1000"/>
                                        <p:tgtEl>
                                          <p:spTgt spid="2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6" name="Shape 2226"/>
        <p:cNvGrpSpPr/>
        <p:nvPr/>
      </p:nvGrpSpPr>
      <p:grpSpPr>
        <a:xfrm>
          <a:off x="0" y="0"/>
          <a:ext cx="0" cy="0"/>
          <a:chOff x="0" y="0"/>
          <a:chExt cx="0" cy="0"/>
        </a:xfrm>
      </p:grpSpPr>
      <p:sp>
        <p:nvSpPr>
          <p:cNvPr id="2227" name="Google Shape;2227;p86"/>
          <p:cNvSpPr txBox="1"/>
          <p:nvPr>
            <p:ph type="title"/>
          </p:nvPr>
        </p:nvSpPr>
        <p:spPr>
          <a:xfrm>
            <a:off x="0" y="1588"/>
            <a:ext cx="9144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People Lens ≈ Organizational Design ≈ Right People / Right Places</a:t>
            </a:r>
            <a:endParaRPr/>
          </a:p>
        </p:txBody>
      </p:sp>
      <p:sp>
        <p:nvSpPr>
          <p:cNvPr id="2228" name="Google Shape;2228;p86"/>
          <p:cNvSpPr txBox="1"/>
          <p:nvPr>
            <p:ph idx="4" type="body"/>
          </p:nvPr>
        </p:nvSpPr>
        <p:spPr>
          <a:xfrm>
            <a:off x="3200400" y="1828800"/>
            <a:ext cx="5486400" cy="395128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3200"/>
              <a:buChar char="•"/>
            </a:pPr>
            <a:r>
              <a:rPr lang="en-US" sz="3200"/>
              <a:t>People are made to do and love certain things!</a:t>
            </a:r>
            <a:endParaRPr/>
          </a:p>
          <a:p>
            <a:pPr indent="-342900" lvl="0" marL="342900" rtl="0" algn="l">
              <a:spcBef>
                <a:spcPts val="640"/>
              </a:spcBef>
              <a:spcAft>
                <a:spcPts val="0"/>
              </a:spcAft>
              <a:buClr>
                <a:srgbClr val="333F1A"/>
              </a:buClr>
              <a:buSzPts val="3200"/>
              <a:buChar char="•"/>
            </a:pPr>
            <a:r>
              <a:rPr lang="en-US" sz="3200"/>
              <a:t>How can we know this?</a:t>
            </a:r>
            <a:endParaRPr/>
          </a:p>
          <a:p>
            <a:pPr indent="-342900" lvl="0" marL="342900" rtl="0" algn="l">
              <a:spcBef>
                <a:spcPts val="640"/>
              </a:spcBef>
              <a:spcAft>
                <a:spcPts val="0"/>
              </a:spcAft>
              <a:buClr>
                <a:srgbClr val="333F1A"/>
              </a:buClr>
              <a:buSzPts val="3200"/>
              <a:buChar char="•"/>
            </a:pPr>
            <a:r>
              <a:rPr lang="en-US" sz="3200"/>
              <a:t>What do we do about it when we know this?</a:t>
            </a:r>
            <a:endParaRPr sz="3200"/>
          </a:p>
        </p:txBody>
      </p:sp>
      <p:pic>
        <p:nvPicPr>
          <p:cNvPr id="2229" name="Google Shape;2229;p86"/>
          <p:cNvPicPr preferRelativeResize="0"/>
          <p:nvPr/>
        </p:nvPicPr>
        <p:blipFill rotWithShape="1">
          <a:blip r:embed="rId3">
            <a:alphaModFix/>
          </a:blip>
          <a:srcRect b="0" l="0" r="0" t="0"/>
          <a:stretch/>
        </p:blipFill>
        <p:spPr>
          <a:xfrm>
            <a:off x="381000" y="1994860"/>
            <a:ext cx="2200205" cy="318674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3" name="Shape 2233"/>
        <p:cNvGrpSpPr/>
        <p:nvPr/>
      </p:nvGrpSpPr>
      <p:grpSpPr>
        <a:xfrm>
          <a:off x="0" y="0"/>
          <a:ext cx="0" cy="0"/>
          <a:chOff x="0" y="0"/>
          <a:chExt cx="0" cy="0"/>
        </a:xfrm>
      </p:grpSpPr>
      <p:sp>
        <p:nvSpPr>
          <p:cNvPr id="2234" name="Google Shape;2234;p87"/>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People Lens ≈ Employee Characteristics</a:t>
            </a:r>
            <a:endParaRPr/>
          </a:p>
        </p:txBody>
      </p:sp>
      <p:sp>
        <p:nvSpPr>
          <p:cNvPr id="2235" name="Google Shape;2235;p8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3200"/>
              <a:buChar char="•"/>
            </a:pPr>
            <a:r>
              <a:rPr lang="en-US">
                <a:latin typeface="Calibri"/>
                <a:ea typeface="Calibri"/>
                <a:cs typeface="Calibri"/>
                <a:sym typeface="Calibri"/>
              </a:rPr>
              <a:t>Start with RTP, but that is not enough!</a:t>
            </a:r>
            <a:endParaRPr>
              <a:latin typeface="Calibri"/>
              <a:ea typeface="Calibri"/>
              <a:cs typeface="Calibri"/>
              <a:sym typeface="Calibri"/>
            </a:endParaRPr>
          </a:p>
        </p:txBody>
      </p:sp>
      <p:sp>
        <p:nvSpPr>
          <p:cNvPr id="2236" name="Google Shape;2236;p87"/>
          <p:cNvSpPr/>
          <p:nvPr/>
        </p:nvSpPr>
        <p:spPr>
          <a:xfrm>
            <a:off x="381000" y="2644510"/>
            <a:ext cx="1544678" cy="2022681"/>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87"/>
          <p:cNvSpPr txBox="1"/>
          <p:nvPr/>
        </p:nvSpPr>
        <p:spPr>
          <a:xfrm rot="-3853799">
            <a:off x="257681" y="3416285"/>
            <a:ext cx="1662862" cy="461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EAF1DD"/>
                </a:solidFill>
                <a:latin typeface="Calibri"/>
                <a:ea typeface="Calibri"/>
                <a:cs typeface="Calibri"/>
                <a:sym typeface="Calibri"/>
              </a:rPr>
              <a:t>Resilience</a:t>
            </a:r>
            <a:endParaRPr/>
          </a:p>
        </p:txBody>
      </p:sp>
      <p:sp>
        <p:nvSpPr>
          <p:cNvPr id="2238" name="Google Shape;2238;p87"/>
          <p:cNvSpPr/>
          <p:nvPr/>
        </p:nvSpPr>
        <p:spPr>
          <a:xfrm>
            <a:off x="968684" y="2644510"/>
            <a:ext cx="1544680" cy="2022681"/>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87"/>
          <p:cNvSpPr/>
          <p:nvPr/>
        </p:nvSpPr>
        <p:spPr>
          <a:xfrm>
            <a:off x="1556369" y="2644510"/>
            <a:ext cx="1544678" cy="2022681"/>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87"/>
          <p:cNvSpPr/>
          <p:nvPr/>
        </p:nvSpPr>
        <p:spPr>
          <a:xfrm>
            <a:off x="2144053" y="2644510"/>
            <a:ext cx="1544680" cy="2022681"/>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87"/>
          <p:cNvSpPr/>
          <p:nvPr/>
        </p:nvSpPr>
        <p:spPr>
          <a:xfrm>
            <a:off x="2731738" y="2644510"/>
            <a:ext cx="1544678" cy="2022681"/>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87"/>
          <p:cNvSpPr/>
          <p:nvPr/>
        </p:nvSpPr>
        <p:spPr>
          <a:xfrm>
            <a:off x="3319422" y="2644510"/>
            <a:ext cx="1541468" cy="2022681"/>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87"/>
          <p:cNvSpPr/>
          <p:nvPr/>
        </p:nvSpPr>
        <p:spPr>
          <a:xfrm>
            <a:off x="3907108" y="2644510"/>
            <a:ext cx="1541468" cy="2022681"/>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87"/>
          <p:cNvSpPr/>
          <p:nvPr/>
        </p:nvSpPr>
        <p:spPr>
          <a:xfrm>
            <a:off x="4491581" y="2644510"/>
            <a:ext cx="1544678" cy="2022681"/>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87"/>
          <p:cNvSpPr/>
          <p:nvPr/>
        </p:nvSpPr>
        <p:spPr>
          <a:xfrm>
            <a:off x="5079264" y="2644510"/>
            <a:ext cx="1544680" cy="2022681"/>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87"/>
          <p:cNvSpPr/>
          <p:nvPr/>
        </p:nvSpPr>
        <p:spPr>
          <a:xfrm>
            <a:off x="5666950" y="2644510"/>
            <a:ext cx="1544678" cy="2022681"/>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87"/>
          <p:cNvSpPr/>
          <p:nvPr/>
        </p:nvSpPr>
        <p:spPr>
          <a:xfrm>
            <a:off x="6254634" y="2644510"/>
            <a:ext cx="1544680" cy="2022681"/>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87"/>
          <p:cNvSpPr/>
          <p:nvPr/>
        </p:nvSpPr>
        <p:spPr>
          <a:xfrm>
            <a:off x="6842319" y="2644510"/>
            <a:ext cx="1544678" cy="2022681"/>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87"/>
          <p:cNvSpPr/>
          <p:nvPr/>
        </p:nvSpPr>
        <p:spPr>
          <a:xfrm>
            <a:off x="7430003" y="2644510"/>
            <a:ext cx="1544680" cy="2022681"/>
          </a:xfrm>
          <a:prstGeom prst="parallelogram">
            <a:avLst>
              <a:gd fmla="val 58510" name="adj"/>
            </a:avLst>
          </a:prstGeom>
          <a:solidFill>
            <a:srgbClr val="76923C"/>
          </a:solidFill>
          <a:ln>
            <a:noFill/>
          </a:ln>
          <a:effectLst>
            <a:outerShdw blurRad="40000" rotWithShape="0" dir="972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87"/>
          <p:cNvSpPr txBox="1"/>
          <p:nvPr/>
        </p:nvSpPr>
        <p:spPr>
          <a:xfrm rot="-3853799">
            <a:off x="1601492" y="3416287"/>
            <a:ext cx="1348455" cy="461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EAF1DD"/>
                </a:solidFill>
                <a:latin typeface="Calibri"/>
                <a:ea typeface="Calibri"/>
                <a:cs typeface="Calibri"/>
                <a:sym typeface="Calibri"/>
              </a:rPr>
              <a:t>Passion</a:t>
            </a:r>
            <a:endParaRPr/>
          </a:p>
        </p:txBody>
      </p:sp>
      <p:sp>
        <p:nvSpPr>
          <p:cNvPr id="2251" name="Google Shape;2251;p87"/>
          <p:cNvSpPr txBox="1"/>
          <p:nvPr/>
        </p:nvSpPr>
        <p:spPr>
          <a:xfrm rot="-3853799">
            <a:off x="2709499" y="3414540"/>
            <a:ext cx="1505659" cy="461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EAF1DD"/>
                </a:solidFill>
                <a:latin typeface="Calibri"/>
                <a:ea typeface="Calibri"/>
                <a:cs typeface="Calibri"/>
                <a:sym typeface="Calibri"/>
              </a:rPr>
              <a:t>Network</a:t>
            </a:r>
            <a:endParaRPr/>
          </a:p>
        </p:txBody>
      </p:sp>
      <p:sp>
        <p:nvSpPr>
          <p:cNvPr id="2252" name="Google Shape;2252;p87"/>
          <p:cNvSpPr txBox="1"/>
          <p:nvPr/>
        </p:nvSpPr>
        <p:spPr>
          <a:xfrm rot="-3853799">
            <a:off x="3440360" y="3414540"/>
            <a:ext cx="2413945" cy="461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EAF1DD"/>
                </a:solidFill>
                <a:latin typeface="Calibri"/>
                <a:ea typeface="Calibri"/>
                <a:cs typeface="Calibri"/>
                <a:sym typeface="Calibri"/>
              </a:rPr>
              <a:t>Critical Thinking</a:t>
            </a:r>
            <a:endParaRPr/>
          </a:p>
        </p:txBody>
      </p:sp>
      <p:sp>
        <p:nvSpPr>
          <p:cNvPr id="2253" name="Google Shape;2253;p87"/>
          <p:cNvSpPr txBox="1"/>
          <p:nvPr/>
        </p:nvSpPr>
        <p:spPr>
          <a:xfrm rot="-3853799">
            <a:off x="5259417" y="3416285"/>
            <a:ext cx="1145837" cy="461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EAF1DD"/>
                </a:solidFill>
                <a:latin typeface="Calibri"/>
                <a:ea typeface="Calibri"/>
                <a:cs typeface="Calibri"/>
                <a:sym typeface="Calibri"/>
              </a:rPr>
              <a:t>Ethics</a:t>
            </a:r>
            <a:endParaRPr/>
          </a:p>
        </p:txBody>
      </p:sp>
      <p:sp>
        <p:nvSpPr>
          <p:cNvPr id="2254" name="Google Shape;2254;p87"/>
          <p:cNvSpPr txBox="1"/>
          <p:nvPr/>
        </p:nvSpPr>
        <p:spPr>
          <a:xfrm rot="-3853799">
            <a:off x="5815609" y="3416285"/>
            <a:ext cx="2403464" cy="461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EAF1DD"/>
                </a:solidFill>
                <a:latin typeface="Calibri"/>
                <a:ea typeface="Calibri"/>
                <a:cs typeface="Calibri"/>
                <a:sym typeface="Calibri"/>
              </a:rPr>
              <a:t>Communication</a:t>
            </a:r>
            <a:endParaRPr/>
          </a:p>
        </p:txBody>
      </p:sp>
      <p:sp>
        <p:nvSpPr>
          <p:cNvPr id="2255" name="Google Shape;2255;p87"/>
          <p:cNvSpPr txBox="1"/>
          <p:nvPr/>
        </p:nvSpPr>
        <p:spPr>
          <a:xfrm rot="-3853799">
            <a:off x="7224048" y="3414540"/>
            <a:ext cx="1959800" cy="461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EAF1DD"/>
                </a:solidFill>
                <a:latin typeface="Calibri"/>
                <a:ea typeface="Calibri"/>
                <a:cs typeface="Calibri"/>
                <a:sym typeface="Calibri"/>
              </a:rPr>
              <a:t>Authenticity</a:t>
            </a:r>
            <a:endParaRPr/>
          </a:p>
        </p:txBody>
      </p:sp>
      <p:sp>
        <p:nvSpPr>
          <p:cNvPr id="2256" name="Google Shape;2256;p87"/>
          <p:cNvSpPr txBox="1"/>
          <p:nvPr/>
        </p:nvSpPr>
        <p:spPr>
          <a:xfrm rot="-3853799">
            <a:off x="950167" y="3426766"/>
            <a:ext cx="1453257" cy="461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4F6128"/>
                </a:solidFill>
                <a:latin typeface="Calibri"/>
                <a:ea typeface="Calibri"/>
                <a:cs typeface="Calibri"/>
                <a:sym typeface="Calibri"/>
              </a:rPr>
              <a:t>Tenacity</a:t>
            </a:r>
            <a:endParaRPr/>
          </a:p>
        </p:txBody>
      </p:sp>
      <p:sp>
        <p:nvSpPr>
          <p:cNvPr id="2257" name="Google Shape;2257;p87"/>
          <p:cNvSpPr txBox="1"/>
          <p:nvPr/>
        </p:nvSpPr>
        <p:spPr>
          <a:xfrm rot="-3853799">
            <a:off x="1957571" y="3426766"/>
            <a:ext cx="1795611" cy="461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4F6128"/>
                </a:solidFill>
                <a:latin typeface="Calibri"/>
                <a:ea typeface="Calibri"/>
                <a:cs typeface="Calibri"/>
                <a:sym typeface="Calibri"/>
              </a:rPr>
              <a:t>Experience</a:t>
            </a:r>
            <a:endParaRPr/>
          </a:p>
        </p:txBody>
      </p:sp>
      <p:sp>
        <p:nvSpPr>
          <p:cNvPr id="2258" name="Google Shape;2258;p87"/>
          <p:cNvSpPr txBox="1"/>
          <p:nvPr/>
        </p:nvSpPr>
        <p:spPr>
          <a:xfrm rot="-3853799">
            <a:off x="2895106" y="3426766"/>
            <a:ext cx="2277701" cy="461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4F6128"/>
                </a:solidFill>
                <a:latin typeface="Calibri"/>
                <a:ea typeface="Calibri"/>
                <a:cs typeface="Calibri"/>
                <a:sym typeface="Calibri"/>
              </a:rPr>
              <a:t>Resource State</a:t>
            </a:r>
            <a:endParaRPr/>
          </a:p>
        </p:txBody>
      </p:sp>
      <p:sp>
        <p:nvSpPr>
          <p:cNvPr id="2259" name="Google Shape;2259;p87"/>
          <p:cNvSpPr txBox="1"/>
          <p:nvPr/>
        </p:nvSpPr>
        <p:spPr>
          <a:xfrm rot="-3853799">
            <a:off x="3993339" y="3426766"/>
            <a:ext cx="2438398" cy="461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4F6128"/>
                </a:solidFill>
                <a:latin typeface="Calibri"/>
                <a:ea typeface="Calibri"/>
                <a:cs typeface="Calibri"/>
                <a:sym typeface="Calibri"/>
              </a:rPr>
              <a:t> Problem Solving</a:t>
            </a:r>
            <a:endParaRPr/>
          </a:p>
        </p:txBody>
      </p:sp>
      <p:sp>
        <p:nvSpPr>
          <p:cNvPr id="2260" name="Google Shape;2260;p87"/>
          <p:cNvSpPr txBox="1"/>
          <p:nvPr/>
        </p:nvSpPr>
        <p:spPr>
          <a:xfrm rot="-3853799">
            <a:off x="5650516" y="3426766"/>
            <a:ext cx="1481205" cy="461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4F6128"/>
                </a:solidFill>
                <a:latin typeface="Calibri"/>
                <a:ea typeface="Calibri"/>
                <a:cs typeface="Calibri"/>
                <a:sym typeface="Calibri"/>
              </a:rPr>
              <a:t>Humility</a:t>
            </a:r>
            <a:endParaRPr/>
          </a:p>
        </p:txBody>
      </p:sp>
      <p:sp>
        <p:nvSpPr>
          <p:cNvPr id="2261" name="Google Shape;2261;p87"/>
          <p:cNvSpPr txBox="1"/>
          <p:nvPr/>
        </p:nvSpPr>
        <p:spPr>
          <a:xfrm rot="-3853799">
            <a:off x="6817010" y="3426766"/>
            <a:ext cx="1502165" cy="46166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rgbClr val="4F6128"/>
                </a:solidFill>
                <a:latin typeface="Calibri"/>
                <a:ea typeface="Calibri"/>
                <a:cs typeface="Calibri"/>
                <a:sym typeface="Calibri"/>
              </a:rPr>
              <a:t>Aptitude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5">
                                            <p:txEl>
                                              <p:pRg end="0" st="0"/>
                                            </p:txEl>
                                          </p:spTgt>
                                        </p:tgtEl>
                                        <p:attrNameLst>
                                          <p:attrName>style.visibility</p:attrName>
                                        </p:attrNameLst>
                                      </p:cBhvr>
                                      <p:to>
                                        <p:strVal val="visible"/>
                                      </p:to>
                                    </p:set>
                                    <p:animEffect filter="fade" transition="in">
                                      <p:cBhvr>
                                        <p:cTn dur="500"/>
                                        <p:tgtEl>
                                          <p:spTgt spid="22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7"/>
                                        </p:tgtEl>
                                        <p:attrNameLst>
                                          <p:attrName>style.visibility</p:attrName>
                                        </p:attrNameLst>
                                      </p:cBhvr>
                                      <p:to>
                                        <p:strVal val="visible"/>
                                      </p:to>
                                    </p:set>
                                    <p:animEffect filter="fade" transition="in">
                                      <p:cBhvr>
                                        <p:cTn dur="500"/>
                                        <p:tgtEl>
                                          <p:spTgt spid="2237"/>
                                        </p:tgtEl>
                                      </p:cBhvr>
                                    </p:animEffect>
                                  </p:childTnLst>
                                </p:cTn>
                              </p:par>
                              <p:par>
                                <p:cTn fill="hold" nodeType="withEffect" presetClass="entr" presetID="10" presetSubtype="0">
                                  <p:stCondLst>
                                    <p:cond delay="0"/>
                                  </p:stCondLst>
                                  <p:childTnLst>
                                    <p:set>
                                      <p:cBhvr>
                                        <p:cTn dur="1" fill="hold">
                                          <p:stCondLst>
                                            <p:cond delay="0"/>
                                          </p:stCondLst>
                                        </p:cTn>
                                        <p:tgtEl>
                                          <p:spTgt spid="2256"/>
                                        </p:tgtEl>
                                        <p:attrNameLst>
                                          <p:attrName>style.visibility</p:attrName>
                                        </p:attrNameLst>
                                      </p:cBhvr>
                                      <p:to>
                                        <p:strVal val="visible"/>
                                      </p:to>
                                    </p:set>
                                    <p:animEffect filter="fade" transition="in">
                                      <p:cBhvr>
                                        <p:cTn dur="500"/>
                                        <p:tgtEl>
                                          <p:spTgt spid="2256"/>
                                        </p:tgtEl>
                                      </p:cBhvr>
                                    </p:animEffect>
                                  </p:childTnLst>
                                </p:cTn>
                              </p:par>
                              <p:par>
                                <p:cTn fill="hold" nodeType="withEffect" presetClass="entr" presetID="10" presetSubtype="0">
                                  <p:stCondLst>
                                    <p:cond delay="0"/>
                                  </p:stCondLst>
                                  <p:childTnLst>
                                    <p:set>
                                      <p:cBhvr>
                                        <p:cTn dur="1" fill="hold">
                                          <p:stCondLst>
                                            <p:cond delay="0"/>
                                          </p:stCondLst>
                                        </p:cTn>
                                        <p:tgtEl>
                                          <p:spTgt spid="2250"/>
                                        </p:tgtEl>
                                        <p:attrNameLst>
                                          <p:attrName>style.visibility</p:attrName>
                                        </p:attrNameLst>
                                      </p:cBhvr>
                                      <p:to>
                                        <p:strVal val="visible"/>
                                      </p:to>
                                    </p:set>
                                    <p:animEffect filter="fade" transition="in">
                                      <p:cBhvr>
                                        <p:cTn dur="500"/>
                                        <p:tgtEl>
                                          <p:spTgt spid="2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7"/>
                                        </p:tgtEl>
                                        <p:attrNameLst>
                                          <p:attrName>style.visibility</p:attrName>
                                        </p:attrNameLst>
                                      </p:cBhvr>
                                      <p:to>
                                        <p:strVal val="visible"/>
                                      </p:to>
                                    </p:set>
                                    <p:animEffect filter="fade" transition="in">
                                      <p:cBhvr>
                                        <p:cTn dur="500"/>
                                        <p:tgtEl>
                                          <p:spTgt spid="2257"/>
                                        </p:tgtEl>
                                      </p:cBhvr>
                                    </p:animEffect>
                                  </p:childTnLst>
                                </p:cTn>
                              </p:par>
                              <p:par>
                                <p:cTn fill="hold" nodeType="withEffect" presetClass="entr" presetID="10" presetSubtype="0">
                                  <p:stCondLst>
                                    <p:cond delay="0"/>
                                  </p:stCondLst>
                                  <p:childTnLst>
                                    <p:set>
                                      <p:cBhvr>
                                        <p:cTn dur="1" fill="hold">
                                          <p:stCondLst>
                                            <p:cond delay="0"/>
                                          </p:stCondLst>
                                        </p:cTn>
                                        <p:tgtEl>
                                          <p:spTgt spid="2251"/>
                                        </p:tgtEl>
                                        <p:attrNameLst>
                                          <p:attrName>style.visibility</p:attrName>
                                        </p:attrNameLst>
                                      </p:cBhvr>
                                      <p:to>
                                        <p:strVal val="visible"/>
                                      </p:to>
                                    </p:set>
                                    <p:animEffect filter="fade" transition="in">
                                      <p:cBhvr>
                                        <p:cTn dur="500"/>
                                        <p:tgtEl>
                                          <p:spTgt spid="2251"/>
                                        </p:tgtEl>
                                      </p:cBhvr>
                                    </p:animEffect>
                                  </p:childTnLst>
                                </p:cTn>
                              </p:par>
                              <p:par>
                                <p:cTn fill="hold" nodeType="withEffect" presetClass="entr" presetID="10" presetSubtype="0">
                                  <p:stCondLst>
                                    <p:cond delay="0"/>
                                  </p:stCondLst>
                                  <p:childTnLst>
                                    <p:set>
                                      <p:cBhvr>
                                        <p:cTn dur="1" fill="hold">
                                          <p:stCondLst>
                                            <p:cond delay="0"/>
                                          </p:stCondLst>
                                        </p:cTn>
                                        <p:tgtEl>
                                          <p:spTgt spid="2258"/>
                                        </p:tgtEl>
                                        <p:attrNameLst>
                                          <p:attrName>style.visibility</p:attrName>
                                        </p:attrNameLst>
                                      </p:cBhvr>
                                      <p:to>
                                        <p:strVal val="visible"/>
                                      </p:to>
                                    </p:set>
                                    <p:animEffect filter="fade" transition="in">
                                      <p:cBhvr>
                                        <p:cTn dur="500"/>
                                        <p:tgtEl>
                                          <p:spTgt spid="22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52"/>
                                        </p:tgtEl>
                                        <p:attrNameLst>
                                          <p:attrName>style.visibility</p:attrName>
                                        </p:attrNameLst>
                                      </p:cBhvr>
                                      <p:to>
                                        <p:strVal val="visible"/>
                                      </p:to>
                                    </p:set>
                                    <p:anim calcmode="lin" valueType="num">
                                      <p:cBhvr additive="base">
                                        <p:cTn dur="500"/>
                                        <p:tgtEl>
                                          <p:spTgt spid="225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2259"/>
                                        </p:tgtEl>
                                        <p:attrNameLst>
                                          <p:attrName>style.visibility</p:attrName>
                                        </p:attrNameLst>
                                      </p:cBhvr>
                                      <p:to>
                                        <p:strVal val="visible"/>
                                      </p:to>
                                    </p:set>
                                    <p:anim calcmode="lin" valueType="num">
                                      <p:cBhvr additive="base">
                                        <p:cTn dur="500"/>
                                        <p:tgtEl>
                                          <p:spTgt spid="22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253"/>
                                        </p:tgtEl>
                                        <p:attrNameLst>
                                          <p:attrName>style.visibility</p:attrName>
                                        </p:attrNameLst>
                                      </p:cBhvr>
                                      <p:to>
                                        <p:strVal val="visible"/>
                                      </p:to>
                                    </p:set>
                                    <p:anim calcmode="lin" valueType="num">
                                      <p:cBhvr additive="base">
                                        <p:cTn dur="500"/>
                                        <p:tgtEl>
                                          <p:spTgt spid="225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0"/>
                                        </p:tgtEl>
                                        <p:attrNameLst>
                                          <p:attrName>style.visibility</p:attrName>
                                        </p:attrNameLst>
                                      </p:cBhvr>
                                      <p:to>
                                        <p:strVal val="visible"/>
                                      </p:to>
                                    </p:set>
                                    <p:animEffect filter="fade" transition="in">
                                      <p:cBhvr>
                                        <p:cTn dur="500"/>
                                        <p:tgtEl>
                                          <p:spTgt spid="2260"/>
                                        </p:tgtEl>
                                      </p:cBhvr>
                                    </p:animEffect>
                                  </p:childTnLst>
                                </p:cTn>
                              </p:par>
                              <p:par>
                                <p:cTn fill="hold" nodeType="withEffect" presetClass="entr" presetID="10" presetSubtype="0">
                                  <p:stCondLst>
                                    <p:cond delay="0"/>
                                  </p:stCondLst>
                                  <p:childTnLst>
                                    <p:set>
                                      <p:cBhvr>
                                        <p:cTn dur="1" fill="hold">
                                          <p:stCondLst>
                                            <p:cond delay="0"/>
                                          </p:stCondLst>
                                        </p:cTn>
                                        <p:tgtEl>
                                          <p:spTgt spid="2254"/>
                                        </p:tgtEl>
                                        <p:attrNameLst>
                                          <p:attrName>style.visibility</p:attrName>
                                        </p:attrNameLst>
                                      </p:cBhvr>
                                      <p:to>
                                        <p:strVal val="visible"/>
                                      </p:to>
                                    </p:set>
                                    <p:animEffect filter="fade" transition="in">
                                      <p:cBhvr>
                                        <p:cTn dur="500"/>
                                        <p:tgtEl>
                                          <p:spTgt spid="2254"/>
                                        </p:tgtEl>
                                      </p:cBhvr>
                                    </p:animEffect>
                                  </p:childTnLst>
                                </p:cTn>
                              </p:par>
                              <p:par>
                                <p:cTn fill="hold" nodeType="withEffect" presetClass="entr" presetID="10" presetSubtype="0">
                                  <p:stCondLst>
                                    <p:cond delay="0"/>
                                  </p:stCondLst>
                                  <p:childTnLst>
                                    <p:set>
                                      <p:cBhvr>
                                        <p:cTn dur="1" fill="hold">
                                          <p:stCondLst>
                                            <p:cond delay="0"/>
                                          </p:stCondLst>
                                        </p:cTn>
                                        <p:tgtEl>
                                          <p:spTgt spid="2261"/>
                                        </p:tgtEl>
                                        <p:attrNameLst>
                                          <p:attrName>style.visibility</p:attrName>
                                        </p:attrNameLst>
                                      </p:cBhvr>
                                      <p:to>
                                        <p:strVal val="visible"/>
                                      </p:to>
                                    </p:set>
                                    <p:animEffect filter="fade" transition="in">
                                      <p:cBhvr>
                                        <p:cTn dur="500"/>
                                        <p:tgtEl>
                                          <p:spTgt spid="2261"/>
                                        </p:tgtEl>
                                      </p:cBhvr>
                                    </p:animEffect>
                                  </p:childTnLst>
                                </p:cTn>
                              </p:par>
                              <p:par>
                                <p:cTn fill="hold" nodeType="withEffect" presetClass="entr" presetID="10" presetSubtype="0">
                                  <p:stCondLst>
                                    <p:cond delay="0"/>
                                  </p:stCondLst>
                                  <p:childTnLst>
                                    <p:set>
                                      <p:cBhvr>
                                        <p:cTn dur="1" fill="hold">
                                          <p:stCondLst>
                                            <p:cond delay="0"/>
                                          </p:stCondLst>
                                        </p:cTn>
                                        <p:tgtEl>
                                          <p:spTgt spid="2255"/>
                                        </p:tgtEl>
                                        <p:attrNameLst>
                                          <p:attrName>style.visibility</p:attrName>
                                        </p:attrNameLst>
                                      </p:cBhvr>
                                      <p:to>
                                        <p:strVal val="visible"/>
                                      </p:to>
                                    </p:set>
                                    <p:animEffect filter="fade" transition="in">
                                      <p:cBhvr>
                                        <p:cTn dur="500"/>
                                        <p:tgtEl>
                                          <p:spTgt spid="2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6" name="Shape 2266"/>
        <p:cNvGrpSpPr/>
        <p:nvPr/>
      </p:nvGrpSpPr>
      <p:grpSpPr>
        <a:xfrm>
          <a:off x="0" y="0"/>
          <a:ext cx="0" cy="0"/>
          <a:chOff x="0" y="0"/>
          <a:chExt cx="0" cy="0"/>
        </a:xfrm>
      </p:grpSpPr>
      <p:sp>
        <p:nvSpPr>
          <p:cNvPr id="2267" name="Google Shape;2267;p88"/>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 Overview</a:t>
            </a:r>
            <a:endParaRPr baseline="30000"/>
          </a:p>
        </p:txBody>
      </p:sp>
      <p:grpSp>
        <p:nvGrpSpPr>
          <p:cNvPr id="2268" name="Google Shape;2268;p88"/>
          <p:cNvGrpSpPr/>
          <p:nvPr/>
        </p:nvGrpSpPr>
        <p:grpSpPr>
          <a:xfrm>
            <a:off x="7502531" y="-56971"/>
            <a:ext cx="1681038" cy="1725254"/>
            <a:chOff x="287469" y="1128858"/>
            <a:chExt cx="3328976" cy="3415407"/>
          </a:xfrm>
        </p:grpSpPr>
        <p:grpSp>
          <p:nvGrpSpPr>
            <p:cNvPr id="2269" name="Google Shape;2269;p88"/>
            <p:cNvGrpSpPr/>
            <p:nvPr/>
          </p:nvGrpSpPr>
          <p:grpSpPr>
            <a:xfrm>
              <a:off x="721813" y="2103576"/>
              <a:ext cx="2513580" cy="1457324"/>
              <a:chOff x="2593869" y="4166761"/>
              <a:chExt cx="1244907" cy="721772"/>
            </a:xfrm>
          </p:grpSpPr>
          <p:grpSp>
            <p:nvGrpSpPr>
              <p:cNvPr id="2270" name="Google Shape;2270;p88"/>
              <p:cNvGrpSpPr/>
              <p:nvPr/>
            </p:nvGrpSpPr>
            <p:grpSpPr>
              <a:xfrm>
                <a:off x="3049822" y="4261159"/>
                <a:ext cx="732066" cy="198174"/>
                <a:chOff x="1717748" y="2375002"/>
                <a:chExt cx="3040063" cy="822960"/>
              </a:xfrm>
            </p:grpSpPr>
            <p:grpSp>
              <p:nvGrpSpPr>
                <p:cNvPr id="2271" name="Google Shape;2271;p88"/>
                <p:cNvGrpSpPr/>
                <p:nvPr/>
              </p:nvGrpSpPr>
              <p:grpSpPr>
                <a:xfrm>
                  <a:off x="1717748" y="2375002"/>
                  <a:ext cx="3040063" cy="822960"/>
                  <a:chOff x="1717748" y="2375002"/>
                  <a:chExt cx="3040063" cy="822960"/>
                </a:xfrm>
              </p:grpSpPr>
              <p:sp>
                <p:nvSpPr>
                  <p:cNvPr id="2272" name="Google Shape;2272;p8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Market</a:t>
                    </a:r>
                    <a:endParaRPr/>
                  </a:p>
                </p:txBody>
              </p:sp>
              <p:sp>
                <p:nvSpPr>
                  <p:cNvPr id="2273" name="Google Shape;2273;p8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4" name="Google Shape;2274;p88"/>
                <p:cNvGrpSpPr/>
                <p:nvPr/>
              </p:nvGrpSpPr>
              <p:grpSpPr>
                <a:xfrm>
                  <a:off x="1835838" y="2530721"/>
                  <a:ext cx="598064" cy="532324"/>
                  <a:chOff x="1806206" y="2502148"/>
                  <a:chExt cx="598064" cy="532324"/>
                </a:xfrm>
              </p:grpSpPr>
              <p:sp>
                <p:nvSpPr>
                  <p:cNvPr id="2275" name="Google Shape;2275;p8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8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77" name="Google Shape;2277;p88"/>
              <p:cNvGrpSpPr/>
              <p:nvPr/>
            </p:nvGrpSpPr>
            <p:grpSpPr>
              <a:xfrm>
                <a:off x="2895037" y="4166761"/>
                <a:ext cx="732066" cy="198174"/>
                <a:chOff x="1717748" y="2375002"/>
                <a:chExt cx="3040063" cy="822960"/>
              </a:xfrm>
            </p:grpSpPr>
            <p:grpSp>
              <p:nvGrpSpPr>
                <p:cNvPr id="2278" name="Google Shape;2278;p88"/>
                <p:cNvGrpSpPr/>
                <p:nvPr/>
              </p:nvGrpSpPr>
              <p:grpSpPr>
                <a:xfrm>
                  <a:off x="1717748" y="2375002"/>
                  <a:ext cx="3040063" cy="822960"/>
                  <a:chOff x="1717748" y="2375002"/>
                  <a:chExt cx="3040063" cy="822960"/>
                </a:xfrm>
              </p:grpSpPr>
              <p:sp>
                <p:nvSpPr>
                  <p:cNvPr id="2279" name="Google Shape;2279;p8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Entity</a:t>
                    </a:r>
                    <a:endParaRPr/>
                  </a:p>
                </p:txBody>
              </p:sp>
              <p:sp>
                <p:nvSpPr>
                  <p:cNvPr id="2280" name="Google Shape;2280;p8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1" name="Google Shape;2281;p88"/>
                <p:cNvGrpSpPr/>
                <p:nvPr/>
              </p:nvGrpSpPr>
              <p:grpSpPr>
                <a:xfrm>
                  <a:off x="1835838" y="2530721"/>
                  <a:ext cx="598064" cy="532324"/>
                  <a:chOff x="1806206" y="2502148"/>
                  <a:chExt cx="598064" cy="532324"/>
                </a:xfrm>
              </p:grpSpPr>
              <p:sp>
                <p:nvSpPr>
                  <p:cNvPr id="2282" name="Google Shape;2282;p8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8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4" name="Google Shape;2284;p88"/>
              <p:cNvGrpSpPr/>
              <p:nvPr/>
            </p:nvGrpSpPr>
            <p:grpSpPr>
              <a:xfrm>
                <a:off x="2711061" y="4193202"/>
                <a:ext cx="734524" cy="198174"/>
                <a:chOff x="1717748" y="2375002"/>
                <a:chExt cx="3135731" cy="822960"/>
              </a:xfrm>
            </p:grpSpPr>
            <p:grpSp>
              <p:nvGrpSpPr>
                <p:cNvPr id="2285" name="Google Shape;2285;p88"/>
                <p:cNvGrpSpPr/>
                <p:nvPr/>
              </p:nvGrpSpPr>
              <p:grpSpPr>
                <a:xfrm>
                  <a:off x="1717748" y="2375002"/>
                  <a:ext cx="3135731" cy="822960"/>
                  <a:chOff x="1717748" y="2375002"/>
                  <a:chExt cx="3135731" cy="822960"/>
                </a:xfrm>
              </p:grpSpPr>
              <p:sp>
                <p:nvSpPr>
                  <p:cNvPr id="2286" name="Google Shape;2286;p88"/>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Governance</a:t>
                    </a:r>
                    <a:endParaRPr/>
                  </a:p>
                </p:txBody>
              </p:sp>
              <p:sp>
                <p:nvSpPr>
                  <p:cNvPr id="2287" name="Google Shape;2287;p8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8" name="Google Shape;2288;p88"/>
                <p:cNvGrpSpPr/>
                <p:nvPr/>
              </p:nvGrpSpPr>
              <p:grpSpPr>
                <a:xfrm>
                  <a:off x="1835838" y="2530721"/>
                  <a:ext cx="598064" cy="532324"/>
                  <a:chOff x="1806206" y="2502148"/>
                  <a:chExt cx="598064" cy="532324"/>
                </a:xfrm>
              </p:grpSpPr>
              <p:sp>
                <p:nvSpPr>
                  <p:cNvPr id="2289" name="Google Shape;2289;p8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8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91" name="Google Shape;2291;p88"/>
              <p:cNvGrpSpPr/>
              <p:nvPr/>
            </p:nvGrpSpPr>
            <p:grpSpPr>
              <a:xfrm>
                <a:off x="2595021" y="4333340"/>
                <a:ext cx="735109" cy="198174"/>
                <a:chOff x="1717748" y="2375002"/>
                <a:chExt cx="3052699" cy="822960"/>
              </a:xfrm>
            </p:grpSpPr>
            <p:grpSp>
              <p:nvGrpSpPr>
                <p:cNvPr id="2292" name="Google Shape;2292;p88"/>
                <p:cNvGrpSpPr/>
                <p:nvPr/>
              </p:nvGrpSpPr>
              <p:grpSpPr>
                <a:xfrm>
                  <a:off x="1717748" y="2375002"/>
                  <a:ext cx="3052699" cy="822960"/>
                  <a:chOff x="1717748" y="2375002"/>
                  <a:chExt cx="3052699" cy="822960"/>
                </a:xfrm>
              </p:grpSpPr>
              <p:sp>
                <p:nvSpPr>
                  <p:cNvPr id="2293" name="Google Shape;2293;p88"/>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Expectation</a:t>
                    </a:r>
                    <a:endParaRPr/>
                  </a:p>
                </p:txBody>
              </p:sp>
              <p:sp>
                <p:nvSpPr>
                  <p:cNvPr id="2294" name="Google Shape;2294;p8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5" name="Google Shape;2295;p88"/>
                <p:cNvGrpSpPr/>
                <p:nvPr/>
              </p:nvGrpSpPr>
              <p:grpSpPr>
                <a:xfrm>
                  <a:off x="1835838" y="2530721"/>
                  <a:ext cx="598064" cy="532324"/>
                  <a:chOff x="1806206" y="2502148"/>
                  <a:chExt cx="598064" cy="532324"/>
                </a:xfrm>
              </p:grpSpPr>
              <p:sp>
                <p:nvSpPr>
                  <p:cNvPr id="2296" name="Google Shape;2296;p8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8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98" name="Google Shape;2298;p88"/>
              <p:cNvGrpSpPr/>
              <p:nvPr/>
            </p:nvGrpSpPr>
            <p:grpSpPr>
              <a:xfrm>
                <a:off x="2593869" y="4521548"/>
                <a:ext cx="732066" cy="198174"/>
                <a:chOff x="1717748" y="2375002"/>
                <a:chExt cx="3040063" cy="822960"/>
              </a:xfrm>
            </p:grpSpPr>
            <p:grpSp>
              <p:nvGrpSpPr>
                <p:cNvPr id="2299" name="Google Shape;2299;p88"/>
                <p:cNvGrpSpPr/>
                <p:nvPr/>
              </p:nvGrpSpPr>
              <p:grpSpPr>
                <a:xfrm>
                  <a:off x="1717748" y="2375002"/>
                  <a:ext cx="3040063" cy="822960"/>
                  <a:chOff x="1717748" y="2375002"/>
                  <a:chExt cx="3040063" cy="822960"/>
                </a:xfrm>
              </p:grpSpPr>
              <p:sp>
                <p:nvSpPr>
                  <p:cNvPr id="2300" name="Google Shape;2300;p8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Execution</a:t>
                    </a:r>
                    <a:endParaRPr/>
                  </a:p>
                </p:txBody>
              </p:sp>
              <p:sp>
                <p:nvSpPr>
                  <p:cNvPr id="2301" name="Google Shape;2301;p8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2" name="Google Shape;2302;p88"/>
                <p:cNvGrpSpPr/>
                <p:nvPr/>
              </p:nvGrpSpPr>
              <p:grpSpPr>
                <a:xfrm>
                  <a:off x="1835838" y="2530721"/>
                  <a:ext cx="598064" cy="532324"/>
                  <a:chOff x="1806206" y="2502148"/>
                  <a:chExt cx="598064" cy="532324"/>
                </a:xfrm>
              </p:grpSpPr>
              <p:sp>
                <p:nvSpPr>
                  <p:cNvPr id="2303" name="Google Shape;2303;p8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8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05" name="Google Shape;2305;p88"/>
              <p:cNvGrpSpPr/>
              <p:nvPr/>
            </p:nvGrpSpPr>
            <p:grpSpPr>
              <a:xfrm>
                <a:off x="2714462" y="4656532"/>
                <a:ext cx="732066" cy="198174"/>
                <a:chOff x="1717748" y="2375002"/>
                <a:chExt cx="3040063" cy="822960"/>
              </a:xfrm>
            </p:grpSpPr>
            <p:grpSp>
              <p:nvGrpSpPr>
                <p:cNvPr id="2306" name="Google Shape;2306;p88"/>
                <p:cNvGrpSpPr/>
                <p:nvPr/>
              </p:nvGrpSpPr>
              <p:grpSpPr>
                <a:xfrm>
                  <a:off x="1717748" y="2375002"/>
                  <a:ext cx="3040063" cy="822960"/>
                  <a:chOff x="1717748" y="2375002"/>
                  <a:chExt cx="3040063" cy="822960"/>
                </a:xfrm>
              </p:grpSpPr>
              <p:sp>
                <p:nvSpPr>
                  <p:cNvPr id="2307" name="Google Shape;2307;p8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Operations</a:t>
                    </a:r>
                    <a:endParaRPr/>
                  </a:p>
                </p:txBody>
              </p:sp>
              <p:sp>
                <p:nvSpPr>
                  <p:cNvPr id="2308" name="Google Shape;2308;p8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9" name="Google Shape;2309;p88"/>
                <p:cNvGrpSpPr/>
                <p:nvPr/>
              </p:nvGrpSpPr>
              <p:grpSpPr>
                <a:xfrm>
                  <a:off x="1835838" y="2530721"/>
                  <a:ext cx="598064" cy="532324"/>
                  <a:chOff x="1806206" y="2502148"/>
                  <a:chExt cx="598064" cy="532324"/>
                </a:xfrm>
              </p:grpSpPr>
              <p:sp>
                <p:nvSpPr>
                  <p:cNvPr id="2310" name="Google Shape;2310;p8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8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12" name="Google Shape;2312;p88"/>
              <p:cNvGrpSpPr/>
              <p:nvPr/>
            </p:nvGrpSpPr>
            <p:grpSpPr>
              <a:xfrm>
                <a:off x="2891872" y="4690359"/>
                <a:ext cx="732066" cy="198174"/>
                <a:chOff x="1717748" y="2375002"/>
                <a:chExt cx="3040063" cy="822960"/>
              </a:xfrm>
            </p:grpSpPr>
            <p:grpSp>
              <p:nvGrpSpPr>
                <p:cNvPr id="2313" name="Google Shape;2313;p88"/>
                <p:cNvGrpSpPr/>
                <p:nvPr/>
              </p:nvGrpSpPr>
              <p:grpSpPr>
                <a:xfrm>
                  <a:off x="1717748" y="2375002"/>
                  <a:ext cx="3040063" cy="822960"/>
                  <a:chOff x="1717748" y="2375002"/>
                  <a:chExt cx="3040063" cy="822960"/>
                </a:xfrm>
              </p:grpSpPr>
              <p:sp>
                <p:nvSpPr>
                  <p:cNvPr id="2314" name="Google Shape;2314;p8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Strategy</a:t>
                    </a:r>
                    <a:endParaRPr/>
                  </a:p>
                </p:txBody>
              </p:sp>
              <p:sp>
                <p:nvSpPr>
                  <p:cNvPr id="2315" name="Google Shape;2315;p8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6" name="Google Shape;2316;p88"/>
                <p:cNvGrpSpPr/>
                <p:nvPr/>
              </p:nvGrpSpPr>
              <p:grpSpPr>
                <a:xfrm>
                  <a:off x="1835838" y="2530721"/>
                  <a:ext cx="598064" cy="532324"/>
                  <a:chOff x="1806206" y="2502148"/>
                  <a:chExt cx="598064" cy="532324"/>
                </a:xfrm>
              </p:grpSpPr>
              <p:sp>
                <p:nvSpPr>
                  <p:cNvPr id="2317" name="Google Shape;2317;p8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8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19" name="Google Shape;2319;p88"/>
              <p:cNvGrpSpPr/>
              <p:nvPr/>
            </p:nvGrpSpPr>
            <p:grpSpPr>
              <a:xfrm>
                <a:off x="3056140" y="4602572"/>
                <a:ext cx="732066" cy="198174"/>
                <a:chOff x="1717748" y="2375002"/>
                <a:chExt cx="3040063" cy="822960"/>
              </a:xfrm>
            </p:grpSpPr>
            <p:grpSp>
              <p:nvGrpSpPr>
                <p:cNvPr id="2320" name="Google Shape;2320;p88"/>
                <p:cNvGrpSpPr/>
                <p:nvPr/>
              </p:nvGrpSpPr>
              <p:grpSpPr>
                <a:xfrm>
                  <a:off x="1717748" y="2375002"/>
                  <a:ext cx="3040063" cy="822960"/>
                  <a:chOff x="1717748" y="2375002"/>
                  <a:chExt cx="3040063" cy="822960"/>
                </a:xfrm>
              </p:grpSpPr>
              <p:sp>
                <p:nvSpPr>
                  <p:cNvPr id="2321" name="Google Shape;2321;p8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Financial</a:t>
                    </a:r>
                    <a:endParaRPr/>
                  </a:p>
                </p:txBody>
              </p:sp>
              <p:sp>
                <p:nvSpPr>
                  <p:cNvPr id="2322" name="Google Shape;2322;p8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3" name="Google Shape;2323;p88"/>
                <p:cNvGrpSpPr/>
                <p:nvPr/>
              </p:nvGrpSpPr>
              <p:grpSpPr>
                <a:xfrm>
                  <a:off x="1835838" y="2530721"/>
                  <a:ext cx="598064" cy="532324"/>
                  <a:chOff x="1806206" y="2502148"/>
                  <a:chExt cx="598064" cy="532324"/>
                </a:xfrm>
              </p:grpSpPr>
              <p:sp>
                <p:nvSpPr>
                  <p:cNvPr id="2324" name="Google Shape;2324;p8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8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26" name="Google Shape;2326;p88"/>
              <p:cNvGrpSpPr/>
              <p:nvPr/>
            </p:nvGrpSpPr>
            <p:grpSpPr>
              <a:xfrm>
                <a:off x="3107163" y="4419098"/>
                <a:ext cx="731613" cy="198421"/>
                <a:chOff x="1719740" y="2374082"/>
                <a:chExt cx="3038182" cy="823985"/>
              </a:xfrm>
            </p:grpSpPr>
            <p:grpSp>
              <p:nvGrpSpPr>
                <p:cNvPr id="2327" name="Google Shape;2327;p88"/>
                <p:cNvGrpSpPr/>
                <p:nvPr/>
              </p:nvGrpSpPr>
              <p:grpSpPr>
                <a:xfrm>
                  <a:off x="1719740" y="2374082"/>
                  <a:ext cx="3038182" cy="823985"/>
                  <a:chOff x="1719740" y="2374082"/>
                  <a:chExt cx="3038182" cy="823985"/>
                </a:xfrm>
              </p:grpSpPr>
              <p:sp>
                <p:nvSpPr>
                  <p:cNvPr id="2328" name="Google Shape;2328;p88"/>
                  <p:cNvSpPr/>
                  <p:nvPr/>
                </p:nvSpPr>
                <p:spPr>
                  <a:xfrm>
                    <a:off x="1726550" y="2374082"/>
                    <a:ext cx="3031372" cy="823985"/>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People</a:t>
                    </a:r>
                    <a:endParaRPr/>
                  </a:p>
                </p:txBody>
              </p:sp>
              <p:sp>
                <p:nvSpPr>
                  <p:cNvPr id="2329" name="Google Shape;2329;p88"/>
                  <p:cNvSpPr/>
                  <p:nvPr/>
                </p:nvSpPr>
                <p:spPr>
                  <a:xfrm>
                    <a:off x="1719740" y="2374082"/>
                    <a:ext cx="824258" cy="823985"/>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0" name="Google Shape;2330;p88"/>
                <p:cNvGrpSpPr/>
                <p:nvPr/>
              </p:nvGrpSpPr>
              <p:grpSpPr>
                <a:xfrm>
                  <a:off x="1835838" y="2530721"/>
                  <a:ext cx="598064" cy="532324"/>
                  <a:chOff x="1806206" y="2502148"/>
                  <a:chExt cx="598064" cy="532324"/>
                </a:xfrm>
              </p:grpSpPr>
              <p:sp>
                <p:nvSpPr>
                  <p:cNvPr id="2331" name="Google Shape;2331;p8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8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333" name="Google Shape;2333;p88"/>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700">
                <a:solidFill>
                  <a:schemeClr val="dk1"/>
                </a:solidFill>
                <a:latin typeface="Times New Roman"/>
                <a:ea typeface="Times New Roman"/>
                <a:cs typeface="Times New Roman"/>
                <a:sym typeface="Times New Roman"/>
              </a:endParaRPr>
            </a:p>
          </p:txBody>
        </p:sp>
      </p:grpSp>
      <p:grpSp>
        <p:nvGrpSpPr>
          <p:cNvPr id="2334" name="Google Shape;2334;p88"/>
          <p:cNvGrpSpPr/>
          <p:nvPr/>
        </p:nvGrpSpPr>
        <p:grpSpPr>
          <a:xfrm>
            <a:off x="1000125" y="1325563"/>
            <a:ext cx="1144587" cy="1797050"/>
            <a:chOff x="1293813" y="1620838"/>
            <a:chExt cx="1144587" cy="1797050"/>
          </a:xfrm>
        </p:grpSpPr>
        <p:sp>
          <p:nvSpPr>
            <p:cNvPr id="2335" name="Google Shape;2335;p88"/>
            <p:cNvSpPr/>
            <p:nvPr/>
          </p:nvSpPr>
          <p:spPr>
            <a:xfrm>
              <a:off x="1293813"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88"/>
            <p:cNvSpPr txBox="1"/>
            <p:nvPr/>
          </p:nvSpPr>
          <p:spPr>
            <a:xfrm rot="-4132574">
              <a:off x="1069975" y="2311401"/>
              <a:ext cx="14763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Resilience</a:t>
              </a:r>
              <a:endParaRPr/>
            </a:p>
          </p:txBody>
        </p:sp>
      </p:grpSp>
      <p:sp>
        <p:nvSpPr>
          <p:cNvPr id="2337" name="Google Shape;2337;p88"/>
          <p:cNvSpPr/>
          <p:nvPr/>
        </p:nvSpPr>
        <p:spPr>
          <a:xfrm rot="5400000">
            <a:off x="3627666" y="563791"/>
            <a:ext cx="440868" cy="5715000"/>
          </a:xfrm>
          <a:prstGeom prst="upArrow">
            <a:avLst>
              <a:gd fmla="val 50000" name="adj1"/>
              <a:gd fmla="val 50000" name="adj2"/>
            </a:avLst>
          </a:prstGeom>
          <a:gradFill>
            <a:gsLst>
              <a:gs pos="0">
                <a:srgbClr val="E0FFA2"/>
              </a:gs>
              <a:gs pos="100000">
                <a:srgbClr val="FFFFFF">
                  <a:alpha val="30980"/>
                </a:srgbClr>
              </a:gs>
            </a:gsLst>
            <a:lin ang="16200000" scaled="0"/>
          </a:gradFill>
          <a:ln cap="flat" cmpd="sng" w="9525">
            <a:solidFill>
              <a:srgbClr val="DDD9C3"/>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2338" name="Google Shape;2338;p88"/>
          <p:cNvSpPr txBox="1"/>
          <p:nvPr/>
        </p:nvSpPr>
        <p:spPr>
          <a:xfrm>
            <a:off x="474663" y="4203700"/>
            <a:ext cx="8229600" cy="1900238"/>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1100"/>
              <a:buFont typeface="Arial"/>
              <a:buNone/>
            </a:pPr>
            <a:r>
              <a:t/>
            </a:r>
            <a:endParaRPr sz="1100">
              <a:solidFill>
                <a:srgbClr val="333F1A"/>
              </a:solidFill>
              <a:latin typeface="Calibri"/>
              <a:ea typeface="Calibri"/>
              <a:cs typeface="Calibri"/>
              <a:sym typeface="Calibri"/>
            </a:endParaRPr>
          </a:p>
        </p:txBody>
      </p:sp>
      <p:sp>
        <p:nvSpPr>
          <p:cNvPr id="2339" name="Google Shape;2339;p88"/>
          <p:cNvSpPr/>
          <p:nvPr/>
        </p:nvSpPr>
        <p:spPr>
          <a:xfrm>
            <a:off x="242888" y="3756025"/>
            <a:ext cx="8443912" cy="256857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0" name="Google Shape;2340;p88"/>
          <p:cNvGrpSpPr/>
          <p:nvPr/>
        </p:nvGrpSpPr>
        <p:grpSpPr>
          <a:xfrm>
            <a:off x="469900" y="3890963"/>
            <a:ext cx="2501900" cy="647700"/>
            <a:chOff x="1717748" y="2375002"/>
            <a:chExt cx="3176289" cy="822967"/>
          </a:xfrm>
        </p:grpSpPr>
        <p:grpSp>
          <p:nvGrpSpPr>
            <p:cNvPr id="2341" name="Google Shape;2341;p88"/>
            <p:cNvGrpSpPr/>
            <p:nvPr/>
          </p:nvGrpSpPr>
          <p:grpSpPr>
            <a:xfrm>
              <a:off x="1717748" y="2375002"/>
              <a:ext cx="3176289" cy="822967"/>
              <a:chOff x="1717748" y="2375002"/>
              <a:chExt cx="3176289" cy="822967"/>
            </a:xfrm>
          </p:grpSpPr>
          <p:sp>
            <p:nvSpPr>
              <p:cNvPr id="2342" name="Google Shape;2342;p88"/>
              <p:cNvSpPr/>
              <p:nvPr/>
            </p:nvSpPr>
            <p:spPr>
              <a:xfrm>
                <a:off x="1723795" y="2375002"/>
                <a:ext cx="3170242" cy="822967"/>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chemeClr val="lt1"/>
                    </a:solidFill>
                    <a:latin typeface="Calibri"/>
                    <a:ea typeface="Calibri"/>
                    <a:cs typeface="Calibri"/>
                    <a:sym typeface="Calibri"/>
                  </a:rPr>
                  <a:t>RESILIENCE</a:t>
                </a:r>
                <a:endParaRPr/>
              </a:p>
            </p:txBody>
          </p:sp>
          <p:sp>
            <p:nvSpPr>
              <p:cNvPr id="2343" name="Google Shape;2343;p88"/>
              <p:cNvSpPr/>
              <p:nvPr/>
            </p:nvSpPr>
            <p:spPr>
              <a:xfrm>
                <a:off x="1717748" y="2375002"/>
                <a:ext cx="822288" cy="822967"/>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4" name="Google Shape;2344;p88"/>
            <p:cNvGrpSpPr/>
            <p:nvPr/>
          </p:nvGrpSpPr>
          <p:grpSpPr>
            <a:xfrm>
              <a:off x="1835838" y="2530721"/>
              <a:ext cx="598064" cy="532324"/>
              <a:chOff x="1806206" y="2502148"/>
              <a:chExt cx="598064" cy="532324"/>
            </a:xfrm>
          </p:grpSpPr>
          <p:sp>
            <p:nvSpPr>
              <p:cNvPr id="2345" name="Google Shape;2345;p8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8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47" name="Google Shape;2347;p88"/>
          <p:cNvSpPr txBox="1"/>
          <p:nvPr/>
        </p:nvSpPr>
        <p:spPr>
          <a:xfrm>
            <a:off x="242888" y="4732339"/>
            <a:ext cx="7880350" cy="1211262"/>
          </a:xfrm>
          <a:prstGeom prst="rect">
            <a:avLst/>
          </a:prstGeom>
          <a:noFill/>
          <a:ln>
            <a:noFill/>
          </a:ln>
        </p:spPr>
        <p:txBody>
          <a:bodyPr anchorCtr="0" anchor="t" bIns="45700" lIns="91425" spcFirstLastPara="1" rIns="91425" wrap="square" tIns="45700">
            <a:noAutofit/>
          </a:bodyPr>
          <a:lstStyle/>
          <a:p>
            <a:pPr indent="-182880" lvl="0" marL="182880" marR="0" rtl="0" algn="l">
              <a:spcBef>
                <a:spcPts val="0"/>
              </a:spcBef>
              <a:spcAft>
                <a:spcPts val="0"/>
              </a:spcAft>
              <a:buClr>
                <a:srgbClr val="333F1A"/>
              </a:buClr>
              <a:buSzPts val="2000"/>
              <a:buFont typeface="Arial"/>
              <a:buChar char="•"/>
            </a:pPr>
            <a:r>
              <a:rPr i="1" lang="en-US" sz="2000">
                <a:solidFill>
                  <a:srgbClr val="333F1A"/>
                </a:solidFill>
                <a:latin typeface="Calibri"/>
                <a:ea typeface="Calibri"/>
                <a:cs typeface="Calibri"/>
                <a:sym typeface="Calibri"/>
              </a:rPr>
              <a:t>Spring Back!  Never felt it!  Returning to the original form or position after being bent; Recovering readily from illness, depression, adversity, or the like, buoyant.</a:t>
            </a:r>
            <a:endParaRPr sz="2000">
              <a:solidFill>
                <a:srgbClr val="333F1A"/>
              </a:solidFill>
              <a:latin typeface="Calibri"/>
              <a:ea typeface="Calibri"/>
              <a:cs typeface="Calibri"/>
              <a:sym typeface="Calibri"/>
            </a:endParaRPr>
          </a:p>
          <a:p>
            <a:pPr indent="-55879" lvl="0" marL="182880" marR="0" rtl="0" algn="l">
              <a:spcBef>
                <a:spcPts val="400"/>
              </a:spcBef>
              <a:spcAft>
                <a:spcPts val="0"/>
              </a:spcAft>
              <a:buClr>
                <a:schemeClr val="dk1"/>
              </a:buClr>
              <a:buSzPts val="2000"/>
              <a:buFont typeface="Arial"/>
              <a:buNone/>
            </a:pPr>
            <a:r>
              <a:t/>
            </a:r>
            <a:endParaRPr sz="2000">
              <a:solidFill>
                <a:srgbClr val="333F1A"/>
              </a:solidFill>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2" name="Shape 2352"/>
        <p:cNvGrpSpPr/>
        <p:nvPr/>
      </p:nvGrpSpPr>
      <p:grpSpPr>
        <a:xfrm>
          <a:off x="0" y="0"/>
          <a:ext cx="0" cy="0"/>
          <a:chOff x="0" y="0"/>
          <a:chExt cx="0" cy="0"/>
        </a:xfrm>
      </p:grpSpPr>
      <p:sp>
        <p:nvSpPr>
          <p:cNvPr id="2353" name="Google Shape;2353;p89"/>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 Overview</a:t>
            </a:r>
            <a:endParaRPr baseline="30000"/>
          </a:p>
        </p:txBody>
      </p:sp>
      <p:grpSp>
        <p:nvGrpSpPr>
          <p:cNvPr id="2354" name="Google Shape;2354;p89"/>
          <p:cNvGrpSpPr/>
          <p:nvPr/>
        </p:nvGrpSpPr>
        <p:grpSpPr>
          <a:xfrm>
            <a:off x="7502531" y="-56971"/>
            <a:ext cx="1681038" cy="1725254"/>
            <a:chOff x="287469" y="1128858"/>
            <a:chExt cx="3328976" cy="3415407"/>
          </a:xfrm>
        </p:grpSpPr>
        <p:grpSp>
          <p:nvGrpSpPr>
            <p:cNvPr id="2355" name="Google Shape;2355;p89"/>
            <p:cNvGrpSpPr/>
            <p:nvPr/>
          </p:nvGrpSpPr>
          <p:grpSpPr>
            <a:xfrm>
              <a:off x="721813" y="2103576"/>
              <a:ext cx="2513580" cy="1457324"/>
              <a:chOff x="2593869" y="4166761"/>
              <a:chExt cx="1244907" cy="721772"/>
            </a:xfrm>
          </p:grpSpPr>
          <p:grpSp>
            <p:nvGrpSpPr>
              <p:cNvPr id="2356" name="Google Shape;2356;p89"/>
              <p:cNvGrpSpPr/>
              <p:nvPr/>
            </p:nvGrpSpPr>
            <p:grpSpPr>
              <a:xfrm>
                <a:off x="3049822" y="4261159"/>
                <a:ext cx="732066" cy="198174"/>
                <a:chOff x="1717748" y="2375002"/>
                <a:chExt cx="3040063" cy="822960"/>
              </a:xfrm>
            </p:grpSpPr>
            <p:grpSp>
              <p:nvGrpSpPr>
                <p:cNvPr id="2357" name="Google Shape;2357;p89"/>
                <p:cNvGrpSpPr/>
                <p:nvPr/>
              </p:nvGrpSpPr>
              <p:grpSpPr>
                <a:xfrm>
                  <a:off x="1717748" y="2375002"/>
                  <a:ext cx="3040063" cy="822960"/>
                  <a:chOff x="1717748" y="2375002"/>
                  <a:chExt cx="3040063" cy="822960"/>
                </a:xfrm>
              </p:grpSpPr>
              <p:sp>
                <p:nvSpPr>
                  <p:cNvPr id="2358" name="Google Shape;2358;p8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Market</a:t>
                    </a:r>
                    <a:endParaRPr/>
                  </a:p>
                </p:txBody>
              </p:sp>
              <p:sp>
                <p:nvSpPr>
                  <p:cNvPr id="2359" name="Google Shape;2359;p8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0" name="Google Shape;2360;p89"/>
                <p:cNvGrpSpPr/>
                <p:nvPr/>
              </p:nvGrpSpPr>
              <p:grpSpPr>
                <a:xfrm>
                  <a:off x="1835838" y="2530721"/>
                  <a:ext cx="598064" cy="532324"/>
                  <a:chOff x="1806206" y="2502148"/>
                  <a:chExt cx="598064" cy="532324"/>
                </a:xfrm>
              </p:grpSpPr>
              <p:sp>
                <p:nvSpPr>
                  <p:cNvPr id="2361" name="Google Shape;2361;p8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8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63" name="Google Shape;2363;p89"/>
              <p:cNvGrpSpPr/>
              <p:nvPr/>
            </p:nvGrpSpPr>
            <p:grpSpPr>
              <a:xfrm>
                <a:off x="2895037" y="4166761"/>
                <a:ext cx="732066" cy="198174"/>
                <a:chOff x="1717748" y="2375002"/>
                <a:chExt cx="3040063" cy="822960"/>
              </a:xfrm>
            </p:grpSpPr>
            <p:grpSp>
              <p:nvGrpSpPr>
                <p:cNvPr id="2364" name="Google Shape;2364;p89"/>
                <p:cNvGrpSpPr/>
                <p:nvPr/>
              </p:nvGrpSpPr>
              <p:grpSpPr>
                <a:xfrm>
                  <a:off x="1717748" y="2375002"/>
                  <a:ext cx="3040063" cy="822960"/>
                  <a:chOff x="1717748" y="2375002"/>
                  <a:chExt cx="3040063" cy="822960"/>
                </a:xfrm>
              </p:grpSpPr>
              <p:sp>
                <p:nvSpPr>
                  <p:cNvPr id="2365" name="Google Shape;2365;p8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Entity</a:t>
                    </a:r>
                    <a:endParaRPr/>
                  </a:p>
                </p:txBody>
              </p:sp>
              <p:sp>
                <p:nvSpPr>
                  <p:cNvPr id="2366" name="Google Shape;2366;p8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7" name="Google Shape;2367;p89"/>
                <p:cNvGrpSpPr/>
                <p:nvPr/>
              </p:nvGrpSpPr>
              <p:grpSpPr>
                <a:xfrm>
                  <a:off x="1835838" y="2530721"/>
                  <a:ext cx="598064" cy="532324"/>
                  <a:chOff x="1806206" y="2502148"/>
                  <a:chExt cx="598064" cy="532324"/>
                </a:xfrm>
              </p:grpSpPr>
              <p:sp>
                <p:nvSpPr>
                  <p:cNvPr id="2368" name="Google Shape;2368;p8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8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70" name="Google Shape;2370;p89"/>
              <p:cNvGrpSpPr/>
              <p:nvPr/>
            </p:nvGrpSpPr>
            <p:grpSpPr>
              <a:xfrm>
                <a:off x="2711061" y="4193202"/>
                <a:ext cx="734524" cy="198174"/>
                <a:chOff x="1717748" y="2375002"/>
                <a:chExt cx="3135731" cy="822960"/>
              </a:xfrm>
            </p:grpSpPr>
            <p:grpSp>
              <p:nvGrpSpPr>
                <p:cNvPr id="2371" name="Google Shape;2371;p89"/>
                <p:cNvGrpSpPr/>
                <p:nvPr/>
              </p:nvGrpSpPr>
              <p:grpSpPr>
                <a:xfrm>
                  <a:off x="1717748" y="2375002"/>
                  <a:ext cx="3135731" cy="822960"/>
                  <a:chOff x="1717748" y="2375002"/>
                  <a:chExt cx="3135731" cy="822960"/>
                </a:xfrm>
              </p:grpSpPr>
              <p:sp>
                <p:nvSpPr>
                  <p:cNvPr id="2372" name="Google Shape;2372;p89"/>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Governance</a:t>
                    </a:r>
                    <a:endParaRPr/>
                  </a:p>
                </p:txBody>
              </p:sp>
              <p:sp>
                <p:nvSpPr>
                  <p:cNvPr id="2373" name="Google Shape;2373;p8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4" name="Google Shape;2374;p89"/>
                <p:cNvGrpSpPr/>
                <p:nvPr/>
              </p:nvGrpSpPr>
              <p:grpSpPr>
                <a:xfrm>
                  <a:off x="1835838" y="2530721"/>
                  <a:ext cx="598064" cy="532324"/>
                  <a:chOff x="1806206" y="2502148"/>
                  <a:chExt cx="598064" cy="532324"/>
                </a:xfrm>
              </p:grpSpPr>
              <p:sp>
                <p:nvSpPr>
                  <p:cNvPr id="2375" name="Google Shape;2375;p8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8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77" name="Google Shape;2377;p89"/>
              <p:cNvGrpSpPr/>
              <p:nvPr/>
            </p:nvGrpSpPr>
            <p:grpSpPr>
              <a:xfrm>
                <a:off x="2595021" y="4333340"/>
                <a:ext cx="735109" cy="198174"/>
                <a:chOff x="1717748" y="2375002"/>
                <a:chExt cx="3052699" cy="822960"/>
              </a:xfrm>
            </p:grpSpPr>
            <p:grpSp>
              <p:nvGrpSpPr>
                <p:cNvPr id="2378" name="Google Shape;2378;p89"/>
                <p:cNvGrpSpPr/>
                <p:nvPr/>
              </p:nvGrpSpPr>
              <p:grpSpPr>
                <a:xfrm>
                  <a:off x="1717748" y="2375002"/>
                  <a:ext cx="3052699" cy="822960"/>
                  <a:chOff x="1717748" y="2375002"/>
                  <a:chExt cx="3052699" cy="822960"/>
                </a:xfrm>
              </p:grpSpPr>
              <p:sp>
                <p:nvSpPr>
                  <p:cNvPr id="2379" name="Google Shape;2379;p89"/>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Expectation</a:t>
                    </a:r>
                    <a:endParaRPr/>
                  </a:p>
                </p:txBody>
              </p:sp>
              <p:sp>
                <p:nvSpPr>
                  <p:cNvPr id="2380" name="Google Shape;2380;p8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1" name="Google Shape;2381;p89"/>
                <p:cNvGrpSpPr/>
                <p:nvPr/>
              </p:nvGrpSpPr>
              <p:grpSpPr>
                <a:xfrm>
                  <a:off x="1835838" y="2530721"/>
                  <a:ext cx="598064" cy="532324"/>
                  <a:chOff x="1806206" y="2502148"/>
                  <a:chExt cx="598064" cy="532324"/>
                </a:xfrm>
              </p:grpSpPr>
              <p:sp>
                <p:nvSpPr>
                  <p:cNvPr id="2382" name="Google Shape;2382;p8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8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84" name="Google Shape;2384;p89"/>
              <p:cNvGrpSpPr/>
              <p:nvPr/>
            </p:nvGrpSpPr>
            <p:grpSpPr>
              <a:xfrm>
                <a:off x="2593869" y="4521548"/>
                <a:ext cx="732066" cy="198174"/>
                <a:chOff x="1717748" y="2375002"/>
                <a:chExt cx="3040063" cy="822960"/>
              </a:xfrm>
            </p:grpSpPr>
            <p:grpSp>
              <p:nvGrpSpPr>
                <p:cNvPr id="2385" name="Google Shape;2385;p89"/>
                <p:cNvGrpSpPr/>
                <p:nvPr/>
              </p:nvGrpSpPr>
              <p:grpSpPr>
                <a:xfrm>
                  <a:off x="1717748" y="2375002"/>
                  <a:ext cx="3040063" cy="822960"/>
                  <a:chOff x="1717748" y="2375002"/>
                  <a:chExt cx="3040063" cy="822960"/>
                </a:xfrm>
              </p:grpSpPr>
              <p:sp>
                <p:nvSpPr>
                  <p:cNvPr id="2386" name="Google Shape;2386;p8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Execution</a:t>
                    </a:r>
                    <a:endParaRPr/>
                  </a:p>
                </p:txBody>
              </p:sp>
              <p:sp>
                <p:nvSpPr>
                  <p:cNvPr id="2387" name="Google Shape;2387;p8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8" name="Google Shape;2388;p89"/>
                <p:cNvGrpSpPr/>
                <p:nvPr/>
              </p:nvGrpSpPr>
              <p:grpSpPr>
                <a:xfrm>
                  <a:off x="1835838" y="2530721"/>
                  <a:ext cx="598064" cy="532324"/>
                  <a:chOff x="1806206" y="2502148"/>
                  <a:chExt cx="598064" cy="532324"/>
                </a:xfrm>
              </p:grpSpPr>
              <p:sp>
                <p:nvSpPr>
                  <p:cNvPr id="2389" name="Google Shape;2389;p8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8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91" name="Google Shape;2391;p89"/>
              <p:cNvGrpSpPr/>
              <p:nvPr/>
            </p:nvGrpSpPr>
            <p:grpSpPr>
              <a:xfrm>
                <a:off x="2714462" y="4656532"/>
                <a:ext cx="732066" cy="198174"/>
                <a:chOff x="1717748" y="2375002"/>
                <a:chExt cx="3040063" cy="822960"/>
              </a:xfrm>
            </p:grpSpPr>
            <p:grpSp>
              <p:nvGrpSpPr>
                <p:cNvPr id="2392" name="Google Shape;2392;p89"/>
                <p:cNvGrpSpPr/>
                <p:nvPr/>
              </p:nvGrpSpPr>
              <p:grpSpPr>
                <a:xfrm>
                  <a:off x="1717748" y="2375002"/>
                  <a:ext cx="3040063" cy="822960"/>
                  <a:chOff x="1717748" y="2375002"/>
                  <a:chExt cx="3040063" cy="822960"/>
                </a:xfrm>
              </p:grpSpPr>
              <p:sp>
                <p:nvSpPr>
                  <p:cNvPr id="2393" name="Google Shape;2393;p8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Operations</a:t>
                    </a:r>
                    <a:endParaRPr/>
                  </a:p>
                </p:txBody>
              </p:sp>
              <p:sp>
                <p:nvSpPr>
                  <p:cNvPr id="2394" name="Google Shape;2394;p8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5" name="Google Shape;2395;p89"/>
                <p:cNvGrpSpPr/>
                <p:nvPr/>
              </p:nvGrpSpPr>
              <p:grpSpPr>
                <a:xfrm>
                  <a:off x="1835838" y="2530721"/>
                  <a:ext cx="598064" cy="532324"/>
                  <a:chOff x="1806206" y="2502148"/>
                  <a:chExt cx="598064" cy="532324"/>
                </a:xfrm>
              </p:grpSpPr>
              <p:sp>
                <p:nvSpPr>
                  <p:cNvPr id="2396" name="Google Shape;2396;p8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8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98" name="Google Shape;2398;p89"/>
              <p:cNvGrpSpPr/>
              <p:nvPr/>
            </p:nvGrpSpPr>
            <p:grpSpPr>
              <a:xfrm>
                <a:off x="2891872" y="4690359"/>
                <a:ext cx="732066" cy="198174"/>
                <a:chOff x="1717748" y="2375002"/>
                <a:chExt cx="3040063" cy="822960"/>
              </a:xfrm>
            </p:grpSpPr>
            <p:grpSp>
              <p:nvGrpSpPr>
                <p:cNvPr id="2399" name="Google Shape;2399;p89"/>
                <p:cNvGrpSpPr/>
                <p:nvPr/>
              </p:nvGrpSpPr>
              <p:grpSpPr>
                <a:xfrm>
                  <a:off x="1717748" y="2375002"/>
                  <a:ext cx="3040063" cy="822960"/>
                  <a:chOff x="1717748" y="2375002"/>
                  <a:chExt cx="3040063" cy="822960"/>
                </a:xfrm>
              </p:grpSpPr>
              <p:sp>
                <p:nvSpPr>
                  <p:cNvPr id="2400" name="Google Shape;2400;p8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Strategy</a:t>
                    </a:r>
                    <a:endParaRPr/>
                  </a:p>
                </p:txBody>
              </p:sp>
              <p:sp>
                <p:nvSpPr>
                  <p:cNvPr id="2401" name="Google Shape;2401;p8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2" name="Google Shape;2402;p89"/>
                <p:cNvGrpSpPr/>
                <p:nvPr/>
              </p:nvGrpSpPr>
              <p:grpSpPr>
                <a:xfrm>
                  <a:off x="1835838" y="2530721"/>
                  <a:ext cx="598064" cy="532324"/>
                  <a:chOff x="1806206" y="2502148"/>
                  <a:chExt cx="598064" cy="532324"/>
                </a:xfrm>
              </p:grpSpPr>
              <p:sp>
                <p:nvSpPr>
                  <p:cNvPr id="2403" name="Google Shape;2403;p8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8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05" name="Google Shape;2405;p89"/>
              <p:cNvGrpSpPr/>
              <p:nvPr/>
            </p:nvGrpSpPr>
            <p:grpSpPr>
              <a:xfrm>
                <a:off x="3056140" y="4602572"/>
                <a:ext cx="732066" cy="198174"/>
                <a:chOff x="1717748" y="2375002"/>
                <a:chExt cx="3040063" cy="822960"/>
              </a:xfrm>
            </p:grpSpPr>
            <p:grpSp>
              <p:nvGrpSpPr>
                <p:cNvPr id="2406" name="Google Shape;2406;p89"/>
                <p:cNvGrpSpPr/>
                <p:nvPr/>
              </p:nvGrpSpPr>
              <p:grpSpPr>
                <a:xfrm>
                  <a:off x="1717748" y="2375002"/>
                  <a:ext cx="3040063" cy="822960"/>
                  <a:chOff x="1717748" y="2375002"/>
                  <a:chExt cx="3040063" cy="822960"/>
                </a:xfrm>
              </p:grpSpPr>
              <p:sp>
                <p:nvSpPr>
                  <p:cNvPr id="2407" name="Google Shape;2407;p8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Financial</a:t>
                    </a:r>
                    <a:endParaRPr/>
                  </a:p>
                </p:txBody>
              </p:sp>
              <p:sp>
                <p:nvSpPr>
                  <p:cNvPr id="2408" name="Google Shape;2408;p8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9" name="Google Shape;2409;p89"/>
                <p:cNvGrpSpPr/>
                <p:nvPr/>
              </p:nvGrpSpPr>
              <p:grpSpPr>
                <a:xfrm>
                  <a:off x="1835838" y="2530721"/>
                  <a:ext cx="598064" cy="532324"/>
                  <a:chOff x="1806206" y="2502148"/>
                  <a:chExt cx="598064" cy="532324"/>
                </a:xfrm>
              </p:grpSpPr>
              <p:sp>
                <p:nvSpPr>
                  <p:cNvPr id="2410" name="Google Shape;2410;p8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8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12" name="Google Shape;2412;p89"/>
              <p:cNvGrpSpPr/>
              <p:nvPr/>
            </p:nvGrpSpPr>
            <p:grpSpPr>
              <a:xfrm>
                <a:off x="3107163" y="4419098"/>
                <a:ext cx="731613" cy="198421"/>
                <a:chOff x="1719740" y="2374082"/>
                <a:chExt cx="3038182" cy="823985"/>
              </a:xfrm>
            </p:grpSpPr>
            <p:grpSp>
              <p:nvGrpSpPr>
                <p:cNvPr id="2413" name="Google Shape;2413;p89"/>
                <p:cNvGrpSpPr/>
                <p:nvPr/>
              </p:nvGrpSpPr>
              <p:grpSpPr>
                <a:xfrm>
                  <a:off x="1719740" y="2374082"/>
                  <a:ext cx="3038182" cy="823985"/>
                  <a:chOff x="1719740" y="2374082"/>
                  <a:chExt cx="3038182" cy="823985"/>
                </a:xfrm>
              </p:grpSpPr>
              <p:sp>
                <p:nvSpPr>
                  <p:cNvPr id="2414" name="Google Shape;2414;p89"/>
                  <p:cNvSpPr/>
                  <p:nvPr/>
                </p:nvSpPr>
                <p:spPr>
                  <a:xfrm>
                    <a:off x="1726550" y="2374082"/>
                    <a:ext cx="3031372" cy="823985"/>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People</a:t>
                    </a:r>
                    <a:endParaRPr/>
                  </a:p>
                </p:txBody>
              </p:sp>
              <p:sp>
                <p:nvSpPr>
                  <p:cNvPr id="2415" name="Google Shape;2415;p89"/>
                  <p:cNvSpPr/>
                  <p:nvPr/>
                </p:nvSpPr>
                <p:spPr>
                  <a:xfrm>
                    <a:off x="1719740" y="2374082"/>
                    <a:ext cx="824258" cy="823985"/>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6" name="Google Shape;2416;p89"/>
                <p:cNvGrpSpPr/>
                <p:nvPr/>
              </p:nvGrpSpPr>
              <p:grpSpPr>
                <a:xfrm>
                  <a:off x="1835838" y="2530721"/>
                  <a:ext cx="598064" cy="532324"/>
                  <a:chOff x="1806206" y="2502148"/>
                  <a:chExt cx="598064" cy="532324"/>
                </a:xfrm>
              </p:grpSpPr>
              <p:sp>
                <p:nvSpPr>
                  <p:cNvPr id="2417" name="Google Shape;2417;p8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8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419" name="Google Shape;2419;p89"/>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700">
                <a:solidFill>
                  <a:schemeClr val="dk1"/>
                </a:solidFill>
                <a:latin typeface="Times New Roman"/>
                <a:ea typeface="Times New Roman"/>
                <a:cs typeface="Times New Roman"/>
                <a:sym typeface="Times New Roman"/>
              </a:endParaRPr>
            </a:p>
          </p:txBody>
        </p:sp>
      </p:grpSp>
      <p:grpSp>
        <p:nvGrpSpPr>
          <p:cNvPr id="2420" name="Google Shape;2420;p89"/>
          <p:cNvGrpSpPr/>
          <p:nvPr/>
        </p:nvGrpSpPr>
        <p:grpSpPr>
          <a:xfrm>
            <a:off x="1000125" y="1325563"/>
            <a:ext cx="1144587" cy="1797050"/>
            <a:chOff x="1293813" y="1620838"/>
            <a:chExt cx="1144587" cy="1797050"/>
          </a:xfrm>
        </p:grpSpPr>
        <p:sp>
          <p:nvSpPr>
            <p:cNvPr id="2421" name="Google Shape;2421;p89"/>
            <p:cNvSpPr/>
            <p:nvPr/>
          </p:nvSpPr>
          <p:spPr>
            <a:xfrm>
              <a:off x="1293813"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89"/>
            <p:cNvSpPr txBox="1"/>
            <p:nvPr/>
          </p:nvSpPr>
          <p:spPr>
            <a:xfrm rot="-4132574">
              <a:off x="1069975" y="2311401"/>
              <a:ext cx="14763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Resilience</a:t>
              </a:r>
              <a:endParaRPr/>
            </a:p>
          </p:txBody>
        </p:sp>
      </p:grpSp>
      <p:grpSp>
        <p:nvGrpSpPr>
          <p:cNvPr id="2423" name="Google Shape;2423;p89"/>
          <p:cNvGrpSpPr/>
          <p:nvPr/>
        </p:nvGrpSpPr>
        <p:grpSpPr>
          <a:xfrm>
            <a:off x="1425575" y="1325563"/>
            <a:ext cx="1144587" cy="1797050"/>
            <a:chOff x="1719263" y="1620838"/>
            <a:chExt cx="1144587" cy="1797050"/>
          </a:xfrm>
        </p:grpSpPr>
        <p:sp>
          <p:nvSpPr>
            <p:cNvPr id="2424" name="Google Shape;2424;p89"/>
            <p:cNvSpPr/>
            <p:nvPr/>
          </p:nvSpPr>
          <p:spPr>
            <a:xfrm>
              <a:off x="171926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89"/>
            <p:cNvSpPr txBox="1"/>
            <p:nvPr/>
          </p:nvSpPr>
          <p:spPr>
            <a:xfrm rot="-4132574">
              <a:off x="1599407" y="2320131"/>
              <a:ext cx="1289050" cy="4016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Tenacity</a:t>
              </a:r>
              <a:endParaRPr/>
            </a:p>
          </p:txBody>
        </p:sp>
      </p:grpSp>
      <p:sp>
        <p:nvSpPr>
          <p:cNvPr id="2426" name="Google Shape;2426;p89"/>
          <p:cNvSpPr/>
          <p:nvPr/>
        </p:nvSpPr>
        <p:spPr>
          <a:xfrm rot="5400000">
            <a:off x="3627666" y="563791"/>
            <a:ext cx="440868" cy="5715000"/>
          </a:xfrm>
          <a:prstGeom prst="upArrow">
            <a:avLst>
              <a:gd fmla="val 50000" name="adj1"/>
              <a:gd fmla="val 50000" name="adj2"/>
            </a:avLst>
          </a:prstGeom>
          <a:gradFill>
            <a:gsLst>
              <a:gs pos="0">
                <a:srgbClr val="E0FFA2"/>
              </a:gs>
              <a:gs pos="100000">
                <a:srgbClr val="FFFFFF">
                  <a:alpha val="30980"/>
                </a:srgbClr>
              </a:gs>
            </a:gsLst>
            <a:lin ang="16200000" scaled="0"/>
          </a:gradFill>
          <a:ln cap="flat" cmpd="sng" w="9525">
            <a:solidFill>
              <a:srgbClr val="DDD9C3"/>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2427" name="Google Shape;2427;p89"/>
          <p:cNvSpPr txBox="1"/>
          <p:nvPr/>
        </p:nvSpPr>
        <p:spPr>
          <a:xfrm>
            <a:off x="474663" y="4203700"/>
            <a:ext cx="8229600" cy="1900238"/>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1100"/>
              <a:buFont typeface="Arial"/>
              <a:buNone/>
            </a:pPr>
            <a:r>
              <a:t/>
            </a:r>
            <a:endParaRPr sz="1100">
              <a:solidFill>
                <a:srgbClr val="333F1A"/>
              </a:solidFill>
              <a:latin typeface="Calibri"/>
              <a:ea typeface="Calibri"/>
              <a:cs typeface="Calibri"/>
              <a:sym typeface="Calibri"/>
            </a:endParaRPr>
          </a:p>
        </p:txBody>
      </p:sp>
      <p:sp>
        <p:nvSpPr>
          <p:cNvPr id="2428" name="Google Shape;2428;p89"/>
          <p:cNvSpPr/>
          <p:nvPr/>
        </p:nvSpPr>
        <p:spPr>
          <a:xfrm>
            <a:off x="242888" y="3756025"/>
            <a:ext cx="8443912" cy="256857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9" name="Google Shape;2429;p89"/>
          <p:cNvGrpSpPr/>
          <p:nvPr/>
        </p:nvGrpSpPr>
        <p:grpSpPr>
          <a:xfrm>
            <a:off x="533400" y="3890962"/>
            <a:ext cx="2393950" cy="647700"/>
            <a:chOff x="1717748" y="2375003"/>
            <a:chExt cx="3040064" cy="822966"/>
          </a:xfrm>
        </p:grpSpPr>
        <p:grpSp>
          <p:nvGrpSpPr>
            <p:cNvPr id="2430" name="Google Shape;2430;p89"/>
            <p:cNvGrpSpPr/>
            <p:nvPr/>
          </p:nvGrpSpPr>
          <p:grpSpPr>
            <a:xfrm>
              <a:off x="1717748" y="2375003"/>
              <a:ext cx="3040064" cy="822966"/>
              <a:chOff x="1717748" y="2375003"/>
              <a:chExt cx="3040064" cy="822966"/>
            </a:xfrm>
          </p:grpSpPr>
          <p:sp>
            <p:nvSpPr>
              <p:cNvPr id="2431" name="Google Shape;2431;p89"/>
              <p:cNvSpPr/>
              <p:nvPr/>
            </p:nvSpPr>
            <p:spPr>
              <a:xfrm>
                <a:off x="1723797" y="2375003"/>
                <a:ext cx="3034015" cy="822966"/>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chemeClr val="lt1"/>
                    </a:solidFill>
                    <a:latin typeface="Calibri"/>
                    <a:ea typeface="Calibri"/>
                    <a:cs typeface="Calibri"/>
                    <a:sym typeface="Calibri"/>
                  </a:rPr>
                  <a:t>TENACITY</a:t>
                </a:r>
                <a:endParaRPr/>
              </a:p>
            </p:txBody>
          </p:sp>
          <p:sp>
            <p:nvSpPr>
              <p:cNvPr id="2432" name="Google Shape;2432;p89"/>
              <p:cNvSpPr/>
              <p:nvPr/>
            </p:nvSpPr>
            <p:spPr>
              <a:xfrm>
                <a:off x="1717748" y="2375003"/>
                <a:ext cx="822511" cy="822966"/>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3" name="Google Shape;2433;p89"/>
            <p:cNvGrpSpPr/>
            <p:nvPr/>
          </p:nvGrpSpPr>
          <p:grpSpPr>
            <a:xfrm>
              <a:off x="1835838" y="2530721"/>
              <a:ext cx="598064" cy="532324"/>
              <a:chOff x="1806206" y="2502148"/>
              <a:chExt cx="598064" cy="532324"/>
            </a:xfrm>
          </p:grpSpPr>
          <p:sp>
            <p:nvSpPr>
              <p:cNvPr id="2434" name="Google Shape;2434;p8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8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36" name="Google Shape;2436;p89"/>
          <p:cNvSpPr txBox="1"/>
          <p:nvPr/>
        </p:nvSpPr>
        <p:spPr>
          <a:xfrm>
            <a:off x="276225" y="4724400"/>
            <a:ext cx="8029575" cy="1363662"/>
          </a:xfrm>
          <a:prstGeom prst="rect">
            <a:avLst/>
          </a:prstGeom>
          <a:noFill/>
          <a:ln>
            <a:noFill/>
          </a:ln>
        </p:spPr>
        <p:txBody>
          <a:bodyPr anchorCtr="0" anchor="t" bIns="45700" lIns="91425" spcFirstLastPara="1" rIns="91425" wrap="square" tIns="45700">
            <a:noAutofit/>
          </a:bodyPr>
          <a:lstStyle/>
          <a:p>
            <a:pPr indent="-182563" lvl="0" marL="182563" marR="0" rtl="0" algn="l">
              <a:spcBef>
                <a:spcPts val="0"/>
              </a:spcBef>
              <a:spcAft>
                <a:spcPts val="0"/>
              </a:spcAft>
              <a:buClr>
                <a:srgbClr val="333F1A"/>
              </a:buClr>
              <a:buSzPts val="2000"/>
              <a:buFont typeface="Arial"/>
              <a:buChar char="•"/>
            </a:pPr>
            <a:r>
              <a:rPr i="1" lang="en-US" sz="2000">
                <a:solidFill>
                  <a:srgbClr val="333F1A"/>
                </a:solidFill>
                <a:latin typeface="Calibri"/>
                <a:ea typeface="Calibri"/>
                <a:cs typeface="Calibri"/>
                <a:sym typeface="Calibri"/>
              </a:rPr>
              <a:t>Never let go!  Never lose sight of the goal!  Holding together; cohesive; not easily pulled asunder; tough; pertinacious, persistent, stubborn, holding fast; characterized by keeping a firm hold.</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1" name="Shape 2441"/>
        <p:cNvGrpSpPr/>
        <p:nvPr/>
      </p:nvGrpSpPr>
      <p:grpSpPr>
        <a:xfrm>
          <a:off x="0" y="0"/>
          <a:ext cx="0" cy="0"/>
          <a:chOff x="0" y="0"/>
          <a:chExt cx="0" cy="0"/>
        </a:xfrm>
      </p:grpSpPr>
      <p:sp>
        <p:nvSpPr>
          <p:cNvPr id="2442" name="Google Shape;2442;p90"/>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 Overview</a:t>
            </a:r>
            <a:endParaRPr baseline="30000"/>
          </a:p>
        </p:txBody>
      </p:sp>
      <p:grpSp>
        <p:nvGrpSpPr>
          <p:cNvPr id="2443" name="Google Shape;2443;p90"/>
          <p:cNvGrpSpPr/>
          <p:nvPr/>
        </p:nvGrpSpPr>
        <p:grpSpPr>
          <a:xfrm>
            <a:off x="7502531" y="-56971"/>
            <a:ext cx="1681038" cy="1725254"/>
            <a:chOff x="287469" y="1128858"/>
            <a:chExt cx="3328976" cy="3415407"/>
          </a:xfrm>
        </p:grpSpPr>
        <p:grpSp>
          <p:nvGrpSpPr>
            <p:cNvPr id="2444" name="Google Shape;2444;p90"/>
            <p:cNvGrpSpPr/>
            <p:nvPr/>
          </p:nvGrpSpPr>
          <p:grpSpPr>
            <a:xfrm>
              <a:off x="721813" y="2103576"/>
              <a:ext cx="2513580" cy="1457324"/>
              <a:chOff x="2593869" y="4166761"/>
              <a:chExt cx="1244907" cy="721772"/>
            </a:xfrm>
          </p:grpSpPr>
          <p:grpSp>
            <p:nvGrpSpPr>
              <p:cNvPr id="2445" name="Google Shape;2445;p90"/>
              <p:cNvGrpSpPr/>
              <p:nvPr/>
            </p:nvGrpSpPr>
            <p:grpSpPr>
              <a:xfrm>
                <a:off x="3049822" y="4261159"/>
                <a:ext cx="732066" cy="198174"/>
                <a:chOff x="1717748" y="2375002"/>
                <a:chExt cx="3040063" cy="822960"/>
              </a:xfrm>
            </p:grpSpPr>
            <p:grpSp>
              <p:nvGrpSpPr>
                <p:cNvPr id="2446" name="Google Shape;2446;p90"/>
                <p:cNvGrpSpPr/>
                <p:nvPr/>
              </p:nvGrpSpPr>
              <p:grpSpPr>
                <a:xfrm>
                  <a:off x="1717748" y="2375002"/>
                  <a:ext cx="3040063" cy="822960"/>
                  <a:chOff x="1717748" y="2375002"/>
                  <a:chExt cx="3040063" cy="822960"/>
                </a:xfrm>
              </p:grpSpPr>
              <p:sp>
                <p:nvSpPr>
                  <p:cNvPr id="2447" name="Google Shape;2447;p90"/>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Market</a:t>
                    </a:r>
                    <a:endParaRPr/>
                  </a:p>
                </p:txBody>
              </p:sp>
              <p:sp>
                <p:nvSpPr>
                  <p:cNvPr id="2448" name="Google Shape;2448;p90"/>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9" name="Google Shape;2449;p90"/>
                <p:cNvGrpSpPr/>
                <p:nvPr/>
              </p:nvGrpSpPr>
              <p:grpSpPr>
                <a:xfrm>
                  <a:off x="1835838" y="2530721"/>
                  <a:ext cx="598064" cy="532324"/>
                  <a:chOff x="1806206" y="2502148"/>
                  <a:chExt cx="598064" cy="532324"/>
                </a:xfrm>
              </p:grpSpPr>
              <p:sp>
                <p:nvSpPr>
                  <p:cNvPr id="2450" name="Google Shape;2450;p90"/>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90"/>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52" name="Google Shape;2452;p90"/>
              <p:cNvGrpSpPr/>
              <p:nvPr/>
            </p:nvGrpSpPr>
            <p:grpSpPr>
              <a:xfrm>
                <a:off x="2895037" y="4166761"/>
                <a:ext cx="732066" cy="198174"/>
                <a:chOff x="1717748" y="2375002"/>
                <a:chExt cx="3040063" cy="822960"/>
              </a:xfrm>
            </p:grpSpPr>
            <p:grpSp>
              <p:nvGrpSpPr>
                <p:cNvPr id="2453" name="Google Shape;2453;p90"/>
                <p:cNvGrpSpPr/>
                <p:nvPr/>
              </p:nvGrpSpPr>
              <p:grpSpPr>
                <a:xfrm>
                  <a:off x="1717748" y="2375002"/>
                  <a:ext cx="3040063" cy="822960"/>
                  <a:chOff x="1717748" y="2375002"/>
                  <a:chExt cx="3040063" cy="822960"/>
                </a:xfrm>
              </p:grpSpPr>
              <p:sp>
                <p:nvSpPr>
                  <p:cNvPr id="2454" name="Google Shape;2454;p90"/>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Entity</a:t>
                    </a:r>
                    <a:endParaRPr/>
                  </a:p>
                </p:txBody>
              </p:sp>
              <p:sp>
                <p:nvSpPr>
                  <p:cNvPr id="2455" name="Google Shape;2455;p90"/>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6" name="Google Shape;2456;p90"/>
                <p:cNvGrpSpPr/>
                <p:nvPr/>
              </p:nvGrpSpPr>
              <p:grpSpPr>
                <a:xfrm>
                  <a:off x="1835838" y="2530721"/>
                  <a:ext cx="598064" cy="532324"/>
                  <a:chOff x="1806206" y="2502148"/>
                  <a:chExt cx="598064" cy="532324"/>
                </a:xfrm>
              </p:grpSpPr>
              <p:sp>
                <p:nvSpPr>
                  <p:cNvPr id="2457" name="Google Shape;2457;p90"/>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90"/>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59" name="Google Shape;2459;p90"/>
              <p:cNvGrpSpPr/>
              <p:nvPr/>
            </p:nvGrpSpPr>
            <p:grpSpPr>
              <a:xfrm>
                <a:off x="2711061" y="4193202"/>
                <a:ext cx="734524" cy="198174"/>
                <a:chOff x="1717748" y="2375002"/>
                <a:chExt cx="3135731" cy="822960"/>
              </a:xfrm>
            </p:grpSpPr>
            <p:grpSp>
              <p:nvGrpSpPr>
                <p:cNvPr id="2460" name="Google Shape;2460;p90"/>
                <p:cNvGrpSpPr/>
                <p:nvPr/>
              </p:nvGrpSpPr>
              <p:grpSpPr>
                <a:xfrm>
                  <a:off x="1717748" y="2375002"/>
                  <a:ext cx="3135731" cy="822960"/>
                  <a:chOff x="1717748" y="2375002"/>
                  <a:chExt cx="3135731" cy="822960"/>
                </a:xfrm>
              </p:grpSpPr>
              <p:sp>
                <p:nvSpPr>
                  <p:cNvPr id="2461" name="Google Shape;2461;p90"/>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Governance</a:t>
                    </a:r>
                    <a:endParaRPr/>
                  </a:p>
                </p:txBody>
              </p:sp>
              <p:sp>
                <p:nvSpPr>
                  <p:cNvPr id="2462" name="Google Shape;2462;p90"/>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3" name="Google Shape;2463;p90"/>
                <p:cNvGrpSpPr/>
                <p:nvPr/>
              </p:nvGrpSpPr>
              <p:grpSpPr>
                <a:xfrm>
                  <a:off x="1835838" y="2530721"/>
                  <a:ext cx="598064" cy="532324"/>
                  <a:chOff x="1806206" y="2502148"/>
                  <a:chExt cx="598064" cy="532324"/>
                </a:xfrm>
              </p:grpSpPr>
              <p:sp>
                <p:nvSpPr>
                  <p:cNvPr id="2464" name="Google Shape;2464;p90"/>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90"/>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66" name="Google Shape;2466;p90"/>
              <p:cNvGrpSpPr/>
              <p:nvPr/>
            </p:nvGrpSpPr>
            <p:grpSpPr>
              <a:xfrm>
                <a:off x="2595021" y="4333340"/>
                <a:ext cx="735109" cy="198174"/>
                <a:chOff x="1717748" y="2375002"/>
                <a:chExt cx="3052699" cy="822960"/>
              </a:xfrm>
            </p:grpSpPr>
            <p:grpSp>
              <p:nvGrpSpPr>
                <p:cNvPr id="2467" name="Google Shape;2467;p90"/>
                <p:cNvGrpSpPr/>
                <p:nvPr/>
              </p:nvGrpSpPr>
              <p:grpSpPr>
                <a:xfrm>
                  <a:off x="1717748" y="2375002"/>
                  <a:ext cx="3052699" cy="822960"/>
                  <a:chOff x="1717748" y="2375002"/>
                  <a:chExt cx="3052699" cy="822960"/>
                </a:xfrm>
              </p:grpSpPr>
              <p:sp>
                <p:nvSpPr>
                  <p:cNvPr id="2468" name="Google Shape;2468;p90"/>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Expectation</a:t>
                    </a:r>
                    <a:endParaRPr/>
                  </a:p>
                </p:txBody>
              </p:sp>
              <p:sp>
                <p:nvSpPr>
                  <p:cNvPr id="2469" name="Google Shape;2469;p90"/>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0" name="Google Shape;2470;p90"/>
                <p:cNvGrpSpPr/>
                <p:nvPr/>
              </p:nvGrpSpPr>
              <p:grpSpPr>
                <a:xfrm>
                  <a:off x="1835838" y="2530721"/>
                  <a:ext cx="598064" cy="532324"/>
                  <a:chOff x="1806206" y="2502148"/>
                  <a:chExt cx="598064" cy="532324"/>
                </a:xfrm>
              </p:grpSpPr>
              <p:sp>
                <p:nvSpPr>
                  <p:cNvPr id="2471" name="Google Shape;2471;p90"/>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90"/>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3" name="Google Shape;2473;p90"/>
              <p:cNvGrpSpPr/>
              <p:nvPr/>
            </p:nvGrpSpPr>
            <p:grpSpPr>
              <a:xfrm>
                <a:off x="2593869" y="4521548"/>
                <a:ext cx="732066" cy="198174"/>
                <a:chOff x="1717748" y="2375002"/>
                <a:chExt cx="3040063" cy="822960"/>
              </a:xfrm>
            </p:grpSpPr>
            <p:grpSp>
              <p:nvGrpSpPr>
                <p:cNvPr id="2474" name="Google Shape;2474;p90"/>
                <p:cNvGrpSpPr/>
                <p:nvPr/>
              </p:nvGrpSpPr>
              <p:grpSpPr>
                <a:xfrm>
                  <a:off x="1717748" y="2375002"/>
                  <a:ext cx="3040063" cy="822960"/>
                  <a:chOff x="1717748" y="2375002"/>
                  <a:chExt cx="3040063" cy="822960"/>
                </a:xfrm>
              </p:grpSpPr>
              <p:sp>
                <p:nvSpPr>
                  <p:cNvPr id="2475" name="Google Shape;2475;p90"/>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Execution</a:t>
                    </a:r>
                    <a:endParaRPr/>
                  </a:p>
                </p:txBody>
              </p:sp>
              <p:sp>
                <p:nvSpPr>
                  <p:cNvPr id="2476" name="Google Shape;2476;p90"/>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7" name="Google Shape;2477;p90"/>
                <p:cNvGrpSpPr/>
                <p:nvPr/>
              </p:nvGrpSpPr>
              <p:grpSpPr>
                <a:xfrm>
                  <a:off x="1835838" y="2530721"/>
                  <a:ext cx="598064" cy="532324"/>
                  <a:chOff x="1806206" y="2502148"/>
                  <a:chExt cx="598064" cy="532324"/>
                </a:xfrm>
              </p:grpSpPr>
              <p:sp>
                <p:nvSpPr>
                  <p:cNvPr id="2478" name="Google Shape;2478;p90"/>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90"/>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80" name="Google Shape;2480;p90"/>
              <p:cNvGrpSpPr/>
              <p:nvPr/>
            </p:nvGrpSpPr>
            <p:grpSpPr>
              <a:xfrm>
                <a:off x="2714462" y="4656532"/>
                <a:ext cx="732066" cy="198174"/>
                <a:chOff x="1717748" y="2375002"/>
                <a:chExt cx="3040063" cy="822960"/>
              </a:xfrm>
            </p:grpSpPr>
            <p:grpSp>
              <p:nvGrpSpPr>
                <p:cNvPr id="2481" name="Google Shape;2481;p90"/>
                <p:cNvGrpSpPr/>
                <p:nvPr/>
              </p:nvGrpSpPr>
              <p:grpSpPr>
                <a:xfrm>
                  <a:off x="1717748" y="2375002"/>
                  <a:ext cx="3040063" cy="822960"/>
                  <a:chOff x="1717748" y="2375002"/>
                  <a:chExt cx="3040063" cy="822960"/>
                </a:xfrm>
              </p:grpSpPr>
              <p:sp>
                <p:nvSpPr>
                  <p:cNvPr id="2482" name="Google Shape;2482;p90"/>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Operations</a:t>
                    </a:r>
                    <a:endParaRPr/>
                  </a:p>
                </p:txBody>
              </p:sp>
              <p:sp>
                <p:nvSpPr>
                  <p:cNvPr id="2483" name="Google Shape;2483;p90"/>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4" name="Google Shape;2484;p90"/>
                <p:cNvGrpSpPr/>
                <p:nvPr/>
              </p:nvGrpSpPr>
              <p:grpSpPr>
                <a:xfrm>
                  <a:off x="1835838" y="2530721"/>
                  <a:ext cx="598064" cy="532324"/>
                  <a:chOff x="1806206" y="2502148"/>
                  <a:chExt cx="598064" cy="532324"/>
                </a:xfrm>
              </p:grpSpPr>
              <p:sp>
                <p:nvSpPr>
                  <p:cNvPr id="2485" name="Google Shape;2485;p90"/>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90"/>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87" name="Google Shape;2487;p90"/>
              <p:cNvGrpSpPr/>
              <p:nvPr/>
            </p:nvGrpSpPr>
            <p:grpSpPr>
              <a:xfrm>
                <a:off x="2891872" y="4690359"/>
                <a:ext cx="732066" cy="198174"/>
                <a:chOff x="1717748" y="2375002"/>
                <a:chExt cx="3040063" cy="822960"/>
              </a:xfrm>
            </p:grpSpPr>
            <p:grpSp>
              <p:nvGrpSpPr>
                <p:cNvPr id="2488" name="Google Shape;2488;p90"/>
                <p:cNvGrpSpPr/>
                <p:nvPr/>
              </p:nvGrpSpPr>
              <p:grpSpPr>
                <a:xfrm>
                  <a:off x="1717748" y="2375002"/>
                  <a:ext cx="3040063" cy="822960"/>
                  <a:chOff x="1717748" y="2375002"/>
                  <a:chExt cx="3040063" cy="822960"/>
                </a:xfrm>
              </p:grpSpPr>
              <p:sp>
                <p:nvSpPr>
                  <p:cNvPr id="2489" name="Google Shape;2489;p90"/>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Strategy</a:t>
                    </a:r>
                    <a:endParaRPr/>
                  </a:p>
                </p:txBody>
              </p:sp>
              <p:sp>
                <p:nvSpPr>
                  <p:cNvPr id="2490" name="Google Shape;2490;p90"/>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1" name="Google Shape;2491;p90"/>
                <p:cNvGrpSpPr/>
                <p:nvPr/>
              </p:nvGrpSpPr>
              <p:grpSpPr>
                <a:xfrm>
                  <a:off x="1835838" y="2530721"/>
                  <a:ext cx="598064" cy="532324"/>
                  <a:chOff x="1806206" y="2502148"/>
                  <a:chExt cx="598064" cy="532324"/>
                </a:xfrm>
              </p:grpSpPr>
              <p:sp>
                <p:nvSpPr>
                  <p:cNvPr id="2492" name="Google Shape;2492;p90"/>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90"/>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94" name="Google Shape;2494;p90"/>
              <p:cNvGrpSpPr/>
              <p:nvPr/>
            </p:nvGrpSpPr>
            <p:grpSpPr>
              <a:xfrm>
                <a:off x="3056140" y="4602572"/>
                <a:ext cx="732066" cy="198174"/>
                <a:chOff x="1717748" y="2375002"/>
                <a:chExt cx="3040063" cy="822960"/>
              </a:xfrm>
            </p:grpSpPr>
            <p:grpSp>
              <p:nvGrpSpPr>
                <p:cNvPr id="2495" name="Google Shape;2495;p90"/>
                <p:cNvGrpSpPr/>
                <p:nvPr/>
              </p:nvGrpSpPr>
              <p:grpSpPr>
                <a:xfrm>
                  <a:off x="1717748" y="2375002"/>
                  <a:ext cx="3040063" cy="822960"/>
                  <a:chOff x="1717748" y="2375002"/>
                  <a:chExt cx="3040063" cy="822960"/>
                </a:xfrm>
              </p:grpSpPr>
              <p:sp>
                <p:nvSpPr>
                  <p:cNvPr id="2496" name="Google Shape;2496;p90"/>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Financial</a:t>
                    </a:r>
                    <a:endParaRPr/>
                  </a:p>
                </p:txBody>
              </p:sp>
              <p:sp>
                <p:nvSpPr>
                  <p:cNvPr id="2497" name="Google Shape;2497;p90"/>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8" name="Google Shape;2498;p90"/>
                <p:cNvGrpSpPr/>
                <p:nvPr/>
              </p:nvGrpSpPr>
              <p:grpSpPr>
                <a:xfrm>
                  <a:off x="1835838" y="2530721"/>
                  <a:ext cx="598064" cy="532324"/>
                  <a:chOff x="1806206" y="2502148"/>
                  <a:chExt cx="598064" cy="532324"/>
                </a:xfrm>
              </p:grpSpPr>
              <p:sp>
                <p:nvSpPr>
                  <p:cNvPr id="2499" name="Google Shape;2499;p90"/>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90"/>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01" name="Google Shape;2501;p90"/>
              <p:cNvGrpSpPr/>
              <p:nvPr/>
            </p:nvGrpSpPr>
            <p:grpSpPr>
              <a:xfrm>
                <a:off x="3107163" y="4419098"/>
                <a:ext cx="731613" cy="198421"/>
                <a:chOff x="1719740" y="2374082"/>
                <a:chExt cx="3038182" cy="823985"/>
              </a:xfrm>
            </p:grpSpPr>
            <p:grpSp>
              <p:nvGrpSpPr>
                <p:cNvPr id="2502" name="Google Shape;2502;p90"/>
                <p:cNvGrpSpPr/>
                <p:nvPr/>
              </p:nvGrpSpPr>
              <p:grpSpPr>
                <a:xfrm>
                  <a:off x="1719740" y="2374082"/>
                  <a:ext cx="3038182" cy="823985"/>
                  <a:chOff x="1719740" y="2374082"/>
                  <a:chExt cx="3038182" cy="823985"/>
                </a:xfrm>
              </p:grpSpPr>
              <p:sp>
                <p:nvSpPr>
                  <p:cNvPr id="2503" name="Google Shape;2503;p90"/>
                  <p:cNvSpPr/>
                  <p:nvPr/>
                </p:nvSpPr>
                <p:spPr>
                  <a:xfrm>
                    <a:off x="1726550" y="2374082"/>
                    <a:ext cx="3031372" cy="823985"/>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People</a:t>
                    </a:r>
                    <a:endParaRPr/>
                  </a:p>
                </p:txBody>
              </p:sp>
              <p:sp>
                <p:nvSpPr>
                  <p:cNvPr id="2504" name="Google Shape;2504;p90"/>
                  <p:cNvSpPr/>
                  <p:nvPr/>
                </p:nvSpPr>
                <p:spPr>
                  <a:xfrm>
                    <a:off x="1719740" y="2374082"/>
                    <a:ext cx="824258" cy="823985"/>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5" name="Google Shape;2505;p90"/>
                <p:cNvGrpSpPr/>
                <p:nvPr/>
              </p:nvGrpSpPr>
              <p:grpSpPr>
                <a:xfrm>
                  <a:off x="1835838" y="2530721"/>
                  <a:ext cx="598064" cy="532324"/>
                  <a:chOff x="1806206" y="2502148"/>
                  <a:chExt cx="598064" cy="532324"/>
                </a:xfrm>
              </p:grpSpPr>
              <p:sp>
                <p:nvSpPr>
                  <p:cNvPr id="2506" name="Google Shape;2506;p90"/>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90"/>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508" name="Google Shape;2508;p90"/>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700">
                <a:solidFill>
                  <a:schemeClr val="dk1"/>
                </a:solidFill>
                <a:latin typeface="Times New Roman"/>
                <a:ea typeface="Times New Roman"/>
                <a:cs typeface="Times New Roman"/>
                <a:sym typeface="Times New Roman"/>
              </a:endParaRPr>
            </a:p>
          </p:txBody>
        </p:sp>
      </p:grpSp>
      <p:grpSp>
        <p:nvGrpSpPr>
          <p:cNvPr id="2509" name="Google Shape;2509;p90"/>
          <p:cNvGrpSpPr/>
          <p:nvPr/>
        </p:nvGrpSpPr>
        <p:grpSpPr>
          <a:xfrm>
            <a:off x="1000125" y="1325563"/>
            <a:ext cx="1144587" cy="1797050"/>
            <a:chOff x="1293813" y="1620838"/>
            <a:chExt cx="1144587" cy="1797050"/>
          </a:xfrm>
        </p:grpSpPr>
        <p:sp>
          <p:nvSpPr>
            <p:cNvPr id="2510" name="Google Shape;2510;p90"/>
            <p:cNvSpPr/>
            <p:nvPr/>
          </p:nvSpPr>
          <p:spPr>
            <a:xfrm>
              <a:off x="1293813"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90"/>
            <p:cNvSpPr txBox="1"/>
            <p:nvPr/>
          </p:nvSpPr>
          <p:spPr>
            <a:xfrm rot="-4132574">
              <a:off x="1069975" y="2311401"/>
              <a:ext cx="14763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Resilience</a:t>
              </a:r>
              <a:endParaRPr/>
            </a:p>
          </p:txBody>
        </p:sp>
      </p:grpSp>
      <p:grpSp>
        <p:nvGrpSpPr>
          <p:cNvPr id="2512" name="Google Shape;2512;p90"/>
          <p:cNvGrpSpPr/>
          <p:nvPr/>
        </p:nvGrpSpPr>
        <p:grpSpPr>
          <a:xfrm>
            <a:off x="1860550" y="1325563"/>
            <a:ext cx="1144587" cy="1797050"/>
            <a:chOff x="2154238" y="1620838"/>
            <a:chExt cx="1144587" cy="1797050"/>
          </a:xfrm>
        </p:grpSpPr>
        <p:sp>
          <p:nvSpPr>
            <p:cNvPr id="2513" name="Google Shape;2513;p90"/>
            <p:cNvSpPr/>
            <p:nvPr/>
          </p:nvSpPr>
          <p:spPr>
            <a:xfrm>
              <a:off x="2154238"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90"/>
            <p:cNvSpPr txBox="1"/>
            <p:nvPr/>
          </p:nvSpPr>
          <p:spPr>
            <a:xfrm rot="-4132574">
              <a:off x="2089150" y="2311401"/>
              <a:ext cx="11969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Passion</a:t>
              </a:r>
              <a:endParaRPr/>
            </a:p>
          </p:txBody>
        </p:sp>
      </p:grpSp>
      <p:grpSp>
        <p:nvGrpSpPr>
          <p:cNvPr id="2515" name="Google Shape;2515;p90"/>
          <p:cNvGrpSpPr/>
          <p:nvPr/>
        </p:nvGrpSpPr>
        <p:grpSpPr>
          <a:xfrm>
            <a:off x="1425575" y="1325563"/>
            <a:ext cx="1144587" cy="1797050"/>
            <a:chOff x="1719263" y="1620838"/>
            <a:chExt cx="1144587" cy="1797050"/>
          </a:xfrm>
        </p:grpSpPr>
        <p:sp>
          <p:nvSpPr>
            <p:cNvPr id="2516" name="Google Shape;2516;p90"/>
            <p:cNvSpPr/>
            <p:nvPr/>
          </p:nvSpPr>
          <p:spPr>
            <a:xfrm>
              <a:off x="171926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90"/>
            <p:cNvSpPr txBox="1"/>
            <p:nvPr/>
          </p:nvSpPr>
          <p:spPr>
            <a:xfrm rot="-4132574">
              <a:off x="1599407" y="2320131"/>
              <a:ext cx="1289050" cy="4016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Tenacity</a:t>
              </a:r>
              <a:endParaRPr/>
            </a:p>
          </p:txBody>
        </p:sp>
      </p:grpSp>
      <p:sp>
        <p:nvSpPr>
          <p:cNvPr id="2518" name="Google Shape;2518;p90"/>
          <p:cNvSpPr/>
          <p:nvPr/>
        </p:nvSpPr>
        <p:spPr>
          <a:xfrm rot="5400000">
            <a:off x="3627666" y="563791"/>
            <a:ext cx="440868" cy="5715000"/>
          </a:xfrm>
          <a:prstGeom prst="upArrow">
            <a:avLst>
              <a:gd fmla="val 50000" name="adj1"/>
              <a:gd fmla="val 50000" name="adj2"/>
            </a:avLst>
          </a:prstGeom>
          <a:gradFill>
            <a:gsLst>
              <a:gs pos="0">
                <a:srgbClr val="E0FFA2"/>
              </a:gs>
              <a:gs pos="100000">
                <a:srgbClr val="FFFFFF">
                  <a:alpha val="30980"/>
                </a:srgbClr>
              </a:gs>
            </a:gsLst>
            <a:lin ang="16200000" scaled="0"/>
          </a:gradFill>
          <a:ln cap="flat" cmpd="sng" w="9525">
            <a:solidFill>
              <a:srgbClr val="DDD9C3"/>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2519" name="Google Shape;2519;p90"/>
          <p:cNvSpPr txBox="1"/>
          <p:nvPr/>
        </p:nvSpPr>
        <p:spPr>
          <a:xfrm>
            <a:off x="474663" y="4203700"/>
            <a:ext cx="8229600" cy="1900238"/>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1100"/>
              <a:buFont typeface="Arial"/>
              <a:buNone/>
            </a:pPr>
            <a:r>
              <a:t/>
            </a:r>
            <a:endParaRPr sz="1100">
              <a:solidFill>
                <a:srgbClr val="333F1A"/>
              </a:solidFill>
              <a:latin typeface="Calibri"/>
              <a:ea typeface="Calibri"/>
              <a:cs typeface="Calibri"/>
              <a:sym typeface="Calibri"/>
            </a:endParaRPr>
          </a:p>
        </p:txBody>
      </p:sp>
      <p:sp>
        <p:nvSpPr>
          <p:cNvPr id="2520" name="Google Shape;2520;p90"/>
          <p:cNvSpPr/>
          <p:nvPr/>
        </p:nvSpPr>
        <p:spPr>
          <a:xfrm>
            <a:off x="242888" y="3756025"/>
            <a:ext cx="8443912" cy="256857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1" name="Google Shape;2521;p90"/>
          <p:cNvGrpSpPr/>
          <p:nvPr/>
        </p:nvGrpSpPr>
        <p:grpSpPr>
          <a:xfrm>
            <a:off x="501650" y="3890962"/>
            <a:ext cx="2393950" cy="647700"/>
            <a:chOff x="1717748" y="2375002"/>
            <a:chExt cx="3040064" cy="822967"/>
          </a:xfrm>
        </p:grpSpPr>
        <p:grpSp>
          <p:nvGrpSpPr>
            <p:cNvPr id="2522" name="Google Shape;2522;p90"/>
            <p:cNvGrpSpPr/>
            <p:nvPr/>
          </p:nvGrpSpPr>
          <p:grpSpPr>
            <a:xfrm>
              <a:off x="1717748" y="2375002"/>
              <a:ext cx="3040064" cy="822967"/>
              <a:chOff x="1717748" y="2375002"/>
              <a:chExt cx="3040064" cy="822967"/>
            </a:xfrm>
          </p:grpSpPr>
          <p:sp>
            <p:nvSpPr>
              <p:cNvPr id="2523" name="Google Shape;2523;p90"/>
              <p:cNvSpPr/>
              <p:nvPr/>
            </p:nvSpPr>
            <p:spPr>
              <a:xfrm>
                <a:off x="1723797" y="2375002"/>
                <a:ext cx="3034015" cy="822967"/>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chemeClr val="lt1"/>
                    </a:solidFill>
                    <a:latin typeface="Calibri"/>
                    <a:ea typeface="Calibri"/>
                    <a:cs typeface="Calibri"/>
                    <a:sym typeface="Calibri"/>
                  </a:rPr>
                  <a:t>PASSION</a:t>
                </a:r>
                <a:endParaRPr/>
              </a:p>
            </p:txBody>
          </p:sp>
          <p:sp>
            <p:nvSpPr>
              <p:cNvPr id="2524" name="Google Shape;2524;p90"/>
              <p:cNvSpPr/>
              <p:nvPr/>
            </p:nvSpPr>
            <p:spPr>
              <a:xfrm>
                <a:off x="1717748" y="2375002"/>
                <a:ext cx="822511" cy="822967"/>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5" name="Google Shape;2525;p90"/>
            <p:cNvGrpSpPr/>
            <p:nvPr/>
          </p:nvGrpSpPr>
          <p:grpSpPr>
            <a:xfrm>
              <a:off x="1835838" y="2530721"/>
              <a:ext cx="598064" cy="532324"/>
              <a:chOff x="1806206" y="2502148"/>
              <a:chExt cx="598064" cy="532324"/>
            </a:xfrm>
          </p:grpSpPr>
          <p:sp>
            <p:nvSpPr>
              <p:cNvPr id="2526" name="Google Shape;2526;p90"/>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90"/>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28" name="Google Shape;2528;p90"/>
          <p:cNvSpPr txBox="1"/>
          <p:nvPr/>
        </p:nvSpPr>
        <p:spPr>
          <a:xfrm>
            <a:off x="282575" y="4724400"/>
            <a:ext cx="8251825" cy="1592262"/>
          </a:xfrm>
          <a:prstGeom prst="rect">
            <a:avLst/>
          </a:prstGeom>
          <a:noFill/>
          <a:ln>
            <a:noFill/>
          </a:ln>
        </p:spPr>
        <p:txBody>
          <a:bodyPr anchorCtr="0" anchor="t" bIns="45700" lIns="91425" spcFirstLastPara="1" rIns="91425" wrap="square" tIns="45700">
            <a:noAutofit/>
          </a:bodyPr>
          <a:lstStyle/>
          <a:p>
            <a:pPr indent="-182880" lvl="0" marL="182880" marR="0" rtl="0" algn="l">
              <a:spcBef>
                <a:spcPts val="0"/>
              </a:spcBef>
              <a:spcAft>
                <a:spcPts val="0"/>
              </a:spcAft>
              <a:buClr>
                <a:srgbClr val="333F1A"/>
              </a:buClr>
              <a:buSzPts val="2000"/>
              <a:buFont typeface="Arial"/>
              <a:buChar char="•"/>
            </a:pPr>
            <a:r>
              <a:rPr i="1" lang="en-US" sz="2000">
                <a:solidFill>
                  <a:srgbClr val="333F1A"/>
                </a:solidFill>
                <a:latin typeface="Calibri"/>
                <a:ea typeface="Calibri"/>
                <a:cs typeface="Calibri"/>
                <a:sym typeface="Calibri"/>
              </a:rPr>
              <a:t>The state of the mind when it is powerfully acted upon and influenced by something external to itself; the state of any particular faculty which, under such conditions, becomes extremely sensitive or uncontrollably excited; an extreme or inordinate desire;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0"/>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ALIGNMENT</a:t>
            </a:r>
            <a:endParaRPr/>
          </a:p>
        </p:txBody>
      </p:sp>
      <p:sp>
        <p:nvSpPr>
          <p:cNvPr id="111" name="Google Shape;111;p1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333F1A"/>
              </a:buClr>
              <a:buSzPts val="3200"/>
              <a:buChar char="•"/>
            </a:pPr>
            <a:r>
              <a:rPr lang="en-US"/>
              <a:t>Once we see, and have a TEAM that is learning together, we can strive for Alignment</a:t>
            </a:r>
            <a:endParaRPr/>
          </a:p>
          <a:p>
            <a:pPr indent="-342900" lvl="0" marL="342900" rtl="0" algn="l">
              <a:spcBef>
                <a:spcPts val="640"/>
              </a:spcBef>
              <a:spcAft>
                <a:spcPts val="0"/>
              </a:spcAft>
              <a:buClr>
                <a:srgbClr val="333F1A"/>
              </a:buClr>
              <a:buSzPts val="3200"/>
              <a:buChar char="•"/>
            </a:pPr>
            <a:r>
              <a:rPr lang="en-US"/>
              <a:t>This does NOT mean we are going the right direction</a:t>
            </a:r>
            <a:endParaRPr/>
          </a:p>
          <a:p>
            <a:pPr indent="-342900" lvl="0" marL="342900" rtl="0" algn="l">
              <a:spcBef>
                <a:spcPts val="640"/>
              </a:spcBef>
              <a:spcAft>
                <a:spcPts val="0"/>
              </a:spcAft>
              <a:buClr>
                <a:srgbClr val="333F1A"/>
              </a:buClr>
              <a:buSzPts val="3200"/>
              <a:buChar char="•"/>
            </a:pPr>
            <a:r>
              <a:rPr lang="en-US"/>
              <a:t>It only means we are aligned and able to row in the same direction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0" st="0"/>
                                            </p:txEl>
                                          </p:spTgt>
                                        </p:tgtEl>
                                        <p:attrNameLst>
                                          <p:attrName>style.visibility</p:attrName>
                                        </p:attrNameLst>
                                      </p:cBhvr>
                                      <p:to>
                                        <p:strVal val="visible"/>
                                      </p:to>
                                    </p:set>
                                    <p:animEffect filter="fade" transition="in">
                                      <p:cBhvr>
                                        <p:cTn dur="1000"/>
                                        <p:tgtEl>
                                          <p:spTgt spid="1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1" st="1"/>
                                            </p:txEl>
                                          </p:spTgt>
                                        </p:tgtEl>
                                        <p:attrNameLst>
                                          <p:attrName>style.visibility</p:attrName>
                                        </p:attrNameLst>
                                      </p:cBhvr>
                                      <p:to>
                                        <p:strVal val="visible"/>
                                      </p:to>
                                    </p:set>
                                    <p:animEffect filter="fade" transition="in">
                                      <p:cBhvr>
                                        <p:cTn dur="1000"/>
                                        <p:tgtEl>
                                          <p:spTgt spid="1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1">
                                            <p:txEl>
                                              <p:pRg end="2" st="2"/>
                                            </p:txEl>
                                          </p:spTgt>
                                        </p:tgtEl>
                                        <p:attrNameLst>
                                          <p:attrName>style.visibility</p:attrName>
                                        </p:attrNameLst>
                                      </p:cBhvr>
                                      <p:to>
                                        <p:strVal val="visible"/>
                                      </p:to>
                                    </p:set>
                                    <p:animEffect filter="fade" transition="in">
                                      <p:cBhvr>
                                        <p:cTn dur="1000"/>
                                        <p:tgtEl>
                                          <p:spTgt spid="11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3" name="Shape 2533"/>
        <p:cNvGrpSpPr/>
        <p:nvPr/>
      </p:nvGrpSpPr>
      <p:grpSpPr>
        <a:xfrm>
          <a:off x="0" y="0"/>
          <a:ext cx="0" cy="0"/>
          <a:chOff x="0" y="0"/>
          <a:chExt cx="0" cy="0"/>
        </a:xfrm>
      </p:grpSpPr>
      <p:sp>
        <p:nvSpPr>
          <p:cNvPr id="2534" name="Google Shape;2534;p91"/>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 Overview</a:t>
            </a:r>
            <a:endParaRPr baseline="30000"/>
          </a:p>
        </p:txBody>
      </p:sp>
      <p:grpSp>
        <p:nvGrpSpPr>
          <p:cNvPr id="2535" name="Google Shape;2535;p91"/>
          <p:cNvGrpSpPr/>
          <p:nvPr/>
        </p:nvGrpSpPr>
        <p:grpSpPr>
          <a:xfrm>
            <a:off x="7502531" y="-56971"/>
            <a:ext cx="1681038" cy="1725254"/>
            <a:chOff x="287469" y="1128858"/>
            <a:chExt cx="3328976" cy="3415407"/>
          </a:xfrm>
        </p:grpSpPr>
        <p:grpSp>
          <p:nvGrpSpPr>
            <p:cNvPr id="2536" name="Google Shape;2536;p91"/>
            <p:cNvGrpSpPr/>
            <p:nvPr/>
          </p:nvGrpSpPr>
          <p:grpSpPr>
            <a:xfrm>
              <a:off x="721813" y="2103576"/>
              <a:ext cx="2513580" cy="1457324"/>
              <a:chOff x="2593869" y="4166761"/>
              <a:chExt cx="1244907" cy="721772"/>
            </a:xfrm>
          </p:grpSpPr>
          <p:grpSp>
            <p:nvGrpSpPr>
              <p:cNvPr id="2537" name="Google Shape;2537;p91"/>
              <p:cNvGrpSpPr/>
              <p:nvPr/>
            </p:nvGrpSpPr>
            <p:grpSpPr>
              <a:xfrm>
                <a:off x="3049822" y="4261159"/>
                <a:ext cx="732066" cy="198174"/>
                <a:chOff x="1717748" y="2375002"/>
                <a:chExt cx="3040063" cy="822960"/>
              </a:xfrm>
            </p:grpSpPr>
            <p:grpSp>
              <p:nvGrpSpPr>
                <p:cNvPr id="2538" name="Google Shape;2538;p91"/>
                <p:cNvGrpSpPr/>
                <p:nvPr/>
              </p:nvGrpSpPr>
              <p:grpSpPr>
                <a:xfrm>
                  <a:off x="1717748" y="2375002"/>
                  <a:ext cx="3040063" cy="822960"/>
                  <a:chOff x="1717748" y="2375002"/>
                  <a:chExt cx="3040063" cy="822960"/>
                </a:xfrm>
              </p:grpSpPr>
              <p:sp>
                <p:nvSpPr>
                  <p:cNvPr id="2539" name="Google Shape;2539;p9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Market</a:t>
                    </a:r>
                    <a:endParaRPr/>
                  </a:p>
                </p:txBody>
              </p:sp>
              <p:sp>
                <p:nvSpPr>
                  <p:cNvPr id="2540" name="Google Shape;2540;p9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1" name="Google Shape;2541;p91"/>
                <p:cNvGrpSpPr/>
                <p:nvPr/>
              </p:nvGrpSpPr>
              <p:grpSpPr>
                <a:xfrm>
                  <a:off x="1835838" y="2530721"/>
                  <a:ext cx="598064" cy="532324"/>
                  <a:chOff x="1806206" y="2502148"/>
                  <a:chExt cx="598064" cy="532324"/>
                </a:xfrm>
              </p:grpSpPr>
              <p:sp>
                <p:nvSpPr>
                  <p:cNvPr id="2542" name="Google Shape;2542;p9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9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44" name="Google Shape;2544;p91"/>
              <p:cNvGrpSpPr/>
              <p:nvPr/>
            </p:nvGrpSpPr>
            <p:grpSpPr>
              <a:xfrm>
                <a:off x="2895037" y="4166761"/>
                <a:ext cx="732066" cy="198174"/>
                <a:chOff x="1717748" y="2375002"/>
                <a:chExt cx="3040063" cy="822960"/>
              </a:xfrm>
            </p:grpSpPr>
            <p:grpSp>
              <p:nvGrpSpPr>
                <p:cNvPr id="2545" name="Google Shape;2545;p91"/>
                <p:cNvGrpSpPr/>
                <p:nvPr/>
              </p:nvGrpSpPr>
              <p:grpSpPr>
                <a:xfrm>
                  <a:off x="1717748" y="2375002"/>
                  <a:ext cx="3040063" cy="822960"/>
                  <a:chOff x="1717748" y="2375002"/>
                  <a:chExt cx="3040063" cy="822960"/>
                </a:xfrm>
              </p:grpSpPr>
              <p:sp>
                <p:nvSpPr>
                  <p:cNvPr id="2546" name="Google Shape;2546;p9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Entity</a:t>
                    </a:r>
                    <a:endParaRPr/>
                  </a:p>
                </p:txBody>
              </p:sp>
              <p:sp>
                <p:nvSpPr>
                  <p:cNvPr id="2547" name="Google Shape;2547;p9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8" name="Google Shape;2548;p91"/>
                <p:cNvGrpSpPr/>
                <p:nvPr/>
              </p:nvGrpSpPr>
              <p:grpSpPr>
                <a:xfrm>
                  <a:off x="1835838" y="2530721"/>
                  <a:ext cx="598064" cy="532324"/>
                  <a:chOff x="1806206" y="2502148"/>
                  <a:chExt cx="598064" cy="532324"/>
                </a:xfrm>
              </p:grpSpPr>
              <p:sp>
                <p:nvSpPr>
                  <p:cNvPr id="2549" name="Google Shape;2549;p9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9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51" name="Google Shape;2551;p91"/>
              <p:cNvGrpSpPr/>
              <p:nvPr/>
            </p:nvGrpSpPr>
            <p:grpSpPr>
              <a:xfrm>
                <a:off x="2711061" y="4193202"/>
                <a:ext cx="734524" cy="198174"/>
                <a:chOff x="1717748" y="2375002"/>
                <a:chExt cx="3135731" cy="822960"/>
              </a:xfrm>
            </p:grpSpPr>
            <p:grpSp>
              <p:nvGrpSpPr>
                <p:cNvPr id="2552" name="Google Shape;2552;p91"/>
                <p:cNvGrpSpPr/>
                <p:nvPr/>
              </p:nvGrpSpPr>
              <p:grpSpPr>
                <a:xfrm>
                  <a:off x="1717748" y="2375002"/>
                  <a:ext cx="3135731" cy="822960"/>
                  <a:chOff x="1717748" y="2375002"/>
                  <a:chExt cx="3135731" cy="822960"/>
                </a:xfrm>
              </p:grpSpPr>
              <p:sp>
                <p:nvSpPr>
                  <p:cNvPr id="2553" name="Google Shape;2553;p91"/>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Governance</a:t>
                    </a:r>
                    <a:endParaRPr/>
                  </a:p>
                </p:txBody>
              </p:sp>
              <p:sp>
                <p:nvSpPr>
                  <p:cNvPr id="2554" name="Google Shape;2554;p9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5" name="Google Shape;2555;p91"/>
                <p:cNvGrpSpPr/>
                <p:nvPr/>
              </p:nvGrpSpPr>
              <p:grpSpPr>
                <a:xfrm>
                  <a:off x="1835838" y="2530721"/>
                  <a:ext cx="598064" cy="532324"/>
                  <a:chOff x="1806206" y="2502148"/>
                  <a:chExt cx="598064" cy="532324"/>
                </a:xfrm>
              </p:grpSpPr>
              <p:sp>
                <p:nvSpPr>
                  <p:cNvPr id="2556" name="Google Shape;2556;p9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9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58" name="Google Shape;2558;p91"/>
              <p:cNvGrpSpPr/>
              <p:nvPr/>
            </p:nvGrpSpPr>
            <p:grpSpPr>
              <a:xfrm>
                <a:off x="2595021" y="4333340"/>
                <a:ext cx="735109" cy="198174"/>
                <a:chOff x="1717748" y="2375002"/>
                <a:chExt cx="3052699" cy="822960"/>
              </a:xfrm>
            </p:grpSpPr>
            <p:grpSp>
              <p:nvGrpSpPr>
                <p:cNvPr id="2559" name="Google Shape;2559;p91"/>
                <p:cNvGrpSpPr/>
                <p:nvPr/>
              </p:nvGrpSpPr>
              <p:grpSpPr>
                <a:xfrm>
                  <a:off x="1717748" y="2375002"/>
                  <a:ext cx="3052699" cy="822960"/>
                  <a:chOff x="1717748" y="2375002"/>
                  <a:chExt cx="3052699" cy="822960"/>
                </a:xfrm>
              </p:grpSpPr>
              <p:sp>
                <p:nvSpPr>
                  <p:cNvPr id="2560" name="Google Shape;2560;p91"/>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Expectation</a:t>
                    </a:r>
                    <a:endParaRPr/>
                  </a:p>
                </p:txBody>
              </p:sp>
              <p:sp>
                <p:nvSpPr>
                  <p:cNvPr id="2561" name="Google Shape;2561;p9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2" name="Google Shape;2562;p91"/>
                <p:cNvGrpSpPr/>
                <p:nvPr/>
              </p:nvGrpSpPr>
              <p:grpSpPr>
                <a:xfrm>
                  <a:off x="1835838" y="2530721"/>
                  <a:ext cx="598064" cy="532324"/>
                  <a:chOff x="1806206" y="2502148"/>
                  <a:chExt cx="598064" cy="532324"/>
                </a:xfrm>
              </p:grpSpPr>
              <p:sp>
                <p:nvSpPr>
                  <p:cNvPr id="2563" name="Google Shape;2563;p9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9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65" name="Google Shape;2565;p91"/>
              <p:cNvGrpSpPr/>
              <p:nvPr/>
            </p:nvGrpSpPr>
            <p:grpSpPr>
              <a:xfrm>
                <a:off x="2593869" y="4521548"/>
                <a:ext cx="732066" cy="198174"/>
                <a:chOff x="1717748" y="2375002"/>
                <a:chExt cx="3040063" cy="822960"/>
              </a:xfrm>
            </p:grpSpPr>
            <p:grpSp>
              <p:nvGrpSpPr>
                <p:cNvPr id="2566" name="Google Shape;2566;p91"/>
                <p:cNvGrpSpPr/>
                <p:nvPr/>
              </p:nvGrpSpPr>
              <p:grpSpPr>
                <a:xfrm>
                  <a:off x="1717748" y="2375002"/>
                  <a:ext cx="3040063" cy="822960"/>
                  <a:chOff x="1717748" y="2375002"/>
                  <a:chExt cx="3040063" cy="822960"/>
                </a:xfrm>
              </p:grpSpPr>
              <p:sp>
                <p:nvSpPr>
                  <p:cNvPr id="2567" name="Google Shape;2567;p9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Execution</a:t>
                    </a:r>
                    <a:endParaRPr/>
                  </a:p>
                </p:txBody>
              </p:sp>
              <p:sp>
                <p:nvSpPr>
                  <p:cNvPr id="2568" name="Google Shape;2568;p9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9" name="Google Shape;2569;p91"/>
                <p:cNvGrpSpPr/>
                <p:nvPr/>
              </p:nvGrpSpPr>
              <p:grpSpPr>
                <a:xfrm>
                  <a:off x="1835838" y="2530721"/>
                  <a:ext cx="598064" cy="532324"/>
                  <a:chOff x="1806206" y="2502148"/>
                  <a:chExt cx="598064" cy="532324"/>
                </a:xfrm>
              </p:grpSpPr>
              <p:sp>
                <p:nvSpPr>
                  <p:cNvPr id="2570" name="Google Shape;2570;p9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9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72" name="Google Shape;2572;p91"/>
              <p:cNvGrpSpPr/>
              <p:nvPr/>
            </p:nvGrpSpPr>
            <p:grpSpPr>
              <a:xfrm>
                <a:off x="2714462" y="4656532"/>
                <a:ext cx="732066" cy="198174"/>
                <a:chOff x="1717748" y="2375002"/>
                <a:chExt cx="3040063" cy="822960"/>
              </a:xfrm>
            </p:grpSpPr>
            <p:grpSp>
              <p:nvGrpSpPr>
                <p:cNvPr id="2573" name="Google Shape;2573;p91"/>
                <p:cNvGrpSpPr/>
                <p:nvPr/>
              </p:nvGrpSpPr>
              <p:grpSpPr>
                <a:xfrm>
                  <a:off x="1717748" y="2375002"/>
                  <a:ext cx="3040063" cy="822960"/>
                  <a:chOff x="1717748" y="2375002"/>
                  <a:chExt cx="3040063" cy="822960"/>
                </a:xfrm>
              </p:grpSpPr>
              <p:sp>
                <p:nvSpPr>
                  <p:cNvPr id="2574" name="Google Shape;2574;p9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Operations</a:t>
                    </a:r>
                    <a:endParaRPr/>
                  </a:p>
                </p:txBody>
              </p:sp>
              <p:sp>
                <p:nvSpPr>
                  <p:cNvPr id="2575" name="Google Shape;2575;p9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6" name="Google Shape;2576;p91"/>
                <p:cNvGrpSpPr/>
                <p:nvPr/>
              </p:nvGrpSpPr>
              <p:grpSpPr>
                <a:xfrm>
                  <a:off x="1835838" y="2530721"/>
                  <a:ext cx="598064" cy="532324"/>
                  <a:chOff x="1806206" y="2502148"/>
                  <a:chExt cx="598064" cy="532324"/>
                </a:xfrm>
              </p:grpSpPr>
              <p:sp>
                <p:nvSpPr>
                  <p:cNvPr id="2577" name="Google Shape;2577;p9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9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79" name="Google Shape;2579;p91"/>
              <p:cNvGrpSpPr/>
              <p:nvPr/>
            </p:nvGrpSpPr>
            <p:grpSpPr>
              <a:xfrm>
                <a:off x="2891872" y="4690359"/>
                <a:ext cx="732066" cy="198174"/>
                <a:chOff x="1717748" y="2375002"/>
                <a:chExt cx="3040063" cy="822960"/>
              </a:xfrm>
            </p:grpSpPr>
            <p:grpSp>
              <p:nvGrpSpPr>
                <p:cNvPr id="2580" name="Google Shape;2580;p91"/>
                <p:cNvGrpSpPr/>
                <p:nvPr/>
              </p:nvGrpSpPr>
              <p:grpSpPr>
                <a:xfrm>
                  <a:off x="1717748" y="2375002"/>
                  <a:ext cx="3040063" cy="822960"/>
                  <a:chOff x="1717748" y="2375002"/>
                  <a:chExt cx="3040063" cy="822960"/>
                </a:xfrm>
              </p:grpSpPr>
              <p:sp>
                <p:nvSpPr>
                  <p:cNvPr id="2581" name="Google Shape;2581;p9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Strategy</a:t>
                    </a:r>
                    <a:endParaRPr/>
                  </a:p>
                </p:txBody>
              </p:sp>
              <p:sp>
                <p:nvSpPr>
                  <p:cNvPr id="2582" name="Google Shape;2582;p9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3" name="Google Shape;2583;p91"/>
                <p:cNvGrpSpPr/>
                <p:nvPr/>
              </p:nvGrpSpPr>
              <p:grpSpPr>
                <a:xfrm>
                  <a:off x="1835838" y="2530721"/>
                  <a:ext cx="598064" cy="532324"/>
                  <a:chOff x="1806206" y="2502148"/>
                  <a:chExt cx="598064" cy="532324"/>
                </a:xfrm>
              </p:grpSpPr>
              <p:sp>
                <p:nvSpPr>
                  <p:cNvPr id="2584" name="Google Shape;2584;p9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9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6" name="Google Shape;2586;p91"/>
              <p:cNvGrpSpPr/>
              <p:nvPr/>
            </p:nvGrpSpPr>
            <p:grpSpPr>
              <a:xfrm>
                <a:off x="3056140" y="4602572"/>
                <a:ext cx="732066" cy="198174"/>
                <a:chOff x="1717748" y="2375002"/>
                <a:chExt cx="3040063" cy="822960"/>
              </a:xfrm>
            </p:grpSpPr>
            <p:grpSp>
              <p:nvGrpSpPr>
                <p:cNvPr id="2587" name="Google Shape;2587;p91"/>
                <p:cNvGrpSpPr/>
                <p:nvPr/>
              </p:nvGrpSpPr>
              <p:grpSpPr>
                <a:xfrm>
                  <a:off x="1717748" y="2375002"/>
                  <a:ext cx="3040063" cy="822960"/>
                  <a:chOff x="1717748" y="2375002"/>
                  <a:chExt cx="3040063" cy="822960"/>
                </a:xfrm>
              </p:grpSpPr>
              <p:sp>
                <p:nvSpPr>
                  <p:cNvPr id="2588" name="Google Shape;2588;p91"/>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Financial</a:t>
                    </a:r>
                    <a:endParaRPr/>
                  </a:p>
                </p:txBody>
              </p:sp>
              <p:sp>
                <p:nvSpPr>
                  <p:cNvPr id="2589" name="Google Shape;2589;p91"/>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0" name="Google Shape;2590;p91"/>
                <p:cNvGrpSpPr/>
                <p:nvPr/>
              </p:nvGrpSpPr>
              <p:grpSpPr>
                <a:xfrm>
                  <a:off x="1835838" y="2530721"/>
                  <a:ext cx="598064" cy="532324"/>
                  <a:chOff x="1806206" y="2502148"/>
                  <a:chExt cx="598064" cy="532324"/>
                </a:xfrm>
              </p:grpSpPr>
              <p:sp>
                <p:nvSpPr>
                  <p:cNvPr id="2591" name="Google Shape;2591;p9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9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93" name="Google Shape;2593;p91"/>
              <p:cNvGrpSpPr/>
              <p:nvPr/>
            </p:nvGrpSpPr>
            <p:grpSpPr>
              <a:xfrm>
                <a:off x="3107163" y="4419098"/>
                <a:ext cx="731613" cy="198421"/>
                <a:chOff x="1719740" y="2374082"/>
                <a:chExt cx="3038182" cy="823985"/>
              </a:xfrm>
            </p:grpSpPr>
            <p:grpSp>
              <p:nvGrpSpPr>
                <p:cNvPr id="2594" name="Google Shape;2594;p91"/>
                <p:cNvGrpSpPr/>
                <p:nvPr/>
              </p:nvGrpSpPr>
              <p:grpSpPr>
                <a:xfrm>
                  <a:off x="1719740" y="2374082"/>
                  <a:ext cx="3038182" cy="823985"/>
                  <a:chOff x="1719740" y="2374082"/>
                  <a:chExt cx="3038182" cy="823985"/>
                </a:xfrm>
              </p:grpSpPr>
              <p:sp>
                <p:nvSpPr>
                  <p:cNvPr id="2595" name="Google Shape;2595;p91"/>
                  <p:cNvSpPr/>
                  <p:nvPr/>
                </p:nvSpPr>
                <p:spPr>
                  <a:xfrm>
                    <a:off x="1726550" y="2374082"/>
                    <a:ext cx="3031372" cy="823985"/>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People</a:t>
                    </a:r>
                    <a:endParaRPr/>
                  </a:p>
                </p:txBody>
              </p:sp>
              <p:sp>
                <p:nvSpPr>
                  <p:cNvPr id="2596" name="Google Shape;2596;p91"/>
                  <p:cNvSpPr/>
                  <p:nvPr/>
                </p:nvSpPr>
                <p:spPr>
                  <a:xfrm>
                    <a:off x="1719740" y="2374082"/>
                    <a:ext cx="824258" cy="823985"/>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7" name="Google Shape;2597;p91"/>
                <p:cNvGrpSpPr/>
                <p:nvPr/>
              </p:nvGrpSpPr>
              <p:grpSpPr>
                <a:xfrm>
                  <a:off x="1835838" y="2530721"/>
                  <a:ext cx="598064" cy="532324"/>
                  <a:chOff x="1806206" y="2502148"/>
                  <a:chExt cx="598064" cy="532324"/>
                </a:xfrm>
              </p:grpSpPr>
              <p:sp>
                <p:nvSpPr>
                  <p:cNvPr id="2598" name="Google Shape;2598;p9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9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600" name="Google Shape;2600;p91"/>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700">
                <a:solidFill>
                  <a:schemeClr val="dk1"/>
                </a:solidFill>
                <a:latin typeface="Times New Roman"/>
                <a:ea typeface="Times New Roman"/>
                <a:cs typeface="Times New Roman"/>
                <a:sym typeface="Times New Roman"/>
              </a:endParaRPr>
            </a:p>
          </p:txBody>
        </p:sp>
      </p:grpSp>
      <p:grpSp>
        <p:nvGrpSpPr>
          <p:cNvPr id="2601" name="Google Shape;2601;p91"/>
          <p:cNvGrpSpPr/>
          <p:nvPr/>
        </p:nvGrpSpPr>
        <p:grpSpPr>
          <a:xfrm>
            <a:off x="1000125" y="1325563"/>
            <a:ext cx="1144587" cy="1797050"/>
            <a:chOff x="1293813" y="1620838"/>
            <a:chExt cx="1144587" cy="1797050"/>
          </a:xfrm>
        </p:grpSpPr>
        <p:sp>
          <p:nvSpPr>
            <p:cNvPr id="2602" name="Google Shape;2602;p91"/>
            <p:cNvSpPr/>
            <p:nvPr/>
          </p:nvSpPr>
          <p:spPr>
            <a:xfrm>
              <a:off x="1293813"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91"/>
            <p:cNvSpPr txBox="1"/>
            <p:nvPr/>
          </p:nvSpPr>
          <p:spPr>
            <a:xfrm rot="-4132574">
              <a:off x="1069975" y="2311401"/>
              <a:ext cx="14763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Resilience</a:t>
              </a:r>
              <a:endParaRPr/>
            </a:p>
          </p:txBody>
        </p:sp>
      </p:grpSp>
      <p:grpSp>
        <p:nvGrpSpPr>
          <p:cNvPr id="2604" name="Google Shape;2604;p91"/>
          <p:cNvGrpSpPr/>
          <p:nvPr/>
        </p:nvGrpSpPr>
        <p:grpSpPr>
          <a:xfrm>
            <a:off x="1860550" y="1325563"/>
            <a:ext cx="1144587" cy="1797050"/>
            <a:chOff x="2154238" y="1620838"/>
            <a:chExt cx="1144587" cy="1797050"/>
          </a:xfrm>
        </p:grpSpPr>
        <p:sp>
          <p:nvSpPr>
            <p:cNvPr id="2605" name="Google Shape;2605;p91"/>
            <p:cNvSpPr/>
            <p:nvPr/>
          </p:nvSpPr>
          <p:spPr>
            <a:xfrm>
              <a:off x="2154238"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91"/>
            <p:cNvSpPr txBox="1"/>
            <p:nvPr/>
          </p:nvSpPr>
          <p:spPr>
            <a:xfrm rot="-4132574">
              <a:off x="2089150" y="2311401"/>
              <a:ext cx="11969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Passion</a:t>
              </a:r>
              <a:endParaRPr/>
            </a:p>
          </p:txBody>
        </p:sp>
      </p:grpSp>
      <p:grpSp>
        <p:nvGrpSpPr>
          <p:cNvPr id="2607" name="Google Shape;2607;p91"/>
          <p:cNvGrpSpPr/>
          <p:nvPr/>
        </p:nvGrpSpPr>
        <p:grpSpPr>
          <a:xfrm>
            <a:off x="1425575" y="1325563"/>
            <a:ext cx="1144587" cy="1797050"/>
            <a:chOff x="1719263" y="1620838"/>
            <a:chExt cx="1144587" cy="1797050"/>
          </a:xfrm>
        </p:grpSpPr>
        <p:sp>
          <p:nvSpPr>
            <p:cNvPr id="2608" name="Google Shape;2608;p91"/>
            <p:cNvSpPr/>
            <p:nvPr/>
          </p:nvSpPr>
          <p:spPr>
            <a:xfrm>
              <a:off x="171926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91"/>
            <p:cNvSpPr txBox="1"/>
            <p:nvPr/>
          </p:nvSpPr>
          <p:spPr>
            <a:xfrm rot="-4132574">
              <a:off x="1599407" y="2320131"/>
              <a:ext cx="1289050" cy="4016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Tenacity</a:t>
              </a:r>
              <a:endParaRPr/>
            </a:p>
          </p:txBody>
        </p:sp>
      </p:grpSp>
      <p:grpSp>
        <p:nvGrpSpPr>
          <p:cNvPr id="2610" name="Google Shape;2610;p91"/>
          <p:cNvGrpSpPr/>
          <p:nvPr/>
        </p:nvGrpSpPr>
        <p:grpSpPr>
          <a:xfrm>
            <a:off x="2295525" y="1325563"/>
            <a:ext cx="1144587" cy="1797050"/>
            <a:chOff x="2589213" y="1620838"/>
            <a:chExt cx="1144587" cy="1797050"/>
          </a:xfrm>
        </p:grpSpPr>
        <p:sp>
          <p:nvSpPr>
            <p:cNvPr id="2611" name="Google Shape;2611;p91"/>
            <p:cNvSpPr/>
            <p:nvPr/>
          </p:nvSpPr>
          <p:spPr>
            <a:xfrm>
              <a:off x="258921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91"/>
            <p:cNvSpPr txBox="1"/>
            <p:nvPr/>
          </p:nvSpPr>
          <p:spPr>
            <a:xfrm rot="-4132574">
              <a:off x="2319338" y="2320925"/>
              <a:ext cx="159385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Experience</a:t>
              </a:r>
              <a:endParaRPr/>
            </a:p>
          </p:txBody>
        </p:sp>
      </p:grpSp>
      <p:sp>
        <p:nvSpPr>
          <p:cNvPr id="2613" name="Google Shape;2613;p91"/>
          <p:cNvSpPr/>
          <p:nvPr/>
        </p:nvSpPr>
        <p:spPr>
          <a:xfrm rot="5400000">
            <a:off x="3627666" y="563791"/>
            <a:ext cx="440868" cy="5715000"/>
          </a:xfrm>
          <a:prstGeom prst="upArrow">
            <a:avLst>
              <a:gd fmla="val 50000" name="adj1"/>
              <a:gd fmla="val 50000" name="adj2"/>
            </a:avLst>
          </a:prstGeom>
          <a:gradFill>
            <a:gsLst>
              <a:gs pos="0">
                <a:srgbClr val="E0FFA2"/>
              </a:gs>
              <a:gs pos="100000">
                <a:srgbClr val="FFFFFF">
                  <a:alpha val="30980"/>
                </a:srgbClr>
              </a:gs>
            </a:gsLst>
            <a:lin ang="16200000" scaled="0"/>
          </a:gradFill>
          <a:ln cap="flat" cmpd="sng" w="9525">
            <a:solidFill>
              <a:srgbClr val="DDD9C3"/>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2614" name="Google Shape;2614;p91"/>
          <p:cNvSpPr txBox="1"/>
          <p:nvPr/>
        </p:nvSpPr>
        <p:spPr>
          <a:xfrm>
            <a:off x="474663" y="4203700"/>
            <a:ext cx="8229600" cy="1900238"/>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1100"/>
              <a:buFont typeface="Arial"/>
              <a:buNone/>
            </a:pPr>
            <a:r>
              <a:t/>
            </a:r>
            <a:endParaRPr sz="1100">
              <a:solidFill>
                <a:srgbClr val="333F1A"/>
              </a:solidFill>
              <a:latin typeface="Calibri"/>
              <a:ea typeface="Calibri"/>
              <a:cs typeface="Calibri"/>
              <a:sym typeface="Calibri"/>
            </a:endParaRPr>
          </a:p>
        </p:txBody>
      </p:sp>
      <p:sp>
        <p:nvSpPr>
          <p:cNvPr id="2615" name="Google Shape;2615;p91"/>
          <p:cNvSpPr/>
          <p:nvPr/>
        </p:nvSpPr>
        <p:spPr>
          <a:xfrm>
            <a:off x="242888" y="3756025"/>
            <a:ext cx="8443912" cy="256857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91"/>
          <p:cNvSpPr txBox="1"/>
          <p:nvPr/>
        </p:nvSpPr>
        <p:spPr>
          <a:xfrm>
            <a:off x="277813" y="4724400"/>
            <a:ext cx="8104187" cy="1439862"/>
          </a:xfrm>
          <a:prstGeom prst="rect">
            <a:avLst/>
          </a:prstGeom>
          <a:noFill/>
          <a:ln>
            <a:noFill/>
          </a:ln>
        </p:spPr>
        <p:txBody>
          <a:bodyPr anchorCtr="0" anchor="t" bIns="45700" lIns="91425" spcFirstLastPara="1" rIns="91425" wrap="square" tIns="45700">
            <a:noAutofit/>
          </a:bodyPr>
          <a:lstStyle/>
          <a:p>
            <a:pPr indent="-182880" lvl="0" marL="182880" marR="0" rtl="0" algn="l">
              <a:spcBef>
                <a:spcPts val="0"/>
              </a:spcBef>
              <a:spcAft>
                <a:spcPts val="0"/>
              </a:spcAft>
              <a:buClr>
                <a:srgbClr val="333F1A"/>
              </a:buClr>
              <a:buSzPts val="2000"/>
              <a:buFont typeface="Arial"/>
              <a:buChar char="•"/>
            </a:pPr>
            <a:r>
              <a:rPr i="1" lang="en-US" sz="2000">
                <a:solidFill>
                  <a:srgbClr val="333F1A"/>
                </a:solidFill>
                <a:latin typeface="Calibri"/>
                <a:ea typeface="Calibri"/>
                <a:cs typeface="Calibri"/>
                <a:sym typeface="Calibri"/>
              </a:rPr>
              <a:t>An act of knowledge, one or more, by which single facts or general truths are ascertained; experimental or inductive knowledge; hence, implying skill, facility, or practical wisdom gained by personal knowledge, feeling or action.</a:t>
            </a:r>
            <a:endParaRPr/>
          </a:p>
        </p:txBody>
      </p:sp>
      <p:grpSp>
        <p:nvGrpSpPr>
          <p:cNvPr id="2617" name="Google Shape;2617;p91"/>
          <p:cNvGrpSpPr/>
          <p:nvPr/>
        </p:nvGrpSpPr>
        <p:grpSpPr>
          <a:xfrm>
            <a:off x="504825" y="3890962"/>
            <a:ext cx="2393950" cy="647700"/>
            <a:chOff x="1717748" y="2375002"/>
            <a:chExt cx="3040064" cy="822967"/>
          </a:xfrm>
        </p:grpSpPr>
        <p:grpSp>
          <p:nvGrpSpPr>
            <p:cNvPr id="2618" name="Google Shape;2618;p91"/>
            <p:cNvGrpSpPr/>
            <p:nvPr/>
          </p:nvGrpSpPr>
          <p:grpSpPr>
            <a:xfrm>
              <a:off x="1717748" y="2375002"/>
              <a:ext cx="3040064" cy="822967"/>
              <a:chOff x="1717748" y="2375002"/>
              <a:chExt cx="3040064" cy="822967"/>
            </a:xfrm>
          </p:grpSpPr>
          <p:sp>
            <p:nvSpPr>
              <p:cNvPr id="2619" name="Google Shape;2619;p91"/>
              <p:cNvSpPr/>
              <p:nvPr/>
            </p:nvSpPr>
            <p:spPr>
              <a:xfrm>
                <a:off x="1723797" y="2375002"/>
                <a:ext cx="3034015" cy="822967"/>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chemeClr val="lt1"/>
                    </a:solidFill>
                    <a:latin typeface="Calibri"/>
                    <a:ea typeface="Calibri"/>
                    <a:cs typeface="Calibri"/>
                    <a:sym typeface="Calibri"/>
                  </a:rPr>
                  <a:t>EXPERIENCE</a:t>
                </a:r>
                <a:endParaRPr/>
              </a:p>
            </p:txBody>
          </p:sp>
          <p:sp>
            <p:nvSpPr>
              <p:cNvPr id="2620" name="Google Shape;2620;p91"/>
              <p:cNvSpPr/>
              <p:nvPr/>
            </p:nvSpPr>
            <p:spPr>
              <a:xfrm>
                <a:off x="1717748" y="2375002"/>
                <a:ext cx="822511" cy="822967"/>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1" name="Google Shape;2621;p91"/>
            <p:cNvGrpSpPr/>
            <p:nvPr/>
          </p:nvGrpSpPr>
          <p:grpSpPr>
            <a:xfrm>
              <a:off x="1835838" y="2530721"/>
              <a:ext cx="598064" cy="532324"/>
              <a:chOff x="1806206" y="2502148"/>
              <a:chExt cx="598064" cy="532324"/>
            </a:xfrm>
          </p:grpSpPr>
          <p:sp>
            <p:nvSpPr>
              <p:cNvPr id="2622" name="Google Shape;2622;p91"/>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91"/>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8" name="Shape 2628"/>
        <p:cNvGrpSpPr/>
        <p:nvPr/>
      </p:nvGrpSpPr>
      <p:grpSpPr>
        <a:xfrm>
          <a:off x="0" y="0"/>
          <a:ext cx="0" cy="0"/>
          <a:chOff x="0" y="0"/>
          <a:chExt cx="0" cy="0"/>
        </a:xfrm>
      </p:grpSpPr>
      <p:sp>
        <p:nvSpPr>
          <p:cNvPr id="2629" name="Google Shape;2629;p92"/>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 Overview</a:t>
            </a:r>
            <a:endParaRPr baseline="30000"/>
          </a:p>
        </p:txBody>
      </p:sp>
      <p:grpSp>
        <p:nvGrpSpPr>
          <p:cNvPr id="2630" name="Google Shape;2630;p92"/>
          <p:cNvGrpSpPr/>
          <p:nvPr/>
        </p:nvGrpSpPr>
        <p:grpSpPr>
          <a:xfrm>
            <a:off x="7502531" y="-56971"/>
            <a:ext cx="1681038" cy="1725254"/>
            <a:chOff x="287469" y="1128858"/>
            <a:chExt cx="3328976" cy="3415407"/>
          </a:xfrm>
        </p:grpSpPr>
        <p:grpSp>
          <p:nvGrpSpPr>
            <p:cNvPr id="2631" name="Google Shape;2631;p92"/>
            <p:cNvGrpSpPr/>
            <p:nvPr/>
          </p:nvGrpSpPr>
          <p:grpSpPr>
            <a:xfrm>
              <a:off x="721813" y="2103576"/>
              <a:ext cx="2513580" cy="1457324"/>
              <a:chOff x="2593869" y="4166761"/>
              <a:chExt cx="1244907" cy="721772"/>
            </a:xfrm>
          </p:grpSpPr>
          <p:grpSp>
            <p:nvGrpSpPr>
              <p:cNvPr id="2632" name="Google Shape;2632;p92"/>
              <p:cNvGrpSpPr/>
              <p:nvPr/>
            </p:nvGrpSpPr>
            <p:grpSpPr>
              <a:xfrm>
                <a:off x="3049822" y="4261159"/>
                <a:ext cx="732066" cy="198174"/>
                <a:chOff x="1717748" y="2375002"/>
                <a:chExt cx="3040063" cy="822960"/>
              </a:xfrm>
            </p:grpSpPr>
            <p:grpSp>
              <p:nvGrpSpPr>
                <p:cNvPr id="2633" name="Google Shape;2633;p92"/>
                <p:cNvGrpSpPr/>
                <p:nvPr/>
              </p:nvGrpSpPr>
              <p:grpSpPr>
                <a:xfrm>
                  <a:off x="1717748" y="2375002"/>
                  <a:ext cx="3040063" cy="822960"/>
                  <a:chOff x="1717748" y="2375002"/>
                  <a:chExt cx="3040063" cy="822960"/>
                </a:xfrm>
              </p:grpSpPr>
              <p:sp>
                <p:nvSpPr>
                  <p:cNvPr id="2634" name="Google Shape;2634;p92"/>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Market</a:t>
                    </a:r>
                    <a:endParaRPr/>
                  </a:p>
                </p:txBody>
              </p:sp>
              <p:sp>
                <p:nvSpPr>
                  <p:cNvPr id="2635" name="Google Shape;2635;p9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6" name="Google Shape;2636;p92"/>
                <p:cNvGrpSpPr/>
                <p:nvPr/>
              </p:nvGrpSpPr>
              <p:grpSpPr>
                <a:xfrm>
                  <a:off x="1835838" y="2530721"/>
                  <a:ext cx="598064" cy="532324"/>
                  <a:chOff x="1806206" y="2502148"/>
                  <a:chExt cx="598064" cy="532324"/>
                </a:xfrm>
              </p:grpSpPr>
              <p:sp>
                <p:nvSpPr>
                  <p:cNvPr id="2637" name="Google Shape;2637;p9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9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39" name="Google Shape;2639;p92"/>
              <p:cNvGrpSpPr/>
              <p:nvPr/>
            </p:nvGrpSpPr>
            <p:grpSpPr>
              <a:xfrm>
                <a:off x="2895037" y="4166761"/>
                <a:ext cx="732066" cy="198174"/>
                <a:chOff x="1717748" y="2375002"/>
                <a:chExt cx="3040063" cy="822960"/>
              </a:xfrm>
            </p:grpSpPr>
            <p:grpSp>
              <p:nvGrpSpPr>
                <p:cNvPr id="2640" name="Google Shape;2640;p92"/>
                <p:cNvGrpSpPr/>
                <p:nvPr/>
              </p:nvGrpSpPr>
              <p:grpSpPr>
                <a:xfrm>
                  <a:off x="1717748" y="2375002"/>
                  <a:ext cx="3040063" cy="822960"/>
                  <a:chOff x="1717748" y="2375002"/>
                  <a:chExt cx="3040063" cy="822960"/>
                </a:xfrm>
              </p:grpSpPr>
              <p:sp>
                <p:nvSpPr>
                  <p:cNvPr id="2641" name="Google Shape;2641;p92"/>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Entity</a:t>
                    </a:r>
                    <a:endParaRPr/>
                  </a:p>
                </p:txBody>
              </p:sp>
              <p:sp>
                <p:nvSpPr>
                  <p:cNvPr id="2642" name="Google Shape;2642;p9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3" name="Google Shape;2643;p92"/>
                <p:cNvGrpSpPr/>
                <p:nvPr/>
              </p:nvGrpSpPr>
              <p:grpSpPr>
                <a:xfrm>
                  <a:off x="1835838" y="2530721"/>
                  <a:ext cx="598064" cy="532324"/>
                  <a:chOff x="1806206" y="2502148"/>
                  <a:chExt cx="598064" cy="532324"/>
                </a:xfrm>
              </p:grpSpPr>
              <p:sp>
                <p:nvSpPr>
                  <p:cNvPr id="2644" name="Google Shape;2644;p9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9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46" name="Google Shape;2646;p92"/>
              <p:cNvGrpSpPr/>
              <p:nvPr/>
            </p:nvGrpSpPr>
            <p:grpSpPr>
              <a:xfrm>
                <a:off x="2711061" y="4193202"/>
                <a:ext cx="734524" cy="198174"/>
                <a:chOff x="1717748" y="2375002"/>
                <a:chExt cx="3135731" cy="822960"/>
              </a:xfrm>
            </p:grpSpPr>
            <p:grpSp>
              <p:nvGrpSpPr>
                <p:cNvPr id="2647" name="Google Shape;2647;p92"/>
                <p:cNvGrpSpPr/>
                <p:nvPr/>
              </p:nvGrpSpPr>
              <p:grpSpPr>
                <a:xfrm>
                  <a:off x="1717748" y="2375002"/>
                  <a:ext cx="3135731" cy="822960"/>
                  <a:chOff x="1717748" y="2375002"/>
                  <a:chExt cx="3135731" cy="822960"/>
                </a:xfrm>
              </p:grpSpPr>
              <p:sp>
                <p:nvSpPr>
                  <p:cNvPr id="2648" name="Google Shape;2648;p92"/>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Governance</a:t>
                    </a:r>
                    <a:endParaRPr/>
                  </a:p>
                </p:txBody>
              </p:sp>
              <p:sp>
                <p:nvSpPr>
                  <p:cNvPr id="2649" name="Google Shape;2649;p9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0" name="Google Shape;2650;p92"/>
                <p:cNvGrpSpPr/>
                <p:nvPr/>
              </p:nvGrpSpPr>
              <p:grpSpPr>
                <a:xfrm>
                  <a:off x="1835838" y="2530721"/>
                  <a:ext cx="598064" cy="532324"/>
                  <a:chOff x="1806206" y="2502148"/>
                  <a:chExt cx="598064" cy="532324"/>
                </a:xfrm>
              </p:grpSpPr>
              <p:sp>
                <p:nvSpPr>
                  <p:cNvPr id="2651" name="Google Shape;2651;p9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9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53" name="Google Shape;2653;p92"/>
              <p:cNvGrpSpPr/>
              <p:nvPr/>
            </p:nvGrpSpPr>
            <p:grpSpPr>
              <a:xfrm>
                <a:off x="2595021" y="4333340"/>
                <a:ext cx="735109" cy="198174"/>
                <a:chOff x="1717748" y="2375002"/>
                <a:chExt cx="3052699" cy="822960"/>
              </a:xfrm>
            </p:grpSpPr>
            <p:grpSp>
              <p:nvGrpSpPr>
                <p:cNvPr id="2654" name="Google Shape;2654;p92"/>
                <p:cNvGrpSpPr/>
                <p:nvPr/>
              </p:nvGrpSpPr>
              <p:grpSpPr>
                <a:xfrm>
                  <a:off x="1717748" y="2375002"/>
                  <a:ext cx="3052699" cy="822960"/>
                  <a:chOff x="1717748" y="2375002"/>
                  <a:chExt cx="3052699" cy="822960"/>
                </a:xfrm>
              </p:grpSpPr>
              <p:sp>
                <p:nvSpPr>
                  <p:cNvPr id="2655" name="Google Shape;2655;p92"/>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Expectation</a:t>
                    </a:r>
                    <a:endParaRPr/>
                  </a:p>
                </p:txBody>
              </p:sp>
              <p:sp>
                <p:nvSpPr>
                  <p:cNvPr id="2656" name="Google Shape;2656;p9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7" name="Google Shape;2657;p92"/>
                <p:cNvGrpSpPr/>
                <p:nvPr/>
              </p:nvGrpSpPr>
              <p:grpSpPr>
                <a:xfrm>
                  <a:off x="1835838" y="2530721"/>
                  <a:ext cx="598064" cy="532324"/>
                  <a:chOff x="1806206" y="2502148"/>
                  <a:chExt cx="598064" cy="532324"/>
                </a:xfrm>
              </p:grpSpPr>
              <p:sp>
                <p:nvSpPr>
                  <p:cNvPr id="2658" name="Google Shape;2658;p9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9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60" name="Google Shape;2660;p92"/>
              <p:cNvGrpSpPr/>
              <p:nvPr/>
            </p:nvGrpSpPr>
            <p:grpSpPr>
              <a:xfrm>
                <a:off x="2593869" y="4521548"/>
                <a:ext cx="732066" cy="198174"/>
                <a:chOff x="1717748" y="2375002"/>
                <a:chExt cx="3040063" cy="822960"/>
              </a:xfrm>
            </p:grpSpPr>
            <p:grpSp>
              <p:nvGrpSpPr>
                <p:cNvPr id="2661" name="Google Shape;2661;p92"/>
                <p:cNvGrpSpPr/>
                <p:nvPr/>
              </p:nvGrpSpPr>
              <p:grpSpPr>
                <a:xfrm>
                  <a:off x="1717748" y="2375002"/>
                  <a:ext cx="3040063" cy="822960"/>
                  <a:chOff x="1717748" y="2375002"/>
                  <a:chExt cx="3040063" cy="822960"/>
                </a:xfrm>
              </p:grpSpPr>
              <p:sp>
                <p:nvSpPr>
                  <p:cNvPr id="2662" name="Google Shape;2662;p92"/>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Execution</a:t>
                    </a:r>
                    <a:endParaRPr/>
                  </a:p>
                </p:txBody>
              </p:sp>
              <p:sp>
                <p:nvSpPr>
                  <p:cNvPr id="2663" name="Google Shape;2663;p9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4" name="Google Shape;2664;p92"/>
                <p:cNvGrpSpPr/>
                <p:nvPr/>
              </p:nvGrpSpPr>
              <p:grpSpPr>
                <a:xfrm>
                  <a:off x="1835838" y="2530721"/>
                  <a:ext cx="598064" cy="532324"/>
                  <a:chOff x="1806206" y="2502148"/>
                  <a:chExt cx="598064" cy="532324"/>
                </a:xfrm>
              </p:grpSpPr>
              <p:sp>
                <p:nvSpPr>
                  <p:cNvPr id="2665" name="Google Shape;2665;p9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9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67" name="Google Shape;2667;p92"/>
              <p:cNvGrpSpPr/>
              <p:nvPr/>
            </p:nvGrpSpPr>
            <p:grpSpPr>
              <a:xfrm>
                <a:off x="2714462" y="4656532"/>
                <a:ext cx="732066" cy="198174"/>
                <a:chOff x="1717748" y="2375002"/>
                <a:chExt cx="3040063" cy="822960"/>
              </a:xfrm>
            </p:grpSpPr>
            <p:grpSp>
              <p:nvGrpSpPr>
                <p:cNvPr id="2668" name="Google Shape;2668;p92"/>
                <p:cNvGrpSpPr/>
                <p:nvPr/>
              </p:nvGrpSpPr>
              <p:grpSpPr>
                <a:xfrm>
                  <a:off x="1717748" y="2375002"/>
                  <a:ext cx="3040063" cy="822960"/>
                  <a:chOff x="1717748" y="2375002"/>
                  <a:chExt cx="3040063" cy="822960"/>
                </a:xfrm>
              </p:grpSpPr>
              <p:sp>
                <p:nvSpPr>
                  <p:cNvPr id="2669" name="Google Shape;2669;p92"/>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Operations</a:t>
                    </a:r>
                    <a:endParaRPr/>
                  </a:p>
                </p:txBody>
              </p:sp>
              <p:sp>
                <p:nvSpPr>
                  <p:cNvPr id="2670" name="Google Shape;2670;p9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1" name="Google Shape;2671;p92"/>
                <p:cNvGrpSpPr/>
                <p:nvPr/>
              </p:nvGrpSpPr>
              <p:grpSpPr>
                <a:xfrm>
                  <a:off x="1835838" y="2530721"/>
                  <a:ext cx="598064" cy="532324"/>
                  <a:chOff x="1806206" y="2502148"/>
                  <a:chExt cx="598064" cy="532324"/>
                </a:xfrm>
              </p:grpSpPr>
              <p:sp>
                <p:nvSpPr>
                  <p:cNvPr id="2672" name="Google Shape;2672;p9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9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74" name="Google Shape;2674;p92"/>
              <p:cNvGrpSpPr/>
              <p:nvPr/>
            </p:nvGrpSpPr>
            <p:grpSpPr>
              <a:xfrm>
                <a:off x="2891872" y="4690359"/>
                <a:ext cx="732066" cy="198174"/>
                <a:chOff x="1717748" y="2375002"/>
                <a:chExt cx="3040063" cy="822960"/>
              </a:xfrm>
            </p:grpSpPr>
            <p:grpSp>
              <p:nvGrpSpPr>
                <p:cNvPr id="2675" name="Google Shape;2675;p92"/>
                <p:cNvGrpSpPr/>
                <p:nvPr/>
              </p:nvGrpSpPr>
              <p:grpSpPr>
                <a:xfrm>
                  <a:off x="1717748" y="2375002"/>
                  <a:ext cx="3040063" cy="822960"/>
                  <a:chOff x="1717748" y="2375002"/>
                  <a:chExt cx="3040063" cy="822960"/>
                </a:xfrm>
              </p:grpSpPr>
              <p:sp>
                <p:nvSpPr>
                  <p:cNvPr id="2676" name="Google Shape;2676;p92"/>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Strategy</a:t>
                    </a:r>
                    <a:endParaRPr/>
                  </a:p>
                </p:txBody>
              </p:sp>
              <p:sp>
                <p:nvSpPr>
                  <p:cNvPr id="2677" name="Google Shape;2677;p9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8" name="Google Shape;2678;p92"/>
                <p:cNvGrpSpPr/>
                <p:nvPr/>
              </p:nvGrpSpPr>
              <p:grpSpPr>
                <a:xfrm>
                  <a:off x="1835838" y="2530721"/>
                  <a:ext cx="598064" cy="532324"/>
                  <a:chOff x="1806206" y="2502148"/>
                  <a:chExt cx="598064" cy="532324"/>
                </a:xfrm>
              </p:grpSpPr>
              <p:sp>
                <p:nvSpPr>
                  <p:cNvPr id="2679" name="Google Shape;2679;p9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9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81" name="Google Shape;2681;p92"/>
              <p:cNvGrpSpPr/>
              <p:nvPr/>
            </p:nvGrpSpPr>
            <p:grpSpPr>
              <a:xfrm>
                <a:off x="3056140" y="4602572"/>
                <a:ext cx="732066" cy="198174"/>
                <a:chOff x="1717748" y="2375002"/>
                <a:chExt cx="3040063" cy="822960"/>
              </a:xfrm>
            </p:grpSpPr>
            <p:grpSp>
              <p:nvGrpSpPr>
                <p:cNvPr id="2682" name="Google Shape;2682;p92"/>
                <p:cNvGrpSpPr/>
                <p:nvPr/>
              </p:nvGrpSpPr>
              <p:grpSpPr>
                <a:xfrm>
                  <a:off x="1717748" y="2375002"/>
                  <a:ext cx="3040063" cy="822960"/>
                  <a:chOff x="1717748" y="2375002"/>
                  <a:chExt cx="3040063" cy="822960"/>
                </a:xfrm>
              </p:grpSpPr>
              <p:sp>
                <p:nvSpPr>
                  <p:cNvPr id="2683" name="Google Shape;2683;p92"/>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Financial</a:t>
                    </a:r>
                    <a:endParaRPr/>
                  </a:p>
                </p:txBody>
              </p:sp>
              <p:sp>
                <p:nvSpPr>
                  <p:cNvPr id="2684" name="Google Shape;2684;p92"/>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5" name="Google Shape;2685;p92"/>
                <p:cNvGrpSpPr/>
                <p:nvPr/>
              </p:nvGrpSpPr>
              <p:grpSpPr>
                <a:xfrm>
                  <a:off x="1835838" y="2530721"/>
                  <a:ext cx="598064" cy="532324"/>
                  <a:chOff x="1806206" y="2502148"/>
                  <a:chExt cx="598064" cy="532324"/>
                </a:xfrm>
              </p:grpSpPr>
              <p:sp>
                <p:nvSpPr>
                  <p:cNvPr id="2686" name="Google Shape;2686;p9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9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88" name="Google Shape;2688;p92"/>
              <p:cNvGrpSpPr/>
              <p:nvPr/>
            </p:nvGrpSpPr>
            <p:grpSpPr>
              <a:xfrm>
                <a:off x="3107163" y="4419098"/>
                <a:ext cx="731613" cy="198421"/>
                <a:chOff x="1719740" y="2374082"/>
                <a:chExt cx="3038182" cy="823985"/>
              </a:xfrm>
            </p:grpSpPr>
            <p:grpSp>
              <p:nvGrpSpPr>
                <p:cNvPr id="2689" name="Google Shape;2689;p92"/>
                <p:cNvGrpSpPr/>
                <p:nvPr/>
              </p:nvGrpSpPr>
              <p:grpSpPr>
                <a:xfrm>
                  <a:off x="1719740" y="2374082"/>
                  <a:ext cx="3038182" cy="823985"/>
                  <a:chOff x="1719740" y="2374082"/>
                  <a:chExt cx="3038182" cy="823985"/>
                </a:xfrm>
              </p:grpSpPr>
              <p:sp>
                <p:nvSpPr>
                  <p:cNvPr id="2690" name="Google Shape;2690;p92"/>
                  <p:cNvSpPr/>
                  <p:nvPr/>
                </p:nvSpPr>
                <p:spPr>
                  <a:xfrm>
                    <a:off x="1726550" y="2374082"/>
                    <a:ext cx="3031372" cy="823985"/>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People</a:t>
                    </a:r>
                    <a:endParaRPr/>
                  </a:p>
                </p:txBody>
              </p:sp>
              <p:sp>
                <p:nvSpPr>
                  <p:cNvPr id="2691" name="Google Shape;2691;p92"/>
                  <p:cNvSpPr/>
                  <p:nvPr/>
                </p:nvSpPr>
                <p:spPr>
                  <a:xfrm>
                    <a:off x="1719740" y="2374082"/>
                    <a:ext cx="824258" cy="823985"/>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2" name="Google Shape;2692;p92"/>
                <p:cNvGrpSpPr/>
                <p:nvPr/>
              </p:nvGrpSpPr>
              <p:grpSpPr>
                <a:xfrm>
                  <a:off x="1835838" y="2530721"/>
                  <a:ext cx="598064" cy="532324"/>
                  <a:chOff x="1806206" y="2502148"/>
                  <a:chExt cx="598064" cy="532324"/>
                </a:xfrm>
              </p:grpSpPr>
              <p:sp>
                <p:nvSpPr>
                  <p:cNvPr id="2693" name="Google Shape;2693;p9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9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695" name="Google Shape;2695;p92"/>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700">
                <a:solidFill>
                  <a:schemeClr val="dk1"/>
                </a:solidFill>
                <a:latin typeface="Times New Roman"/>
                <a:ea typeface="Times New Roman"/>
                <a:cs typeface="Times New Roman"/>
                <a:sym typeface="Times New Roman"/>
              </a:endParaRPr>
            </a:p>
          </p:txBody>
        </p:sp>
      </p:grpSp>
      <p:grpSp>
        <p:nvGrpSpPr>
          <p:cNvPr id="2696" name="Google Shape;2696;p92"/>
          <p:cNvGrpSpPr/>
          <p:nvPr/>
        </p:nvGrpSpPr>
        <p:grpSpPr>
          <a:xfrm>
            <a:off x="1000125" y="1325563"/>
            <a:ext cx="1144587" cy="1797050"/>
            <a:chOff x="1293813" y="1620838"/>
            <a:chExt cx="1144587" cy="1797050"/>
          </a:xfrm>
        </p:grpSpPr>
        <p:sp>
          <p:nvSpPr>
            <p:cNvPr id="2697" name="Google Shape;2697;p92"/>
            <p:cNvSpPr/>
            <p:nvPr/>
          </p:nvSpPr>
          <p:spPr>
            <a:xfrm>
              <a:off x="1293813"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92"/>
            <p:cNvSpPr txBox="1"/>
            <p:nvPr/>
          </p:nvSpPr>
          <p:spPr>
            <a:xfrm rot="-4132574">
              <a:off x="1069975" y="2311401"/>
              <a:ext cx="14763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Resilience</a:t>
              </a:r>
              <a:endParaRPr/>
            </a:p>
          </p:txBody>
        </p:sp>
      </p:grpSp>
      <p:grpSp>
        <p:nvGrpSpPr>
          <p:cNvPr id="2699" name="Google Shape;2699;p92"/>
          <p:cNvGrpSpPr/>
          <p:nvPr/>
        </p:nvGrpSpPr>
        <p:grpSpPr>
          <a:xfrm>
            <a:off x="1860550" y="1325563"/>
            <a:ext cx="1144587" cy="1797050"/>
            <a:chOff x="2154238" y="1620838"/>
            <a:chExt cx="1144587" cy="1797050"/>
          </a:xfrm>
        </p:grpSpPr>
        <p:sp>
          <p:nvSpPr>
            <p:cNvPr id="2700" name="Google Shape;2700;p92"/>
            <p:cNvSpPr/>
            <p:nvPr/>
          </p:nvSpPr>
          <p:spPr>
            <a:xfrm>
              <a:off x="2154238"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92"/>
            <p:cNvSpPr txBox="1"/>
            <p:nvPr/>
          </p:nvSpPr>
          <p:spPr>
            <a:xfrm rot="-4132574">
              <a:off x="2089150" y="2311401"/>
              <a:ext cx="11969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Passion</a:t>
              </a:r>
              <a:endParaRPr/>
            </a:p>
          </p:txBody>
        </p:sp>
      </p:grpSp>
      <p:grpSp>
        <p:nvGrpSpPr>
          <p:cNvPr id="2702" name="Google Shape;2702;p92"/>
          <p:cNvGrpSpPr/>
          <p:nvPr/>
        </p:nvGrpSpPr>
        <p:grpSpPr>
          <a:xfrm>
            <a:off x="2732087" y="1325563"/>
            <a:ext cx="1143000" cy="1797050"/>
            <a:chOff x="3025775" y="1620838"/>
            <a:chExt cx="1143000" cy="1797050"/>
          </a:xfrm>
        </p:grpSpPr>
        <p:sp>
          <p:nvSpPr>
            <p:cNvPr id="2703" name="Google Shape;2703;p92"/>
            <p:cNvSpPr/>
            <p:nvPr/>
          </p:nvSpPr>
          <p:spPr>
            <a:xfrm>
              <a:off x="3025775" y="1620838"/>
              <a:ext cx="1143000"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92"/>
            <p:cNvSpPr txBox="1"/>
            <p:nvPr/>
          </p:nvSpPr>
          <p:spPr>
            <a:xfrm rot="-4132574">
              <a:off x="2897187" y="2309813"/>
              <a:ext cx="13366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Network</a:t>
              </a:r>
              <a:endParaRPr/>
            </a:p>
          </p:txBody>
        </p:sp>
      </p:grpSp>
      <p:grpSp>
        <p:nvGrpSpPr>
          <p:cNvPr id="2705" name="Google Shape;2705;p92"/>
          <p:cNvGrpSpPr/>
          <p:nvPr/>
        </p:nvGrpSpPr>
        <p:grpSpPr>
          <a:xfrm>
            <a:off x="1425575" y="1325563"/>
            <a:ext cx="1144587" cy="1797050"/>
            <a:chOff x="1719263" y="1620838"/>
            <a:chExt cx="1144587" cy="1797050"/>
          </a:xfrm>
        </p:grpSpPr>
        <p:sp>
          <p:nvSpPr>
            <p:cNvPr id="2706" name="Google Shape;2706;p92"/>
            <p:cNvSpPr/>
            <p:nvPr/>
          </p:nvSpPr>
          <p:spPr>
            <a:xfrm>
              <a:off x="171926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92"/>
            <p:cNvSpPr txBox="1"/>
            <p:nvPr/>
          </p:nvSpPr>
          <p:spPr>
            <a:xfrm rot="-4132574">
              <a:off x="1599407" y="2320131"/>
              <a:ext cx="1289050" cy="4016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Tenacity</a:t>
              </a:r>
              <a:endParaRPr/>
            </a:p>
          </p:txBody>
        </p:sp>
      </p:grpSp>
      <p:grpSp>
        <p:nvGrpSpPr>
          <p:cNvPr id="2708" name="Google Shape;2708;p92"/>
          <p:cNvGrpSpPr/>
          <p:nvPr/>
        </p:nvGrpSpPr>
        <p:grpSpPr>
          <a:xfrm>
            <a:off x="2295525" y="1325563"/>
            <a:ext cx="1144587" cy="1797050"/>
            <a:chOff x="2589213" y="1620838"/>
            <a:chExt cx="1144587" cy="1797050"/>
          </a:xfrm>
        </p:grpSpPr>
        <p:sp>
          <p:nvSpPr>
            <p:cNvPr id="2709" name="Google Shape;2709;p92"/>
            <p:cNvSpPr/>
            <p:nvPr/>
          </p:nvSpPr>
          <p:spPr>
            <a:xfrm>
              <a:off x="258921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92"/>
            <p:cNvSpPr txBox="1"/>
            <p:nvPr/>
          </p:nvSpPr>
          <p:spPr>
            <a:xfrm rot="-4132574">
              <a:off x="2319338" y="2320925"/>
              <a:ext cx="159385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Experience</a:t>
              </a:r>
              <a:endParaRPr/>
            </a:p>
          </p:txBody>
        </p:sp>
      </p:grpSp>
      <p:sp>
        <p:nvSpPr>
          <p:cNvPr id="2711" name="Google Shape;2711;p92"/>
          <p:cNvSpPr/>
          <p:nvPr/>
        </p:nvSpPr>
        <p:spPr>
          <a:xfrm rot="5400000">
            <a:off x="3627666" y="563791"/>
            <a:ext cx="440868" cy="5715000"/>
          </a:xfrm>
          <a:prstGeom prst="upArrow">
            <a:avLst>
              <a:gd fmla="val 50000" name="adj1"/>
              <a:gd fmla="val 50000" name="adj2"/>
            </a:avLst>
          </a:prstGeom>
          <a:gradFill>
            <a:gsLst>
              <a:gs pos="0">
                <a:srgbClr val="E0FFA2"/>
              </a:gs>
              <a:gs pos="100000">
                <a:srgbClr val="FFFFFF">
                  <a:alpha val="30980"/>
                </a:srgbClr>
              </a:gs>
            </a:gsLst>
            <a:lin ang="16200000" scaled="0"/>
          </a:gradFill>
          <a:ln cap="flat" cmpd="sng" w="9525">
            <a:solidFill>
              <a:srgbClr val="DDD9C3"/>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2712" name="Google Shape;2712;p92"/>
          <p:cNvSpPr txBox="1"/>
          <p:nvPr/>
        </p:nvSpPr>
        <p:spPr>
          <a:xfrm>
            <a:off x="474663" y="4203700"/>
            <a:ext cx="8229600" cy="1900238"/>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1100"/>
              <a:buFont typeface="Arial"/>
              <a:buNone/>
            </a:pPr>
            <a:r>
              <a:t/>
            </a:r>
            <a:endParaRPr sz="1100">
              <a:solidFill>
                <a:srgbClr val="333F1A"/>
              </a:solidFill>
              <a:latin typeface="Calibri"/>
              <a:ea typeface="Calibri"/>
              <a:cs typeface="Calibri"/>
              <a:sym typeface="Calibri"/>
            </a:endParaRPr>
          </a:p>
        </p:txBody>
      </p:sp>
      <p:sp>
        <p:nvSpPr>
          <p:cNvPr id="2713" name="Google Shape;2713;p92"/>
          <p:cNvSpPr/>
          <p:nvPr/>
        </p:nvSpPr>
        <p:spPr>
          <a:xfrm>
            <a:off x="242888" y="3756025"/>
            <a:ext cx="8443912" cy="256857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14" name="Google Shape;2714;p92"/>
          <p:cNvGrpSpPr/>
          <p:nvPr/>
        </p:nvGrpSpPr>
        <p:grpSpPr>
          <a:xfrm>
            <a:off x="533400" y="3890962"/>
            <a:ext cx="2393950" cy="647700"/>
            <a:chOff x="1717748" y="2375002"/>
            <a:chExt cx="3040064" cy="822967"/>
          </a:xfrm>
        </p:grpSpPr>
        <p:grpSp>
          <p:nvGrpSpPr>
            <p:cNvPr id="2715" name="Google Shape;2715;p92"/>
            <p:cNvGrpSpPr/>
            <p:nvPr/>
          </p:nvGrpSpPr>
          <p:grpSpPr>
            <a:xfrm>
              <a:off x="1717748" y="2375002"/>
              <a:ext cx="3040064" cy="822967"/>
              <a:chOff x="1717748" y="2375002"/>
              <a:chExt cx="3040064" cy="822967"/>
            </a:xfrm>
          </p:grpSpPr>
          <p:sp>
            <p:nvSpPr>
              <p:cNvPr id="2716" name="Google Shape;2716;p92"/>
              <p:cNvSpPr/>
              <p:nvPr/>
            </p:nvSpPr>
            <p:spPr>
              <a:xfrm>
                <a:off x="1723797" y="2375002"/>
                <a:ext cx="3034015" cy="822967"/>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400">
                    <a:solidFill>
                      <a:schemeClr val="lt1"/>
                    </a:solidFill>
                    <a:latin typeface="Calibri"/>
                    <a:ea typeface="Calibri"/>
                    <a:cs typeface="Calibri"/>
                    <a:sym typeface="Calibri"/>
                  </a:rPr>
                  <a:t>NETWORK</a:t>
                </a:r>
                <a:endParaRPr/>
              </a:p>
            </p:txBody>
          </p:sp>
          <p:sp>
            <p:nvSpPr>
              <p:cNvPr id="2717" name="Google Shape;2717;p92"/>
              <p:cNvSpPr/>
              <p:nvPr/>
            </p:nvSpPr>
            <p:spPr>
              <a:xfrm>
                <a:off x="1717748" y="2375002"/>
                <a:ext cx="822511" cy="822967"/>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8" name="Google Shape;2718;p92"/>
            <p:cNvGrpSpPr/>
            <p:nvPr/>
          </p:nvGrpSpPr>
          <p:grpSpPr>
            <a:xfrm>
              <a:off x="1835838" y="2530721"/>
              <a:ext cx="598064" cy="532324"/>
              <a:chOff x="1806206" y="2502148"/>
              <a:chExt cx="598064" cy="532324"/>
            </a:xfrm>
          </p:grpSpPr>
          <p:sp>
            <p:nvSpPr>
              <p:cNvPr id="2719" name="Google Shape;2719;p92"/>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92"/>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21" name="Google Shape;2721;p92"/>
          <p:cNvSpPr txBox="1"/>
          <p:nvPr/>
        </p:nvSpPr>
        <p:spPr>
          <a:xfrm>
            <a:off x="277813" y="4724400"/>
            <a:ext cx="8104187" cy="1439862"/>
          </a:xfrm>
          <a:prstGeom prst="rect">
            <a:avLst/>
          </a:prstGeom>
          <a:noFill/>
          <a:ln>
            <a:noFill/>
          </a:ln>
        </p:spPr>
        <p:txBody>
          <a:bodyPr anchorCtr="0" anchor="t" bIns="45700" lIns="91425" spcFirstLastPara="1" rIns="91425" wrap="square" tIns="45700">
            <a:noAutofit/>
          </a:bodyPr>
          <a:lstStyle/>
          <a:p>
            <a:pPr indent="-182563" lvl="0" marL="182563" marR="0" rtl="0" algn="l">
              <a:spcBef>
                <a:spcPts val="0"/>
              </a:spcBef>
              <a:spcAft>
                <a:spcPts val="0"/>
              </a:spcAft>
              <a:buClr>
                <a:srgbClr val="333F1A"/>
              </a:buClr>
              <a:buSzPts val="2000"/>
              <a:buFont typeface="Arial"/>
              <a:buChar char="•"/>
            </a:pPr>
            <a:r>
              <a:rPr i="1" lang="en-US" sz="2000">
                <a:solidFill>
                  <a:srgbClr val="333F1A"/>
                </a:solidFill>
                <a:latin typeface="Calibri"/>
                <a:ea typeface="Calibri"/>
                <a:cs typeface="Calibri"/>
                <a:sym typeface="Calibri"/>
              </a:rPr>
              <a:t>An interconnected system of things or people; communicate with and within a group; an association of individuals having a common interest, formed to provide mutual assistance.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6" name="Shape 2726"/>
        <p:cNvGrpSpPr/>
        <p:nvPr/>
      </p:nvGrpSpPr>
      <p:grpSpPr>
        <a:xfrm>
          <a:off x="0" y="0"/>
          <a:ext cx="0" cy="0"/>
          <a:chOff x="0" y="0"/>
          <a:chExt cx="0" cy="0"/>
        </a:xfrm>
      </p:grpSpPr>
      <p:sp>
        <p:nvSpPr>
          <p:cNvPr id="2727" name="Google Shape;2727;p93"/>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 Overview</a:t>
            </a:r>
            <a:endParaRPr baseline="30000"/>
          </a:p>
        </p:txBody>
      </p:sp>
      <p:grpSp>
        <p:nvGrpSpPr>
          <p:cNvPr id="2728" name="Google Shape;2728;p93"/>
          <p:cNvGrpSpPr/>
          <p:nvPr/>
        </p:nvGrpSpPr>
        <p:grpSpPr>
          <a:xfrm>
            <a:off x="7502531" y="-56971"/>
            <a:ext cx="1681038" cy="1725254"/>
            <a:chOff x="287469" y="1128858"/>
            <a:chExt cx="3328976" cy="3415407"/>
          </a:xfrm>
        </p:grpSpPr>
        <p:grpSp>
          <p:nvGrpSpPr>
            <p:cNvPr id="2729" name="Google Shape;2729;p93"/>
            <p:cNvGrpSpPr/>
            <p:nvPr/>
          </p:nvGrpSpPr>
          <p:grpSpPr>
            <a:xfrm>
              <a:off x="721813" y="2103576"/>
              <a:ext cx="2513580" cy="1457324"/>
              <a:chOff x="2593869" y="4166761"/>
              <a:chExt cx="1244907" cy="721772"/>
            </a:xfrm>
          </p:grpSpPr>
          <p:grpSp>
            <p:nvGrpSpPr>
              <p:cNvPr id="2730" name="Google Shape;2730;p93"/>
              <p:cNvGrpSpPr/>
              <p:nvPr/>
            </p:nvGrpSpPr>
            <p:grpSpPr>
              <a:xfrm>
                <a:off x="3049822" y="4261159"/>
                <a:ext cx="732066" cy="198174"/>
                <a:chOff x="1717748" y="2375002"/>
                <a:chExt cx="3040063" cy="822960"/>
              </a:xfrm>
            </p:grpSpPr>
            <p:grpSp>
              <p:nvGrpSpPr>
                <p:cNvPr id="2731" name="Google Shape;2731;p93"/>
                <p:cNvGrpSpPr/>
                <p:nvPr/>
              </p:nvGrpSpPr>
              <p:grpSpPr>
                <a:xfrm>
                  <a:off x="1717748" y="2375002"/>
                  <a:ext cx="3040063" cy="822960"/>
                  <a:chOff x="1717748" y="2375002"/>
                  <a:chExt cx="3040063" cy="822960"/>
                </a:xfrm>
              </p:grpSpPr>
              <p:sp>
                <p:nvSpPr>
                  <p:cNvPr id="2732" name="Google Shape;2732;p93"/>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Market</a:t>
                    </a:r>
                    <a:endParaRPr/>
                  </a:p>
                </p:txBody>
              </p:sp>
              <p:sp>
                <p:nvSpPr>
                  <p:cNvPr id="2733" name="Google Shape;2733;p93"/>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4" name="Google Shape;2734;p93"/>
                <p:cNvGrpSpPr/>
                <p:nvPr/>
              </p:nvGrpSpPr>
              <p:grpSpPr>
                <a:xfrm>
                  <a:off x="1835838" y="2530721"/>
                  <a:ext cx="598064" cy="532324"/>
                  <a:chOff x="1806206" y="2502148"/>
                  <a:chExt cx="598064" cy="532324"/>
                </a:xfrm>
              </p:grpSpPr>
              <p:sp>
                <p:nvSpPr>
                  <p:cNvPr id="2735" name="Google Shape;2735;p9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9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37" name="Google Shape;2737;p93"/>
              <p:cNvGrpSpPr/>
              <p:nvPr/>
            </p:nvGrpSpPr>
            <p:grpSpPr>
              <a:xfrm>
                <a:off x="2895037" y="4166761"/>
                <a:ext cx="732066" cy="198174"/>
                <a:chOff x="1717748" y="2375002"/>
                <a:chExt cx="3040063" cy="822960"/>
              </a:xfrm>
            </p:grpSpPr>
            <p:grpSp>
              <p:nvGrpSpPr>
                <p:cNvPr id="2738" name="Google Shape;2738;p93"/>
                <p:cNvGrpSpPr/>
                <p:nvPr/>
              </p:nvGrpSpPr>
              <p:grpSpPr>
                <a:xfrm>
                  <a:off x="1717748" y="2375002"/>
                  <a:ext cx="3040063" cy="822960"/>
                  <a:chOff x="1717748" y="2375002"/>
                  <a:chExt cx="3040063" cy="822960"/>
                </a:xfrm>
              </p:grpSpPr>
              <p:sp>
                <p:nvSpPr>
                  <p:cNvPr id="2739" name="Google Shape;2739;p93"/>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Entity</a:t>
                    </a:r>
                    <a:endParaRPr/>
                  </a:p>
                </p:txBody>
              </p:sp>
              <p:sp>
                <p:nvSpPr>
                  <p:cNvPr id="2740" name="Google Shape;2740;p93"/>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1" name="Google Shape;2741;p93"/>
                <p:cNvGrpSpPr/>
                <p:nvPr/>
              </p:nvGrpSpPr>
              <p:grpSpPr>
                <a:xfrm>
                  <a:off x="1835838" y="2530721"/>
                  <a:ext cx="598064" cy="532324"/>
                  <a:chOff x="1806206" y="2502148"/>
                  <a:chExt cx="598064" cy="532324"/>
                </a:xfrm>
              </p:grpSpPr>
              <p:sp>
                <p:nvSpPr>
                  <p:cNvPr id="2742" name="Google Shape;2742;p9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9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44" name="Google Shape;2744;p93"/>
              <p:cNvGrpSpPr/>
              <p:nvPr/>
            </p:nvGrpSpPr>
            <p:grpSpPr>
              <a:xfrm>
                <a:off x="2711061" y="4193202"/>
                <a:ext cx="734524" cy="198174"/>
                <a:chOff x="1717748" y="2375002"/>
                <a:chExt cx="3135731" cy="822960"/>
              </a:xfrm>
            </p:grpSpPr>
            <p:grpSp>
              <p:nvGrpSpPr>
                <p:cNvPr id="2745" name="Google Shape;2745;p93"/>
                <p:cNvGrpSpPr/>
                <p:nvPr/>
              </p:nvGrpSpPr>
              <p:grpSpPr>
                <a:xfrm>
                  <a:off x="1717748" y="2375002"/>
                  <a:ext cx="3135731" cy="822960"/>
                  <a:chOff x="1717748" y="2375002"/>
                  <a:chExt cx="3135731" cy="822960"/>
                </a:xfrm>
              </p:grpSpPr>
              <p:sp>
                <p:nvSpPr>
                  <p:cNvPr id="2746" name="Google Shape;2746;p93"/>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Governance</a:t>
                    </a:r>
                    <a:endParaRPr/>
                  </a:p>
                </p:txBody>
              </p:sp>
              <p:sp>
                <p:nvSpPr>
                  <p:cNvPr id="2747" name="Google Shape;2747;p93"/>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8" name="Google Shape;2748;p93"/>
                <p:cNvGrpSpPr/>
                <p:nvPr/>
              </p:nvGrpSpPr>
              <p:grpSpPr>
                <a:xfrm>
                  <a:off x="1835838" y="2530721"/>
                  <a:ext cx="598064" cy="532324"/>
                  <a:chOff x="1806206" y="2502148"/>
                  <a:chExt cx="598064" cy="532324"/>
                </a:xfrm>
              </p:grpSpPr>
              <p:sp>
                <p:nvSpPr>
                  <p:cNvPr id="2749" name="Google Shape;2749;p9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9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51" name="Google Shape;2751;p93"/>
              <p:cNvGrpSpPr/>
              <p:nvPr/>
            </p:nvGrpSpPr>
            <p:grpSpPr>
              <a:xfrm>
                <a:off x="2595021" y="4333340"/>
                <a:ext cx="735109" cy="198174"/>
                <a:chOff x="1717748" y="2375002"/>
                <a:chExt cx="3052699" cy="822960"/>
              </a:xfrm>
            </p:grpSpPr>
            <p:grpSp>
              <p:nvGrpSpPr>
                <p:cNvPr id="2752" name="Google Shape;2752;p93"/>
                <p:cNvGrpSpPr/>
                <p:nvPr/>
              </p:nvGrpSpPr>
              <p:grpSpPr>
                <a:xfrm>
                  <a:off x="1717748" y="2375002"/>
                  <a:ext cx="3052699" cy="822960"/>
                  <a:chOff x="1717748" y="2375002"/>
                  <a:chExt cx="3052699" cy="822960"/>
                </a:xfrm>
              </p:grpSpPr>
              <p:sp>
                <p:nvSpPr>
                  <p:cNvPr id="2753" name="Google Shape;2753;p93"/>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Expectation</a:t>
                    </a:r>
                    <a:endParaRPr/>
                  </a:p>
                </p:txBody>
              </p:sp>
              <p:sp>
                <p:nvSpPr>
                  <p:cNvPr id="2754" name="Google Shape;2754;p93"/>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5" name="Google Shape;2755;p93"/>
                <p:cNvGrpSpPr/>
                <p:nvPr/>
              </p:nvGrpSpPr>
              <p:grpSpPr>
                <a:xfrm>
                  <a:off x="1835838" y="2530721"/>
                  <a:ext cx="598064" cy="532324"/>
                  <a:chOff x="1806206" y="2502148"/>
                  <a:chExt cx="598064" cy="532324"/>
                </a:xfrm>
              </p:grpSpPr>
              <p:sp>
                <p:nvSpPr>
                  <p:cNvPr id="2756" name="Google Shape;2756;p9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9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58" name="Google Shape;2758;p93"/>
              <p:cNvGrpSpPr/>
              <p:nvPr/>
            </p:nvGrpSpPr>
            <p:grpSpPr>
              <a:xfrm>
                <a:off x="2593869" y="4521548"/>
                <a:ext cx="732066" cy="198174"/>
                <a:chOff x="1717748" y="2375002"/>
                <a:chExt cx="3040063" cy="822960"/>
              </a:xfrm>
            </p:grpSpPr>
            <p:grpSp>
              <p:nvGrpSpPr>
                <p:cNvPr id="2759" name="Google Shape;2759;p93"/>
                <p:cNvGrpSpPr/>
                <p:nvPr/>
              </p:nvGrpSpPr>
              <p:grpSpPr>
                <a:xfrm>
                  <a:off x="1717748" y="2375002"/>
                  <a:ext cx="3040063" cy="822960"/>
                  <a:chOff x="1717748" y="2375002"/>
                  <a:chExt cx="3040063" cy="822960"/>
                </a:xfrm>
              </p:grpSpPr>
              <p:sp>
                <p:nvSpPr>
                  <p:cNvPr id="2760" name="Google Shape;2760;p93"/>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Execution</a:t>
                    </a:r>
                    <a:endParaRPr/>
                  </a:p>
                </p:txBody>
              </p:sp>
              <p:sp>
                <p:nvSpPr>
                  <p:cNvPr id="2761" name="Google Shape;2761;p93"/>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2" name="Google Shape;2762;p93"/>
                <p:cNvGrpSpPr/>
                <p:nvPr/>
              </p:nvGrpSpPr>
              <p:grpSpPr>
                <a:xfrm>
                  <a:off x="1835838" y="2530721"/>
                  <a:ext cx="598064" cy="532324"/>
                  <a:chOff x="1806206" y="2502148"/>
                  <a:chExt cx="598064" cy="532324"/>
                </a:xfrm>
              </p:grpSpPr>
              <p:sp>
                <p:nvSpPr>
                  <p:cNvPr id="2763" name="Google Shape;2763;p9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9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65" name="Google Shape;2765;p93"/>
              <p:cNvGrpSpPr/>
              <p:nvPr/>
            </p:nvGrpSpPr>
            <p:grpSpPr>
              <a:xfrm>
                <a:off x="2714462" y="4656532"/>
                <a:ext cx="732066" cy="198174"/>
                <a:chOff x="1717748" y="2375002"/>
                <a:chExt cx="3040063" cy="822960"/>
              </a:xfrm>
            </p:grpSpPr>
            <p:grpSp>
              <p:nvGrpSpPr>
                <p:cNvPr id="2766" name="Google Shape;2766;p93"/>
                <p:cNvGrpSpPr/>
                <p:nvPr/>
              </p:nvGrpSpPr>
              <p:grpSpPr>
                <a:xfrm>
                  <a:off x="1717748" y="2375002"/>
                  <a:ext cx="3040063" cy="822960"/>
                  <a:chOff x="1717748" y="2375002"/>
                  <a:chExt cx="3040063" cy="822960"/>
                </a:xfrm>
              </p:grpSpPr>
              <p:sp>
                <p:nvSpPr>
                  <p:cNvPr id="2767" name="Google Shape;2767;p93"/>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Operations</a:t>
                    </a:r>
                    <a:endParaRPr/>
                  </a:p>
                </p:txBody>
              </p:sp>
              <p:sp>
                <p:nvSpPr>
                  <p:cNvPr id="2768" name="Google Shape;2768;p93"/>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9" name="Google Shape;2769;p93"/>
                <p:cNvGrpSpPr/>
                <p:nvPr/>
              </p:nvGrpSpPr>
              <p:grpSpPr>
                <a:xfrm>
                  <a:off x="1835838" y="2530721"/>
                  <a:ext cx="598064" cy="532324"/>
                  <a:chOff x="1806206" y="2502148"/>
                  <a:chExt cx="598064" cy="532324"/>
                </a:xfrm>
              </p:grpSpPr>
              <p:sp>
                <p:nvSpPr>
                  <p:cNvPr id="2770" name="Google Shape;2770;p9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9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72" name="Google Shape;2772;p93"/>
              <p:cNvGrpSpPr/>
              <p:nvPr/>
            </p:nvGrpSpPr>
            <p:grpSpPr>
              <a:xfrm>
                <a:off x="2891872" y="4690359"/>
                <a:ext cx="732066" cy="198174"/>
                <a:chOff x="1717748" y="2375002"/>
                <a:chExt cx="3040063" cy="822960"/>
              </a:xfrm>
            </p:grpSpPr>
            <p:grpSp>
              <p:nvGrpSpPr>
                <p:cNvPr id="2773" name="Google Shape;2773;p93"/>
                <p:cNvGrpSpPr/>
                <p:nvPr/>
              </p:nvGrpSpPr>
              <p:grpSpPr>
                <a:xfrm>
                  <a:off x="1717748" y="2375002"/>
                  <a:ext cx="3040063" cy="822960"/>
                  <a:chOff x="1717748" y="2375002"/>
                  <a:chExt cx="3040063" cy="822960"/>
                </a:xfrm>
              </p:grpSpPr>
              <p:sp>
                <p:nvSpPr>
                  <p:cNvPr id="2774" name="Google Shape;2774;p93"/>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Strategy</a:t>
                    </a:r>
                    <a:endParaRPr/>
                  </a:p>
                </p:txBody>
              </p:sp>
              <p:sp>
                <p:nvSpPr>
                  <p:cNvPr id="2775" name="Google Shape;2775;p93"/>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6" name="Google Shape;2776;p93"/>
                <p:cNvGrpSpPr/>
                <p:nvPr/>
              </p:nvGrpSpPr>
              <p:grpSpPr>
                <a:xfrm>
                  <a:off x="1835838" y="2530721"/>
                  <a:ext cx="598064" cy="532324"/>
                  <a:chOff x="1806206" y="2502148"/>
                  <a:chExt cx="598064" cy="532324"/>
                </a:xfrm>
              </p:grpSpPr>
              <p:sp>
                <p:nvSpPr>
                  <p:cNvPr id="2777" name="Google Shape;2777;p9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9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79" name="Google Shape;2779;p93"/>
              <p:cNvGrpSpPr/>
              <p:nvPr/>
            </p:nvGrpSpPr>
            <p:grpSpPr>
              <a:xfrm>
                <a:off x="3056140" y="4602572"/>
                <a:ext cx="732066" cy="198174"/>
                <a:chOff x="1717748" y="2375002"/>
                <a:chExt cx="3040063" cy="822960"/>
              </a:xfrm>
            </p:grpSpPr>
            <p:grpSp>
              <p:nvGrpSpPr>
                <p:cNvPr id="2780" name="Google Shape;2780;p93"/>
                <p:cNvGrpSpPr/>
                <p:nvPr/>
              </p:nvGrpSpPr>
              <p:grpSpPr>
                <a:xfrm>
                  <a:off x="1717748" y="2375002"/>
                  <a:ext cx="3040063" cy="822960"/>
                  <a:chOff x="1717748" y="2375002"/>
                  <a:chExt cx="3040063" cy="822960"/>
                </a:xfrm>
              </p:grpSpPr>
              <p:sp>
                <p:nvSpPr>
                  <p:cNvPr id="2781" name="Google Shape;2781;p93"/>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Financial</a:t>
                    </a:r>
                    <a:endParaRPr/>
                  </a:p>
                </p:txBody>
              </p:sp>
              <p:sp>
                <p:nvSpPr>
                  <p:cNvPr id="2782" name="Google Shape;2782;p93"/>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93"/>
                <p:cNvGrpSpPr/>
                <p:nvPr/>
              </p:nvGrpSpPr>
              <p:grpSpPr>
                <a:xfrm>
                  <a:off x="1835838" y="2530721"/>
                  <a:ext cx="598064" cy="532324"/>
                  <a:chOff x="1806206" y="2502148"/>
                  <a:chExt cx="598064" cy="532324"/>
                </a:xfrm>
              </p:grpSpPr>
              <p:sp>
                <p:nvSpPr>
                  <p:cNvPr id="2784" name="Google Shape;2784;p9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9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86" name="Google Shape;2786;p93"/>
              <p:cNvGrpSpPr/>
              <p:nvPr/>
            </p:nvGrpSpPr>
            <p:grpSpPr>
              <a:xfrm>
                <a:off x="3107163" y="4419098"/>
                <a:ext cx="731613" cy="198421"/>
                <a:chOff x="1719740" y="2374082"/>
                <a:chExt cx="3038182" cy="823985"/>
              </a:xfrm>
            </p:grpSpPr>
            <p:grpSp>
              <p:nvGrpSpPr>
                <p:cNvPr id="2787" name="Google Shape;2787;p93"/>
                <p:cNvGrpSpPr/>
                <p:nvPr/>
              </p:nvGrpSpPr>
              <p:grpSpPr>
                <a:xfrm>
                  <a:off x="1719740" y="2374082"/>
                  <a:ext cx="3038182" cy="823985"/>
                  <a:chOff x="1719740" y="2374082"/>
                  <a:chExt cx="3038182" cy="823985"/>
                </a:xfrm>
              </p:grpSpPr>
              <p:sp>
                <p:nvSpPr>
                  <p:cNvPr id="2788" name="Google Shape;2788;p93"/>
                  <p:cNvSpPr/>
                  <p:nvPr/>
                </p:nvSpPr>
                <p:spPr>
                  <a:xfrm>
                    <a:off x="1726550" y="2374082"/>
                    <a:ext cx="3031372" cy="823985"/>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People</a:t>
                    </a:r>
                    <a:endParaRPr/>
                  </a:p>
                </p:txBody>
              </p:sp>
              <p:sp>
                <p:nvSpPr>
                  <p:cNvPr id="2789" name="Google Shape;2789;p93"/>
                  <p:cNvSpPr/>
                  <p:nvPr/>
                </p:nvSpPr>
                <p:spPr>
                  <a:xfrm>
                    <a:off x="1719740" y="2374082"/>
                    <a:ext cx="824258" cy="823985"/>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0" name="Google Shape;2790;p93"/>
                <p:cNvGrpSpPr/>
                <p:nvPr/>
              </p:nvGrpSpPr>
              <p:grpSpPr>
                <a:xfrm>
                  <a:off x="1835838" y="2530721"/>
                  <a:ext cx="598064" cy="532324"/>
                  <a:chOff x="1806206" y="2502148"/>
                  <a:chExt cx="598064" cy="532324"/>
                </a:xfrm>
              </p:grpSpPr>
              <p:sp>
                <p:nvSpPr>
                  <p:cNvPr id="2791" name="Google Shape;2791;p9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9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793" name="Google Shape;2793;p93"/>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700">
                <a:solidFill>
                  <a:schemeClr val="dk1"/>
                </a:solidFill>
                <a:latin typeface="Times New Roman"/>
                <a:ea typeface="Times New Roman"/>
                <a:cs typeface="Times New Roman"/>
                <a:sym typeface="Times New Roman"/>
              </a:endParaRPr>
            </a:p>
          </p:txBody>
        </p:sp>
      </p:grpSp>
      <p:grpSp>
        <p:nvGrpSpPr>
          <p:cNvPr id="2794" name="Google Shape;2794;p93"/>
          <p:cNvGrpSpPr/>
          <p:nvPr/>
        </p:nvGrpSpPr>
        <p:grpSpPr>
          <a:xfrm>
            <a:off x="1000125" y="1325563"/>
            <a:ext cx="1144587" cy="1797050"/>
            <a:chOff x="1293813" y="1620838"/>
            <a:chExt cx="1144587" cy="1797050"/>
          </a:xfrm>
        </p:grpSpPr>
        <p:sp>
          <p:nvSpPr>
            <p:cNvPr id="2795" name="Google Shape;2795;p93"/>
            <p:cNvSpPr/>
            <p:nvPr/>
          </p:nvSpPr>
          <p:spPr>
            <a:xfrm>
              <a:off x="1293813"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93"/>
            <p:cNvSpPr txBox="1"/>
            <p:nvPr/>
          </p:nvSpPr>
          <p:spPr>
            <a:xfrm rot="-4132574">
              <a:off x="1069975" y="2311401"/>
              <a:ext cx="14763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Resilience</a:t>
              </a:r>
              <a:endParaRPr/>
            </a:p>
          </p:txBody>
        </p:sp>
      </p:grpSp>
      <p:grpSp>
        <p:nvGrpSpPr>
          <p:cNvPr id="2797" name="Google Shape;2797;p93"/>
          <p:cNvGrpSpPr/>
          <p:nvPr/>
        </p:nvGrpSpPr>
        <p:grpSpPr>
          <a:xfrm>
            <a:off x="1860550" y="1325563"/>
            <a:ext cx="1144587" cy="1797050"/>
            <a:chOff x="2154238" y="1620838"/>
            <a:chExt cx="1144587" cy="1797050"/>
          </a:xfrm>
        </p:grpSpPr>
        <p:sp>
          <p:nvSpPr>
            <p:cNvPr id="2798" name="Google Shape;2798;p93"/>
            <p:cNvSpPr/>
            <p:nvPr/>
          </p:nvSpPr>
          <p:spPr>
            <a:xfrm>
              <a:off x="2154238"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93"/>
            <p:cNvSpPr txBox="1"/>
            <p:nvPr/>
          </p:nvSpPr>
          <p:spPr>
            <a:xfrm rot="-4132574">
              <a:off x="2089150" y="2311401"/>
              <a:ext cx="11969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Passion</a:t>
              </a:r>
              <a:endParaRPr/>
            </a:p>
          </p:txBody>
        </p:sp>
      </p:grpSp>
      <p:grpSp>
        <p:nvGrpSpPr>
          <p:cNvPr id="2800" name="Google Shape;2800;p93"/>
          <p:cNvGrpSpPr/>
          <p:nvPr/>
        </p:nvGrpSpPr>
        <p:grpSpPr>
          <a:xfrm>
            <a:off x="2732087" y="1325563"/>
            <a:ext cx="1143000" cy="1797050"/>
            <a:chOff x="3025775" y="1620838"/>
            <a:chExt cx="1143000" cy="1797050"/>
          </a:xfrm>
        </p:grpSpPr>
        <p:sp>
          <p:nvSpPr>
            <p:cNvPr id="2801" name="Google Shape;2801;p93"/>
            <p:cNvSpPr/>
            <p:nvPr/>
          </p:nvSpPr>
          <p:spPr>
            <a:xfrm>
              <a:off x="3025775" y="1620838"/>
              <a:ext cx="1143000"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93"/>
            <p:cNvSpPr txBox="1"/>
            <p:nvPr/>
          </p:nvSpPr>
          <p:spPr>
            <a:xfrm rot="-4132574">
              <a:off x="2897187" y="2309813"/>
              <a:ext cx="13366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Network</a:t>
              </a:r>
              <a:endParaRPr/>
            </a:p>
          </p:txBody>
        </p:sp>
      </p:grpSp>
      <p:grpSp>
        <p:nvGrpSpPr>
          <p:cNvPr id="2803" name="Google Shape;2803;p93"/>
          <p:cNvGrpSpPr/>
          <p:nvPr/>
        </p:nvGrpSpPr>
        <p:grpSpPr>
          <a:xfrm>
            <a:off x="1425575" y="1325563"/>
            <a:ext cx="1144587" cy="1797050"/>
            <a:chOff x="1719263" y="1620838"/>
            <a:chExt cx="1144587" cy="1797050"/>
          </a:xfrm>
        </p:grpSpPr>
        <p:sp>
          <p:nvSpPr>
            <p:cNvPr id="2804" name="Google Shape;2804;p93"/>
            <p:cNvSpPr/>
            <p:nvPr/>
          </p:nvSpPr>
          <p:spPr>
            <a:xfrm>
              <a:off x="171926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93"/>
            <p:cNvSpPr txBox="1"/>
            <p:nvPr/>
          </p:nvSpPr>
          <p:spPr>
            <a:xfrm rot="-4132574">
              <a:off x="1599407" y="2320131"/>
              <a:ext cx="1289050" cy="4016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Tenacity</a:t>
              </a:r>
              <a:endParaRPr/>
            </a:p>
          </p:txBody>
        </p:sp>
      </p:grpSp>
      <p:grpSp>
        <p:nvGrpSpPr>
          <p:cNvPr id="2806" name="Google Shape;2806;p93"/>
          <p:cNvGrpSpPr/>
          <p:nvPr/>
        </p:nvGrpSpPr>
        <p:grpSpPr>
          <a:xfrm>
            <a:off x="2295525" y="1325563"/>
            <a:ext cx="1144587" cy="1797050"/>
            <a:chOff x="2589213" y="1620838"/>
            <a:chExt cx="1144587" cy="1797050"/>
          </a:xfrm>
        </p:grpSpPr>
        <p:sp>
          <p:nvSpPr>
            <p:cNvPr id="2807" name="Google Shape;2807;p93"/>
            <p:cNvSpPr/>
            <p:nvPr/>
          </p:nvSpPr>
          <p:spPr>
            <a:xfrm>
              <a:off x="258921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93"/>
            <p:cNvSpPr txBox="1"/>
            <p:nvPr/>
          </p:nvSpPr>
          <p:spPr>
            <a:xfrm rot="-4132574">
              <a:off x="2319338" y="2320925"/>
              <a:ext cx="159385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Experience</a:t>
              </a:r>
              <a:endParaRPr/>
            </a:p>
          </p:txBody>
        </p:sp>
      </p:grpSp>
      <p:grpSp>
        <p:nvGrpSpPr>
          <p:cNvPr id="2809" name="Google Shape;2809;p93"/>
          <p:cNvGrpSpPr/>
          <p:nvPr/>
        </p:nvGrpSpPr>
        <p:grpSpPr>
          <a:xfrm>
            <a:off x="3144682" y="1210304"/>
            <a:ext cx="1163793" cy="2030745"/>
            <a:chOff x="3438370" y="1505579"/>
            <a:chExt cx="1163793" cy="2030745"/>
          </a:xfrm>
        </p:grpSpPr>
        <p:sp>
          <p:nvSpPr>
            <p:cNvPr id="2810" name="Google Shape;2810;p93"/>
            <p:cNvSpPr/>
            <p:nvPr/>
          </p:nvSpPr>
          <p:spPr>
            <a:xfrm>
              <a:off x="3460750" y="1620838"/>
              <a:ext cx="1141413"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93"/>
            <p:cNvSpPr txBox="1"/>
            <p:nvPr/>
          </p:nvSpPr>
          <p:spPr>
            <a:xfrm rot="-4132574">
              <a:off x="2978150" y="2320926"/>
              <a:ext cx="20224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Resource State</a:t>
              </a:r>
              <a:endParaRPr/>
            </a:p>
          </p:txBody>
        </p:sp>
      </p:grpSp>
      <p:sp>
        <p:nvSpPr>
          <p:cNvPr id="2812" name="Google Shape;2812;p93"/>
          <p:cNvSpPr/>
          <p:nvPr/>
        </p:nvSpPr>
        <p:spPr>
          <a:xfrm rot="5400000">
            <a:off x="3627666" y="563791"/>
            <a:ext cx="440868" cy="5715000"/>
          </a:xfrm>
          <a:prstGeom prst="upArrow">
            <a:avLst>
              <a:gd fmla="val 50000" name="adj1"/>
              <a:gd fmla="val 50000" name="adj2"/>
            </a:avLst>
          </a:prstGeom>
          <a:gradFill>
            <a:gsLst>
              <a:gs pos="0">
                <a:srgbClr val="E0FFA2"/>
              </a:gs>
              <a:gs pos="100000">
                <a:srgbClr val="FFFFFF">
                  <a:alpha val="30980"/>
                </a:srgbClr>
              </a:gs>
            </a:gsLst>
            <a:lin ang="16200000" scaled="0"/>
          </a:gradFill>
          <a:ln cap="flat" cmpd="sng" w="9525">
            <a:solidFill>
              <a:srgbClr val="DDD9C3"/>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2813" name="Google Shape;2813;p93"/>
          <p:cNvSpPr txBox="1"/>
          <p:nvPr/>
        </p:nvSpPr>
        <p:spPr>
          <a:xfrm>
            <a:off x="474663" y="4203700"/>
            <a:ext cx="8229600" cy="1900238"/>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1100"/>
              <a:buFont typeface="Arial"/>
              <a:buNone/>
            </a:pPr>
            <a:r>
              <a:t/>
            </a:r>
            <a:endParaRPr sz="1100">
              <a:solidFill>
                <a:srgbClr val="333F1A"/>
              </a:solidFill>
              <a:latin typeface="Calibri"/>
              <a:ea typeface="Calibri"/>
              <a:cs typeface="Calibri"/>
              <a:sym typeface="Calibri"/>
            </a:endParaRPr>
          </a:p>
        </p:txBody>
      </p:sp>
      <p:sp>
        <p:nvSpPr>
          <p:cNvPr id="2814" name="Google Shape;2814;p93"/>
          <p:cNvSpPr/>
          <p:nvPr/>
        </p:nvSpPr>
        <p:spPr>
          <a:xfrm>
            <a:off x="242888" y="3756025"/>
            <a:ext cx="8443912" cy="256857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5" name="Google Shape;2815;p93"/>
          <p:cNvGrpSpPr/>
          <p:nvPr/>
        </p:nvGrpSpPr>
        <p:grpSpPr>
          <a:xfrm>
            <a:off x="381000" y="3886200"/>
            <a:ext cx="2730500" cy="647700"/>
            <a:chOff x="1717748" y="2375002"/>
            <a:chExt cx="3466615" cy="822967"/>
          </a:xfrm>
        </p:grpSpPr>
        <p:grpSp>
          <p:nvGrpSpPr>
            <p:cNvPr id="2816" name="Google Shape;2816;p93"/>
            <p:cNvGrpSpPr/>
            <p:nvPr/>
          </p:nvGrpSpPr>
          <p:grpSpPr>
            <a:xfrm>
              <a:off x="1717748" y="2375002"/>
              <a:ext cx="3466615" cy="822967"/>
              <a:chOff x="1717748" y="2375002"/>
              <a:chExt cx="3466615" cy="822967"/>
            </a:xfrm>
          </p:grpSpPr>
          <p:sp>
            <p:nvSpPr>
              <p:cNvPr id="2817" name="Google Shape;2817;p93"/>
              <p:cNvSpPr/>
              <p:nvPr/>
            </p:nvSpPr>
            <p:spPr>
              <a:xfrm>
                <a:off x="1723795" y="2375002"/>
                <a:ext cx="3460568" cy="822967"/>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chemeClr val="lt1"/>
                    </a:solidFill>
                    <a:latin typeface="Calibri"/>
                    <a:ea typeface="Calibri"/>
                    <a:cs typeface="Calibri"/>
                    <a:sym typeface="Calibri"/>
                  </a:rPr>
                  <a:t>RESOURCE STATE</a:t>
                </a:r>
                <a:endParaRPr/>
              </a:p>
            </p:txBody>
          </p:sp>
          <p:sp>
            <p:nvSpPr>
              <p:cNvPr id="2818" name="Google Shape;2818;p93"/>
              <p:cNvSpPr/>
              <p:nvPr/>
            </p:nvSpPr>
            <p:spPr>
              <a:xfrm>
                <a:off x="1717748" y="2375002"/>
                <a:ext cx="822313" cy="822967"/>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9" name="Google Shape;2819;p93"/>
            <p:cNvGrpSpPr/>
            <p:nvPr/>
          </p:nvGrpSpPr>
          <p:grpSpPr>
            <a:xfrm>
              <a:off x="1835838" y="2530721"/>
              <a:ext cx="598064" cy="532324"/>
              <a:chOff x="1806206" y="2502148"/>
              <a:chExt cx="598064" cy="532324"/>
            </a:xfrm>
          </p:grpSpPr>
          <p:sp>
            <p:nvSpPr>
              <p:cNvPr id="2820" name="Google Shape;2820;p93"/>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93"/>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22" name="Google Shape;2822;p93"/>
          <p:cNvSpPr txBox="1"/>
          <p:nvPr/>
        </p:nvSpPr>
        <p:spPr>
          <a:xfrm>
            <a:off x="242888" y="4724400"/>
            <a:ext cx="7605712" cy="1363662"/>
          </a:xfrm>
          <a:prstGeom prst="rect">
            <a:avLst/>
          </a:prstGeom>
          <a:noFill/>
          <a:ln>
            <a:noFill/>
          </a:ln>
        </p:spPr>
        <p:txBody>
          <a:bodyPr anchorCtr="0" anchor="t" bIns="45700" lIns="91425" spcFirstLastPara="1" rIns="91425" wrap="square" tIns="45700">
            <a:noAutofit/>
          </a:bodyPr>
          <a:lstStyle/>
          <a:p>
            <a:pPr indent="-182880" lvl="0" marL="182880" marR="0" rtl="0" algn="l">
              <a:spcBef>
                <a:spcPts val="0"/>
              </a:spcBef>
              <a:spcAft>
                <a:spcPts val="0"/>
              </a:spcAft>
              <a:buClr>
                <a:srgbClr val="333F1A"/>
              </a:buClr>
              <a:buSzPts val="2000"/>
              <a:buFont typeface="Arial"/>
              <a:buChar char="•"/>
            </a:pPr>
            <a:r>
              <a:rPr i="1" lang="en-US" sz="2000">
                <a:solidFill>
                  <a:srgbClr val="333F1A"/>
                </a:solidFill>
                <a:latin typeface="Calibri"/>
                <a:ea typeface="Calibri"/>
                <a:cs typeface="Calibri"/>
                <a:sym typeface="Calibri"/>
              </a:rPr>
              <a:t>A continued state of learning, ability to learn from many areas, books, experiences, other people, etc…  A thirst for knowledge in many areas will be easily seen.  There will be a drive to improve.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7" name="Shape 2827"/>
        <p:cNvGrpSpPr/>
        <p:nvPr/>
      </p:nvGrpSpPr>
      <p:grpSpPr>
        <a:xfrm>
          <a:off x="0" y="0"/>
          <a:ext cx="0" cy="0"/>
          <a:chOff x="0" y="0"/>
          <a:chExt cx="0" cy="0"/>
        </a:xfrm>
      </p:grpSpPr>
      <p:sp>
        <p:nvSpPr>
          <p:cNvPr id="2828" name="Google Shape;2828;p94"/>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 Overview</a:t>
            </a:r>
            <a:endParaRPr baseline="30000"/>
          </a:p>
        </p:txBody>
      </p:sp>
      <p:grpSp>
        <p:nvGrpSpPr>
          <p:cNvPr id="2829" name="Google Shape;2829;p94"/>
          <p:cNvGrpSpPr/>
          <p:nvPr/>
        </p:nvGrpSpPr>
        <p:grpSpPr>
          <a:xfrm>
            <a:off x="7502531" y="-56971"/>
            <a:ext cx="1681038" cy="1725254"/>
            <a:chOff x="287469" y="1128858"/>
            <a:chExt cx="3328976" cy="3415407"/>
          </a:xfrm>
        </p:grpSpPr>
        <p:grpSp>
          <p:nvGrpSpPr>
            <p:cNvPr id="2830" name="Google Shape;2830;p94"/>
            <p:cNvGrpSpPr/>
            <p:nvPr/>
          </p:nvGrpSpPr>
          <p:grpSpPr>
            <a:xfrm>
              <a:off x="721813" y="2103576"/>
              <a:ext cx="2513580" cy="1457324"/>
              <a:chOff x="2593869" y="4166761"/>
              <a:chExt cx="1244907" cy="721772"/>
            </a:xfrm>
          </p:grpSpPr>
          <p:grpSp>
            <p:nvGrpSpPr>
              <p:cNvPr id="2831" name="Google Shape;2831;p94"/>
              <p:cNvGrpSpPr/>
              <p:nvPr/>
            </p:nvGrpSpPr>
            <p:grpSpPr>
              <a:xfrm>
                <a:off x="3049822" y="4261159"/>
                <a:ext cx="732066" cy="198174"/>
                <a:chOff x="1717748" y="2375002"/>
                <a:chExt cx="3040063" cy="822960"/>
              </a:xfrm>
            </p:grpSpPr>
            <p:grpSp>
              <p:nvGrpSpPr>
                <p:cNvPr id="2832" name="Google Shape;2832;p94"/>
                <p:cNvGrpSpPr/>
                <p:nvPr/>
              </p:nvGrpSpPr>
              <p:grpSpPr>
                <a:xfrm>
                  <a:off x="1717748" y="2375002"/>
                  <a:ext cx="3040063" cy="822960"/>
                  <a:chOff x="1717748" y="2375002"/>
                  <a:chExt cx="3040063" cy="822960"/>
                </a:xfrm>
              </p:grpSpPr>
              <p:sp>
                <p:nvSpPr>
                  <p:cNvPr id="2833" name="Google Shape;2833;p94"/>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Market</a:t>
                    </a:r>
                    <a:endParaRPr/>
                  </a:p>
                </p:txBody>
              </p:sp>
              <p:sp>
                <p:nvSpPr>
                  <p:cNvPr id="2834" name="Google Shape;2834;p9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5" name="Google Shape;2835;p94"/>
                <p:cNvGrpSpPr/>
                <p:nvPr/>
              </p:nvGrpSpPr>
              <p:grpSpPr>
                <a:xfrm>
                  <a:off x="1835838" y="2530721"/>
                  <a:ext cx="598064" cy="532324"/>
                  <a:chOff x="1806206" y="2502148"/>
                  <a:chExt cx="598064" cy="532324"/>
                </a:xfrm>
              </p:grpSpPr>
              <p:sp>
                <p:nvSpPr>
                  <p:cNvPr id="2836" name="Google Shape;2836;p9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9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38" name="Google Shape;2838;p94"/>
              <p:cNvGrpSpPr/>
              <p:nvPr/>
            </p:nvGrpSpPr>
            <p:grpSpPr>
              <a:xfrm>
                <a:off x="2895037" y="4166761"/>
                <a:ext cx="732066" cy="198174"/>
                <a:chOff x="1717748" y="2375002"/>
                <a:chExt cx="3040063" cy="822960"/>
              </a:xfrm>
            </p:grpSpPr>
            <p:grpSp>
              <p:nvGrpSpPr>
                <p:cNvPr id="2839" name="Google Shape;2839;p94"/>
                <p:cNvGrpSpPr/>
                <p:nvPr/>
              </p:nvGrpSpPr>
              <p:grpSpPr>
                <a:xfrm>
                  <a:off x="1717748" y="2375002"/>
                  <a:ext cx="3040063" cy="822960"/>
                  <a:chOff x="1717748" y="2375002"/>
                  <a:chExt cx="3040063" cy="822960"/>
                </a:xfrm>
              </p:grpSpPr>
              <p:sp>
                <p:nvSpPr>
                  <p:cNvPr id="2840" name="Google Shape;2840;p94"/>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Entity</a:t>
                    </a:r>
                    <a:endParaRPr/>
                  </a:p>
                </p:txBody>
              </p:sp>
              <p:sp>
                <p:nvSpPr>
                  <p:cNvPr id="2841" name="Google Shape;2841;p9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2" name="Google Shape;2842;p94"/>
                <p:cNvGrpSpPr/>
                <p:nvPr/>
              </p:nvGrpSpPr>
              <p:grpSpPr>
                <a:xfrm>
                  <a:off x="1835838" y="2530721"/>
                  <a:ext cx="598064" cy="532324"/>
                  <a:chOff x="1806206" y="2502148"/>
                  <a:chExt cx="598064" cy="532324"/>
                </a:xfrm>
              </p:grpSpPr>
              <p:sp>
                <p:nvSpPr>
                  <p:cNvPr id="2843" name="Google Shape;2843;p9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9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45" name="Google Shape;2845;p94"/>
              <p:cNvGrpSpPr/>
              <p:nvPr/>
            </p:nvGrpSpPr>
            <p:grpSpPr>
              <a:xfrm>
                <a:off x="2711061" y="4193202"/>
                <a:ext cx="734524" cy="198174"/>
                <a:chOff x="1717748" y="2375002"/>
                <a:chExt cx="3135731" cy="822960"/>
              </a:xfrm>
            </p:grpSpPr>
            <p:grpSp>
              <p:nvGrpSpPr>
                <p:cNvPr id="2846" name="Google Shape;2846;p94"/>
                <p:cNvGrpSpPr/>
                <p:nvPr/>
              </p:nvGrpSpPr>
              <p:grpSpPr>
                <a:xfrm>
                  <a:off x="1717748" y="2375002"/>
                  <a:ext cx="3135731" cy="822960"/>
                  <a:chOff x="1717748" y="2375002"/>
                  <a:chExt cx="3135731" cy="822960"/>
                </a:xfrm>
              </p:grpSpPr>
              <p:sp>
                <p:nvSpPr>
                  <p:cNvPr id="2847" name="Google Shape;2847;p94"/>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Governance</a:t>
                    </a:r>
                    <a:endParaRPr/>
                  </a:p>
                </p:txBody>
              </p:sp>
              <p:sp>
                <p:nvSpPr>
                  <p:cNvPr id="2848" name="Google Shape;2848;p9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9" name="Google Shape;2849;p94"/>
                <p:cNvGrpSpPr/>
                <p:nvPr/>
              </p:nvGrpSpPr>
              <p:grpSpPr>
                <a:xfrm>
                  <a:off x="1835838" y="2530721"/>
                  <a:ext cx="598064" cy="532324"/>
                  <a:chOff x="1806206" y="2502148"/>
                  <a:chExt cx="598064" cy="532324"/>
                </a:xfrm>
              </p:grpSpPr>
              <p:sp>
                <p:nvSpPr>
                  <p:cNvPr id="2850" name="Google Shape;2850;p9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9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52" name="Google Shape;2852;p94"/>
              <p:cNvGrpSpPr/>
              <p:nvPr/>
            </p:nvGrpSpPr>
            <p:grpSpPr>
              <a:xfrm>
                <a:off x="2595021" y="4333340"/>
                <a:ext cx="735109" cy="198174"/>
                <a:chOff x="1717748" y="2375002"/>
                <a:chExt cx="3052699" cy="822960"/>
              </a:xfrm>
            </p:grpSpPr>
            <p:grpSp>
              <p:nvGrpSpPr>
                <p:cNvPr id="2853" name="Google Shape;2853;p94"/>
                <p:cNvGrpSpPr/>
                <p:nvPr/>
              </p:nvGrpSpPr>
              <p:grpSpPr>
                <a:xfrm>
                  <a:off x="1717748" y="2375002"/>
                  <a:ext cx="3052699" cy="822960"/>
                  <a:chOff x="1717748" y="2375002"/>
                  <a:chExt cx="3052699" cy="822960"/>
                </a:xfrm>
              </p:grpSpPr>
              <p:sp>
                <p:nvSpPr>
                  <p:cNvPr id="2854" name="Google Shape;2854;p94"/>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Expectation</a:t>
                    </a:r>
                    <a:endParaRPr/>
                  </a:p>
                </p:txBody>
              </p:sp>
              <p:sp>
                <p:nvSpPr>
                  <p:cNvPr id="2855" name="Google Shape;2855;p9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6" name="Google Shape;2856;p94"/>
                <p:cNvGrpSpPr/>
                <p:nvPr/>
              </p:nvGrpSpPr>
              <p:grpSpPr>
                <a:xfrm>
                  <a:off x="1835838" y="2530721"/>
                  <a:ext cx="598064" cy="532324"/>
                  <a:chOff x="1806206" y="2502148"/>
                  <a:chExt cx="598064" cy="532324"/>
                </a:xfrm>
              </p:grpSpPr>
              <p:sp>
                <p:nvSpPr>
                  <p:cNvPr id="2857" name="Google Shape;2857;p9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9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59" name="Google Shape;2859;p94"/>
              <p:cNvGrpSpPr/>
              <p:nvPr/>
            </p:nvGrpSpPr>
            <p:grpSpPr>
              <a:xfrm>
                <a:off x="2593869" y="4521548"/>
                <a:ext cx="732066" cy="198174"/>
                <a:chOff x="1717748" y="2375002"/>
                <a:chExt cx="3040063" cy="822960"/>
              </a:xfrm>
            </p:grpSpPr>
            <p:grpSp>
              <p:nvGrpSpPr>
                <p:cNvPr id="2860" name="Google Shape;2860;p94"/>
                <p:cNvGrpSpPr/>
                <p:nvPr/>
              </p:nvGrpSpPr>
              <p:grpSpPr>
                <a:xfrm>
                  <a:off x="1717748" y="2375002"/>
                  <a:ext cx="3040063" cy="822960"/>
                  <a:chOff x="1717748" y="2375002"/>
                  <a:chExt cx="3040063" cy="822960"/>
                </a:xfrm>
              </p:grpSpPr>
              <p:sp>
                <p:nvSpPr>
                  <p:cNvPr id="2861" name="Google Shape;2861;p94"/>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Execution</a:t>
                    </a:r>
                    <a:endParaRPr/>
                  </a:p>
                </p:txBody>
              </p:sp>
              <p:sp>
                <p:nvSpPr>
                  <p:cNvPr id="2862" name="Google Shape;2862;p9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3" name="Google Shape;2863;p94"/>
                <p:cNvGrpSpPr/>
                <p:nvPr/>
              </p:nvGrpSpPr>
              <p:grpSpPr>
                <a:xfrm>
                  <a:off x="1835838" y="2530721"/>
                  <a:ext cx="598064" cy="532324"/>
                  <a:chOff x="1806206" y="2502148"/>
                  <a:chExt cx="598064" cy="532324"/>
                </a:xfrm>
              </p:grpSpPr>
              <p:sp>
                <p:nvSpPr>
                  <p:cNvPr id="2864" name="Google Shape;2864;p9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9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66" name="Google Shape;2866;p94"/>
              <p:cNvGrpSpPr/>
              <p:nvPr/>
            </p:nvGrpSpPr>
            <p:grpSpPr>
              <a:xfrm>
                <a:off x="2714462" y="4656532"/>
                <a:ext cx="732066" cy="198174"/>
                <a:chOff x="1717748" y="2375002"/>
                <a:chExt cx="3040063" cy="822960"/>
              </a:xfrm>
            </p:grpSpPr>
            <p:grpSp>
              <p:nvGrpSpPr>
                <p:cNvPr id="2867" name="Google Shape;2867;p94"/>
                <p:cNvGrpSpPr/>
                <p:nvPr/>
              </p:nvGrpSpPr>
              <p:grpSpPr>
                <a:xfrm>
                  <a:off x="1717748" y="2375002"/>
                  <a:ext cx="3040063" cy="822960"/>
                  <a:chOff x="1717748" y="2375002"/>
                  <a:chExt cx="3040063" cy="822960"/>
                </a:xfrm>
              </p:grpSpPr>
              <p:sp>
                <p:nvSpPr>
                  <p:cNvPr id="2868" name="Google Shape;2868;p94"/>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Operations</a:t>
                    </a:r>
                    <a:endParaRPr/>
                  </a:p>
                </p:txBody>
              </p:sp>
              <p:sp>
                <p:nvSpPr>
                  <p:cNvPr id="2869" name="Google Shape;2869;p9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0" name="Google Shape;2870;p94"/>
                <p:cNvGrpSpPr/>
                <p:nvPr/>
              </p:nvGrpSpPr>
              <p:grpSpPr>
                <a:xfrm>
                  <a:off x="1835838" y="2530721"/>
                  <a:ext cx="598064" cy="532324"/>
                  <a:chOff x="1806206" y="2502148"/>
                  <a:chExt cx="598064" cy="532324"/>
                </a:xfrm>
              </p:grpSpPr>
              <p:sp>
                <p:nvSpPr>
                  <p:cNvPr id="2871" name="Google Shape;2871;p9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9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73" name="Google Shape;2873;p94"/>
              <p:cNvGrpSpPr/>
              <p:nvPr/>
            </p:nvGrpSpPr>
            <p:grpSpPr>
              <a:xfrm>
                <a:off x="2891872" y="4690359"/>
                <a:ext cx="732066" cy="198174"/>
                <a:chOff x="1717748" y="2375002"/>
                <a:chExt cx="3040063" cy="822960"/>
              </a:xfrm>
            </p:grpSpPr>
            <p:grpSp>
              <p:nvGrpSpPr>
                <p:cNvPr id="2874" name="Google Shape;2874;p94"/>
                <p:cNvGrpSpPr/>
                <p:nvPr/>
              </p:nvGrpSpPr>
              <p:grpSpPr>
                <a:xfrm>
                  <a:off x="1717748" y="2375002"/>
                  <a:ext cx="3040063" cy="822960"/>
                  <a:chOff x="1717748" y="2375002"/>
                  <a:chExt cx="3040063" cy="822960"/>
                </a:xfrm>
              </p:grpSpPr>
              <p:sp>
                <p:nvSpPr>
                  <p:cNvPr id="2875" name="Google Shape;2875;p94"/>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Strategy</a:t>
                    </a:r>
                    <a:endParaRPr/>
                  </a:p>
                </p:txBody>
              </p:sp>
              <p:sp>
                <p:nvSpPr>
                  <p:cNvPr id="2876" name="Google Shape;2876;p9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7" name="Google Shape;2877;p94"/>
                <p:cNvGrpSpPr/>
                <p:nvPr/>
              </p:nvGrpSpPr>
              <p:grpSpPr>
                <a:xfrm>
                  <a:off x="1835838" y="2530721"/>
                  <a:ext cx="598064" cy="532324"/>
                  <a:chOff x="1806206" y="2502148"/>
                  <a:chExt cx="598064" cy="532324"/>
                </a:xfrm>
              </p:grpSpPr>
              <p:sp>
                <p:nvSpPr>
                  <p:cNvPr id="2878" name="Google Shape;2878;p9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9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80" name="Google Shape;2880;p94"/>
              <p:cNvGrpSpPr/>
              <p:nvPr/>
            </p:nvGrpSpPr>
            <p:grpSpPr>
              <a:xfrm>
                <a:off x="3056140" y="4602572"/>
                <a:ext cx="732066" cy="198174"/>
                <a:chOff x="1717748" y="2375002"/>
                <a:chExt cx="3040063" cy="822960"/>
              </a:xfrm>
            </p:grpSpPr>
            <p:grpSp>
              <p:nvGrpSpPr>
                <p:cNvPr id="2881" name="Google Shape;2881;p94"/>
                <p:cNvGrpSpPr/>
                <p:nvPr/>
              </p:nvGrpSpPr>
              <p:grpSpPr>
                <a:xfrm>
                  <a:off x="1717748" y="2375002"/>
                  <a:ext cx="3040063" cy="822960"/>
                  <a:chOff x="1717748" y="2375002"/>
                  <a:chExt cx="3040063" cy="822960"/>
                </a:xfrm>
              </p:grpSpPr>
              <p:sp>
                <p:nvSpPr>
                  <p:cNvPr id="2882" name="Google Shape;2882;p94"/>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Financial</a:t>
                    </a:r>
                    <a:endParaRPr/>
                  </a:p>
                </p:txBody>
              </p:sp>
              <p:sp>
                <p:nvSpPr>
                  <p:cNvPr id="2883" name="Google Shape;2883;p94"/>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4" name="Google Shape;2884;p94"/>
                <p:cNvGrpSpPr/>
                <p:nvPr/>
              </p:nvGrpSpPr>
              <p:grpSpPr>
                <a:xfrm>
                  <a:off x="1835838" y="2530721"/>
                  <a:ext cx="598064" cy="532324"/>
                  <a:chOff x="1806206" y="2502148"/>
                  <a:chExt cx="598064" cy="532324"/>
                </a:xfrm>
              </p:grpSpPr>
              <p:sp>
                <p:nvSpPr>
                  <p:cNvPr id="2885" name="Google Shape;2885;p9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9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87" name="Google Shape;2887;p94"/>
              <p:cNvGrpSpPr/>
              <p:nvPr/>
            </p:nvGrpSpPr>
            <p:grpSpPr>
              <a:xfrm>
                <a:off x="3107163" y="4419098"/>
                <a:ext cx="731613" cy="198421"/>
                <a:chOff x="1719740" y="2374082"/>
                <a:chExt cx="3038182" cy="823985"/>
              </a:xfrm>
            </p:grpSpPr>
            <p:grpSp>
              <p:nvGrpSpPr>
                <p:cNvPr id="2888" name="Google Shape;2888;p94"/>
                <p:cNvGrpSpPr/>
                <p:nvPr/>
              </p:nvGrpSpPr>
              <p:grpSpPr>
                <a:xfrm>
                  <a:off x="1719740" y="2374082"/>
                  <a:ext cx="3038182" cy="823985"/>
                  <a:chOff x="1719740" y="2374082"/>
                  <a:chExt cx="3038182" cy="823985"/>
                </a:xfrm>
              </p:grpSpPr>
              <p:sp>
                <p:nvSpPr>
                  <p:cNvPr id="2889" name="Google Shape;2889;p94"/>
                  <p:cNvSpPr/>
                  <p:nvPr/>
                </p:nvSpPr>
                <p:spPr>
                  <a:xfrm>
                    <a:off x="1726550" y="2374082"/>
                    <a:ext cx="3031372" cy="823985"/>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People</a:t>
                    </a:r>
                    <a:endParaRPr/>
                  </a:p>
                </p:txBody>
              </p:sp>
              <p:sp>
                <p:nvSpPr>
                  <p:cNvPr id="2890" name="Google Shape;2890;p94"/>
                  <p:cNvSpPr/>
                  <p:nvPr/>
                </p:nvSpPr>
                <p:spPr>
                  <a:xfrm>
                    <a:off x="1719740" y="2374082"/>
                    <a:ext cx="824258" cy="823985"/>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1" name="Google Shape;2891;p94"/>
                <p:cNvGrpSpPr/>
                <p:nvPr/>
              </p:nvGrpSpPr>
              <p:grpSpPr>
                <a:xfrm>
                  <a:off x="1835838" y="2530721"/>
                  <a:ext cx="598064" cy="532324"/>
                  <a:chOff x="1806206" y="2502148"/>
                  <a:chExt cx="598064" cy="532324"/>
                </a:xfrm>
              </p:grpSpPr>
              <p:sp>
                <p:nvSpPr>
                  <p:cNvPr id="2892" name="Google Shape;2892;p94"/>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9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894" name="Google Shape;2894;p94"/>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700">
                <a:solidFill>
                  <a:schemeClr val="dk1"/>
                </a:solidFill>
                <a:latin typeface="Times New Roman"/>
                <a:ea typeface="Times New Roman"/>
                <a:cs typeface="Times New Roman"/>
                <a:sym typeface="Times New Roman"/>
              </a:endParaRPr>
            </a:p>
          </p:txBody>
        </p:sp>
      </p:grpSp>
      <p:grpSp>
        <p:nvGrpSpPr>
          <p:cNvPr id="2895" name="Google Shape;2895;p94"/>
          <p:cNvGrpSpPr/>
          <p:nvPr/>
        </p:nvGrpSpPr>
        <p:grpSpPr>
          <a:xfrm>
            <a:off x="1000125" y="1325563"/>
            <a:ext cx="1144587" cy="1797050"/>
            <a:chOff x="1293813" y="1620838"/>
            <a:chExt cx="1144587" cy="1797050"/>
          </a:xfrm>
        </p:grpSpPr>
        <p:sp>
          <p:nvSpPr>
            <p:cNvPr id="2896" name="Google Shape;2896;p94"/>
            <p:cNvSpPr/>
            <p:nvPr/>
          </p:nvSpPr>
          <p:spPr>
            <a:xfrm>
              <a:off x="1293813"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94"/>
            <p:cNvSpPr txBox="1"/>
            <p:nvPr/>
          </p:nvSpPr>
          <p:spPr>
            <a:xfrm rot="-4132574">
              <a:off x="1069975" y="2311401"/>
              <a:ext cx="14763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Resilience</a:t>
              </a:r>
              <a:endParaRPr/>
            </a:p>
          </p:txBody>
        </p:sp>
      </p:grpSp>
      <p:grpSp>
        <p:nvGrpSpPr>
          <p:cNvPr id="2898" name="Google Shape;2898;p94"/>
          <p:cNvGrpSpPr/>
          <p:nvPr/>
        </p:nvGrpSpPr>
        <p:grpSpPr>
          <a:xfrm>
            <a:off x="1860550" y="1325563"/>
            <a:ext cx="1144587" cy="1797050"/>
            <a:chOff x="2154238" y="1620838"/>
            <a:chExt cx="1144587" cy="1797050"/>
          </a:xfrm>
        </p:grpSpPr>
        <p:sp>
          <p:nvSpPr>
            <p:cNvPr id="2899" name="Google Shape;2899;p94"/>
            <p:cNvSpPr/>
            <p:nvPr/>
          </p:nvSpPr>
          <p:spPr>
            <a:xfrm>
              <a:off x="2154238"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94"/>
            <p:cNvSpPr txBox="1"/>
            <p:nvPr/>
          </p:nvSpPr>
          <p:spPr>
            <a:xfrm rot="-4132574">
              <a:off x="2089150" y="2311401"/>
              <a:ext cx="11969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Passion</a:t>
              </a:r>
              <a:endParaRPr/>
            </a:p>
          </p:txBody>
        </p:sp>
      </p:grpSp>
      <p:grpSp>
        <p:nvGrpSpPr>
          <p:cNvPr id="2901" name="Google Shape;2901;p94"/>
          <p:cNvGrpSpPr/>
          <p:nvPr/>
        </p:nvGrpSpPr>
        <p:grpSpPr>
          <a:xfrm>
            <a:off x="2732087" y="1325563"/>
            <a:ext cx="1143000" cy="1797050"/>
            <a:chOff x="3025775" y="1620838"/>
            <a:chExt cx="1143000" cy="1797050"/>
          </a:xfrm>
        </p:grpSpPr>
        <p:sp>
          <p:nvSpPr>
            <p:cNvPr id="2902" name="Google Shape;2902;p94"/>
            <p:cNvSpPr/>
            <p:nvPr/>
          </p:nvSpPr>
          <p:spPr>
            <a:xfrm>
              <a:off x="3025775" y="1620838"/>
              <a:ext cx="1143000"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94"/>
            <p:cNvSpPr txBox="1"/>
            <p:nvPr/>
          </p:nvSpPr>
          <p:spPr>
            <a:xfrm rot="-4132574">
              <a:off x="2897187" y="2309813"/>
              <a:ext cx="13366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Network</a:t>
              </a:r>
              <a:endParaRPr/>
            </a:p>
          </p:txBody>
        </p:sp>
      </p:grpSp>
      <p:grpSp>
        <p:nvGrpSpPr>
          <p:cNvPr id="2904" name="Google Shape;2904;p94"/>
          <p:cNvGrpSpPr/>
          <p:nvPr/>
        </p:nvGrpSpPr>
        <p:grpSpPr>
          <a:xfrm>
            <a:off x="3569029" y="1142919"/>
            <a:ext cx="1166483" cy="2143287"/>
            <a:chOff x="3870655" y="1438194"/>
            <a:chExt cx="1166483" cy="2143287"/>
          </a:xfrm>
        </p:grpSpPr>
        <p:sp>
          <p:nvSpPr>
            <p:cNvPr id="2905" name="Google Shape;2905;p94"/>
            <p:cNvSpPr/>
            <p:nvPr/>
          </p:nvSpPr>
          <p:spPr>
            <a:xfrm>
              <a:off x="3895725" y="1620838"/>
              <a:ext cx="1141413"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94"/>
            <p:cNvSpPr txBox="1"/>
            <p:nvPr/>
          </p:nvSpPr>
          <p:spPr>
            <a:xfrm rot="-4132574">
              <a:off x="3371850" y="2309813"/>
              <a:ext cx="214312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Critical Thinking</a:t>
              </a:r>
              <a:endParaRPr/>
            </a:p>
          </p:txBody>
        </p:sp>
      </p:grpSp>
      <p:grpSp>
        <p:nvGrpSpPr>
          <p:cNvPr id="2907" name="Google Shape;2907;p94"/>
          <p:cNvGrpSpPr/>
          <p:nvPr/>
        </p:nvGrpSpPr>
        <p:grpSpPr>
          <a:xfrm>
            <a:off x="1425575" y="1325563"/>
            <a:ext cx="1144587" cy="1797050"/>
            <a:chOff x="1719263" y="1620838"/>
            <a:chExt cx="1144587" cy="1797050"/>
          </a:xfrm>
        </p:grpSpPr>
        <p:sp>
          <p:nvSpPr>
            <p:cNvPr id="2908" name="Google Shape;2908;p94"/>
            <p:cNvSpPr/>
            <p:nvPr/>
          </p:nvSpPr>
          <p:spPr>
            <a:xfrm>
              <a:off x="171926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94"/>
            <p:cNvSpPr txBox="1"/>
            <p:nvPr/>
          </p:nvSpPr>
          <p:spPr>
            <a:xfrm rot="-4132574">
              <a:off x="1599407" y="2320131"/>
              <a:ext cx="1289050" cy="4016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Tenacity</a:t>
              </a:r>
              <a:endParaRPr/>
            </a:p>
          </p:txBody>
        </p:sp>
      </p:grpSp>
      <p:grpSp>
        <p:nvGrpSpPr>
          <p:cNvPr id="2910" name="Google Shape;2910;p94"/>
          <p:cNvGrpSpPr/>
          <p:nvPr/>
        </p:nvGrpSpPr>
        <p:grpSpPr>
          <a:xfrm>
            <a:off x="2295525" y="1325563"/>
            <a:ext cx="1144587" cy="1797050"/>
            <a:chOff x="2589213" y="1620838"/>
            <a:chExt cx="1144587" cy="1797050"/>
          </a:xfrm>
        </p:grpSpPr>
        <p:sp>
          <p:nvSpPr>
            <p:cNvPr id="2911" name="Google Shape;2911;p94"/>
            <p:cNvSpPr/>
            <p:nvPr/>
          </p:nvSpPr>
          <p:spPr>
            <a:xfrm>
              <a:off x="258921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94"/>
            <p:cNvSpPr txBox="1"/>
            <p:nvPr/>
          </p:nvSpPr>
          <p:spPr>
            <a:xfrm rot="-4132574">
              <a:off x="2319338" y="2320925"/>
              <a:ext cx="159385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Experience</a:t>
              </a:r>
              <a:endParaRPr/>
            </a:p>
          </p:txBody>
        </p:sp>
      </p:grpSp>
      <p:grpSp>
        <p:nvGrpSpPr>
          <p:cNvPr id="2913" name="Google Shape;2913;p94"/>
          <p:cNvGrpSpPr/>
          <p:nvPr/>
        </p:nvGrpSpPr>
        <p:grpSpPr>
          <a:xfrm>
            <a:off x="3144682" y="1210304"/>
            <a:ext cx="1163793" cy="2030745"/>
            <a:chOff x="3438370" y="1505579"/>
            <a:chExt cx="1163793" cy="2030745"/>
          </a:xfrm>
        </p:grpSpPr>
        <p:sp>
          <p:nvSpPr>
            <p:cNvPr id="2914" name="Google Shape;2914;p94"/>
            <p:cNvSpPr/>
            <p:nvPr/>
          </p:nvSpPr>
          <p:spPr>
            <a:xfrm>
              <a:off x="3460750" y="1620838"/>
              <a:ext cx="1141413"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4"/>
            <p:cNvSpPr txBox="1"/>
            <p:nvPr/>
          </p:nvSpPr>
          <p:spPr>
            <a:xfrm rot="-4132574">
              <a:off x="2978150" y="2320926"/>
              <a:ext cx="20224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Resource State</a:t>
              </a:r>
              <a:endParaRPr/>
            </a:p>
          </p:txBody>
        </p:sp>
      </p:grpSp>
      <p:sp>
        <p:nvSpPr>
          <p:cNvPr id="2916" name="Google Shape;2916;p94"/>
          <p:cNvSpPr/>
          <p:nvPr/>
        </p:nvSpPr>
        <p:spPr>
          <a:xfrm rot="5400000">
            <a:off x="3627666" y="563791"/>
            <a:ext cx="440868" cy="5715000"/>
          </a:xfrm>
          <a:prstGeom prst="upArrow">
            <a:avLst>
              <a:gd fmla="val 50000" name="adj1"/>
              <a:gd fmla="val 50000" name="adj2"/>
            </a:avLst>
          </a:prstGeom>
          <a:gradFill>
            <a:gsLst>
              <a:gs pos="0">
                <a:srgbClr val="E0FFA2"/>
              </a:gs>
              <a:gs pos="100000">
                <a:srgbClr val="FFFFFF">
                  <a:alpha val="30980"/>
                </a:srgbClr>
              </a:gs>
            </a:gsLst>
            <a:lin ang="16200000" scaled="0"/>
          </a:gradFill>
          <a:ln cap="flat" cmpd="sng" w="9525">
            <a:solidFill>
              <a:srgbClr val="DDD9C3"/>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2917" name="Google Shape;2917;p94"/>
          <p:cNvSpPr txBox="1"/>
          <p:nvPr/>
        </p:nvSpPr>
        <p:spPr>
          <a:xfrm>
            <a:off x="474663" y="4203700"/>
            <a:ext cx="8229600" cy="1900238"/>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1100"/>
              <a:buFont typeface="Arial"/>
              <a:buNone/>
            </a:pPr>
            <a:r>
              <a:t/>
            </a:r>
            <a:endParaRPr sz="1100">
              <a:solidFill>
                <a:srgbClr val="333F1A"/>
              </a:solidFill>
              <a:latin typeface="Calibri"/>
              <a:ea typeface="Calibri"/>
              <a:cs typeface="Calibri"/>
              <a:sym typeface="Calibri"/>
            </a:endParaRPr>
          </a:p>
        </p:txBody>
      </p:sp>
      <p:sp>
        <p:nvSpPr>
          <p:cNvPr id="2918" name="Google Shape;2918;p94"/>
          <p:cNvSpPr/>
          <p:nvPr/>
        </p:nvSpPr>
        <p:spPr>
          <a:xfrm>
            <a:off x="242888" y="3756025"/>
            <a:ext cx="8443912" cy="256857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9" name="Google Shape;2919;p94"/>
          <p:cNvGrpSpPr/>
          <p:nvPr/>
        </p:nvGrpSpPr>
        <p:grpSpPr>
          <a:xfrm>
            <a:off x="381000" y="3890962"/>
            <a:ext cx="3187700" cy="647700"/>
            <a:chOff x="1717379" y="2374710"/>
            <a:chExt cx="4047373" cy="822563"/>
          </a:xfrm>
        </p:grpSpPr>
        <p:grpSp>
          <p:nvGrpSpPr>
            <p:cNvPr id="2920" name="Google Shape;2920;p94"/>
            <p:cNvGrpSpPr/>
            <p:nvPr/>
          </p:nvGrpSpPr>
          <p:grpSpPr>
            <a:xfrm>
              <a:off x="1717379" y="2374710"/>
              <a:ext cx="4047373" cy="822563"/>
              <a:chOff x="1717379" y="2374710"/>
              <a:chExt cx="4047373" cy="822563"/>
            </a:xfrm>
          </p:grpSpPr>
          <p:sp>
            <p:nvSpPr>
              <p:cNvPr id="2921" name="Google Shape;2921;p94"/>
              <p:cNvSpPr/>
              <p:nvPr/>
            </p:nvSpPr>
            <p:spPr>
              <a:xfrm>
                <a:off x="1723427" y="2374710"/>
                <a:ext cx="4041325" cy="822563"/>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chemeClr val="lt1"/>
                    </a:solidFill>
                    <a:latin typeface="Calibri"/>
                    <a:ea typeface="Calibri"/>
                    <a:cs typeface="Calibri"/>
                    <a:sym typeface="Calibri"/>
                  </a:rPr>
                  <a:t>CRITICAL THINKING</a:t>
                </a:r>
                <a:endParaRPr/>
              </a:p>
            </p:txBody>
          </p:sp>
          <p:sp>
            <p:nvSpPr>
              <p:cNvPr id="2922" name="Google Shape;2922;p94"/>
              <p:cNvSpPr/>
              <p:nvPr/>
            </p:nvSpPr>
            <p:spPr>
              <a:xfrm>
                <a:off x="1717379" y="2374710"/>
                <a:ext cx="822375" cy="822563"/>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3" name="Google Shape;2923;p94"/>
            <p:cNvGrpSpPr/>
            <p:nvPr/>
          </p:nvGrpSpPr>
          <p:grpSpPr>
            <a:xfrm>
              <a:off x="1835838" y="2530721"/>
              <a:ext cx="598064" cy="532324"/>
              <a:chOff x="1806206" y="2502148"/>
              <a:chExt cx="598064" cy="532324"/>
            </a:xfrm>
          </p:grpSpPr>
          <p:sp>
            <p:nvSpPr>
              <p:cNvPr id="2924" name="Google Shape;2924;p94"/>
              <p:cNvSpPr/>
              <p:nvPr/>
            </p:nvSpPr>
            <p:spPr>
              <a:xfrm>
                <a:off x="1806206" y="2502148"/>
                <a:ext cx="398842" cy="392524"/>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94"/>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26" name="Google Shape;2926;p94"/>
          <p:cNvSpPr txBox="1"/>
          <p:nvPr/>
        </p:nvSpPr>
        <p:spPr>
          <a:xfrm>
            <a:off x="206375" y="4724400"/>
            <a:ext cx="8251825" cy="1744662"/>
          </a:xfrm>
          <a:prstGeom prst="rect">
            <a:avLst/>
          </a:prstGeom>
          <a:noFill/>
          <a:ln>
            <a:noFill/>
          </a:ln>
        </p:spPr>
        <p:txBody>
          <a:bodyPr anchorCtr="0" anchor="t" bIns="45700" lIns="91425" spcFirstLastPara="1" rIns="91425" wrap="square" tIns="45700">
            <a:noAutofit/>
          </a:bodyPr>
          <a:lstStyle/>
          <a:p>
            <a:pPr indent="-182880" lvl="0" marL="182880" marR="0" rtl="0" algn="l">
              <a:spcBef>
                <a:spcPts val="0"/>
              </a:spcBef>
              <a:spcAft>
                <a:spcPts val="0"/>
              </a:spcAft>
              <a:buClr>
                <a:srgbClr val="333F1A"/>
              </a:buClr>
              <a:buSzPts val="1400"/>
              <a:buFont typeface="Arial"/>
              <a:buChar char="•"/>
            </a:pPr>
            <a:r>
              <a:rPr i="1" lang="en-US" sz="1400">
                <a:solidFill>
                  <a:srgbClr val="333F1A"/>
                </a:solidFill>
                <a:latin typeface="Calibri"/>
                <a:ea typeface="Calibri"/>
                <a:cs typeface="Calibri"/>
                <a:sym typeface="Calibri"/>
              </a:rPr>
              <a:t>Critical thinking involves determining the meaning and significance of what is observed or expressed, or, concerning a given inference or argument, determining whether there is adequate justification to accept the conclusion as true. Hence, Fisher &amp; Scriven define critical thinking as "Skilled, active, interpretation and evaluation of observations, communications, information, and argumentation.” Critical thinking employs not only logic but broad intellectual criteria such as clarity, credibility, accuracy, precision, relevance, depth, breadth, significance and fairness.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1" name="Shape 2931"/>
        <p:cNvGrpSpPr/>
        <p:nvPr/>
      </p:nvGrpSpPr>
      <p:grpSpPr>
        <a:xfrm>
          <a:off x="0" y="0"/>
          <a:ext cx="0" cy="0"/>
          <a:chOff x="0" y="0"/>
          <a:chExt cx="0" cy="0"/>
        </a:xfrm>
      </p:grpSpPr>
      <p:sp>
        <p:nvSpPr>
          <p:cNvPr id="2932" name="Google Shape;2932;p95"/>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 Overview</a:t>
            </a:r>
            <a:endParaRPr baseline="30000"/>
          </a:p>
        </p:txBody>
      </p:sp>
      <p:grpSp>
        <p:nvGrpSpPr>
          <p:cNvPr id="2933" name="Google Shape;2933;p95"/>
          <p:cNvGrpSpPr/>
          <p:nvPr/>
        </p:nvGrpSpPr>
        <p:grpSpPr>
          <a:xfrm>
            <a:off x="7502531" y="-56971"/>
            <a:ext cx="1681038" cy="1725254"/>
            <a:chOff x="287469" y="1128858"/>
            <a:chExt cx="3328976" cy="3415407"/>
          </a:xfrm>
        </p:grpSpPr>
        <p:grpSp>
          <p:nvGrpSpPr>
            <p:cNvPr id="2934" name="Google Shape;2934;p95"/>
            <p:cNvGrpSpPr/>
            <p:nvPr/>
          </p:nvGrpSpPr>
          <p:grpSpPr>
            <a:xfrm>
              <a:off x="721813" y="2103576"/>
              <a:ext cx="2513580" cy="1457324"/>
              <a:chOff x="2593869" y="4166761"/>
              <a:chExt cx="1244907" cy="721772"/>
            </a:xfrm>
          </p:grpSpPr>
          <p:grpSp>
            <p:nvGrpSpPr>
              <p:cNvPr id="2935" name="Google Shape;2935;p95"/>
              <p:cNvGrpSpPr/>
              <p:nvPr/>
            </p:nvGrpSpPr>
            <p:grpSpPr>
              <a:xfrm>
                <a:off x="3049822" y="4261159"/>
                <a:ext cx="732066" cy="198174"/>
                <a:chOff x="1717748" y="2375002"/>
                <a:chExt cx="3040063" cy="822960"/>
              </a:xfrm>
            </p:grpSpPr>
            <p:grpSp>
              <p:nvGrpSpPr>
                <p:cNvPr id="2936" name="Google Shape;2936;p95"/>
                <p:cNvGrpSpPr/>
                <p:nvPr/>
              </p:nvGrpSpPr>
              <p:grpSpPr>
                <a:xfrm>
                  <a:off x="1717748" y="2375002"/>
                  <a:ext cx="3040063" cy="822960"/>
                  <a:chOff x="1717748" y="2375002"/>
                  <a:chExt cx="3040063" cy="822960"/>
                </a:xfrm>
              </p:grpSpPr>
              <p:sp>
                <p:nvSpPr>
                  <p:cNvPr id="2937" name="Google Shape;2937;p95"/>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Market</a:t>
                    </a:r>
                    <a:endParaRPr/>
                  </a:p>
                </p:txBody>
              </p:sp>
              <p:sp>
                <p:nvSpPr>
                  <p:cNvPr id="2938" name="Google Shape;2938;p9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9" name="Google Shape;2939;p95"/>
                <p:cNvGrpSpPr/>
                <p:nvPr/>
              </p:nvGrpSpPr>
              <p:grpSpPr>
                <a:xfrm>
                  <a:off x="1835838" y="2530721"/>
                  <a:ext cx="598064" cy="532324"/>
                  <a:chOff x="1806206" y="2502148"/>
                  <a:chExt cx="598064" cy="532324"/>
                </a:xfrm>
              </p:grpSpPr>
              <p:sp>
                <p:nvSpPr>
                  <p:cNvPr id="2940" name="Google Shape;2940;p9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9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42" name="Google Shape;2942;p95"/>
              <p:cNvGrpSpPr/>
              <p:nvPr/>
            </p:nvGrpSpPr>
            <p:grpSpPr>
              <a:xfrm>
                <a:off x="2895037" y="4166761"/>
                <a:ext cx="732066" cy="198174"/>
                <a:chOff x="1717748" y="2375002"/>
                <a:chExt cx="3040063" cy="822960"/>
              </a:xfrm>
            </p:grpSpPr>
            <p:grpSp>
              <p:nvGrpSpPr>
                <p:cNvPr id="2943" name="Google Shape;2943;p95"/>
                <p:cNvGrpSpPr/>
                <p:nvPr/>
              </p:nvGrpSpPr>
              <p:grpSpPr>
                <a:xfrm>
                  <a:off x="1717748" y="2375002"/>
                  <a:ext cx="3040063" cy="822960"/>
                  <a:chOff x="1717748" y="2375002"/>
                  <a:chExt cx="3040063" cy="822960"/>
                </a:xfrm>
              </p:grpSpPr>
              <p:sp>
                <p:nvSpPr>
                  <p:cNvPr id="2944" name="Google Shape;2944;p95"/>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Entity</a:t>
                    </a:r>
                    <a:endParaRPr/>
                  </a:p>
                </p:txBody>
              </p:sp>
              <p:sp>
                <p:nvSpPr>
                  <p:cNvPr id="2945" name="Google Shape;2945;p9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6" name="Google Shape;2946;p95"/>
                <p:cNvGrpSpPr/>
                <p:nvPr/>
              </p:nvGrpSpPr>
              <p:grpSpPr>
                <a:xfrm>
                  <a:off x="1835838" y="2530721"/>
                  <a:ext cx="598064" cy="532324"/>
                  <a:chOff x="1806206" y="2502148"/>
                  <a:chExt cx="598064" cy="532324"/>
                </a:xfrm>
              </p:grpSpPr>
              <p:sp>
                <p:nvSpPr>
                  <p:cNvPr id="2947" name="Google Shape;2947;p9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9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49" name="Google Shape;2949;p95"/>
              <p:cNvGrpSpPr/>
              <p:nvPr/>
            </p:nvGrpSpPr>
            <p:grpSpPr>
              <a:xfrm>
                <a:off x="2711061" y="4193202"/>
                <a:ext cx="734524" cy="198174"/>
                <a:chOff x="1717748" y="2375002"/>
                <a:chExt cx="3135731" cy="822960"/>
              </a:xfrm>
            </p:grpSpPr>
            <p:grpSp>
              <p:nvGrpSpPr>
                <p:cNvPr id="2950" name="Google Shape;2950;p95"/>
                <p:cNvGrpSpPr/>
                <p:nvPr/>
              </p:nvGrpSpPr>
              <p:grpSpPr>
                <a:xfrm>
                  <a:off x="1717748" y="2375002"/>
                  <a:ext cx="3135731" cy="822960"/>
                  <a:chOff x="1717748" y="2375002"/>
                  <a:chExt cx="3135731" cy="822960"/>
                </a:xfrm>
              </p:grpSpPr>
              <p:sp>
                <p:nvSpPr>
                  <p:cNvPr id="2951" name="Google Shape;2951;p95"/>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Governance</a:t>
                    </a:r>
                    <a:endParaRPr/>
                  </a:p>
                </p:txBody>
              </p:sp>
              <p:sp>
                <p:nvSpPr>
                  <p:cNvPr id="2952" name="Google Shape;2952;p9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3" name="Google Shape;2953;p95"/>
                <p:cNvGrpSpPr/>
                <p:nvPr/>
              </p:nvGrpSpPr>
              <p:grpSpPr>
                <a:xfrm>
                  <a:off x="1835838" y="2530721"/>
                  <a:ext cx="598064" cy="532324"/>
                  <a:chOff x="1806206" y="2502148"/>
                  <a:chExt cx="598064" cy="532324"/>
                </a:xfrm>
              </p:grpSpPr>
              <p:sp>
                <p:nvSpPr>
                  <p:cNvPr id="2954" name="Google Shape;2954;p9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9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6" name="Google Shape;2956;p95"/>
              <p:cNvGrpSpPr/>
              <p:nvPr/>
            </p:nvGrpSpPr>
            <p:grpSpPr>
              <a:xfrm>
                <a:off x="2595021" y="4333340"/>
                <a:ext cx="735109" cy="198174"/>
                <a:chOff x="1717748" y="2375002"/>
                <a:chExt cx="3052699" cy="822960"/>
              </a:xfrm>
            </p:grpSpPr>
            <p:grpSp>
              <p:nvGrpSpPr>
                <p:cNvPr id="2957" name="Google Shape;2957;p95"/>
                <p:cNvGrpSpPr/>
                <p:nvPr/>
              </p:nvGrpSpPr>
              <p:grpSpPr>
                <a:xfrm>
                  <a:off x="1717748" y="2375002"/>
                  <a:ext cx="3052699" cy="822960"/>
                  <a:chOff x="1717748" y="2375002"/>
                  <a:chExt cx="3052699" cy="822960"/>
                </a:xfrm>
              </p:grpSpPr>
              <p:sp>
                <p:nvSpPr>
                  <p:cNvPr id="2958" name="Google Shape;2958;p95"/>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Expectation</a:t>
                    </a:r>
                    <a:endParaRPr/>
                  </a:p>
                </p:txBody>
              </p:sp>
              <p:sp>
                <p:nvSpPr>
                  <p:cNvPr id="2959" name="Google Shape;2959;p9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0" name="Google Shape;2960;p95"/>
                <p:cNvGrpSpPr/>
                <p:nvPr/>
              </p:nvGrpSpPr>
              <p:grpSpPr>
                <a:xfrm>
                  <a:off x="1835838" y="2530721"/>
                  <a:ext cx="598064" cy="532324"/>
                  <a:chOff x="1806206" y="2502148"/>
                  <a:chExt cx="598064" cy="532324"/>
                </a:xfrm>
              </p:grpSpPr>
              <p:sp>
                <p:nvSpPr>
                  <p:cNvPr id="2961" name="Google Shape;2961;p9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9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63" name="Google Shape;2963;p95"/>
              <p:cNvGrpSpPr/>
              <p:nvPr/>
            </p:nvGrpSpPr>
            <p:grpSpPr>
              <a:xfrm>
                <a:off x="2593869" y="4521548"/>
                <a:ext cx="732066" cy="198174"/>
                <a:chOff x="1717748" y="2375002"/>
                <a:chExt cx="3040063" cy="822960"/>
              </a:xfrm>
            </p:grpSpPr>
            <p:grpSp>
              <p:nvGrpSpPr>
                <p:cNvPr id="2964" name="Google Shape;2964;p95"/>
                <p:cNvGrpSpPr/>
                <p:nvPr/>
              </p:nvGrpSpPr>
              <p:grpSpPr>
                <a:xfrm>
                  <a:off x="1717748" y="2375002"/>
                  <a:ext cx="3040063" cy="822960"/>
                  <a:chOff x="1717748" y="2375002"/>
                  <a:chExt cx="3040063" cy="822960"/>
                </a:xfrm>
              </p:grpSpPr>
              <p:sp>
                <p:nvSpPr>
                  <p:cNvPr id="2965" name="Google Shape;2965;p95"/>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Execution</a:t>
                    </a:r>
                    <a:endParaRPr/>
                  </a:p>
                </p:txBody>
              </p:sp>
              <p:sp>
                <p:nvSpPr>
                  <p:cNvPr id="2966" name="Google Shape;2966;p9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7" name="Google Shape;2967;p95"/>
                <p:cNvGrpSpPr/>
                <p:nvPr/>
              </p:nvGrpSpPr>
              <p:grpSpPr>
                <a:xfrm>
                  <a:off x="1835838" y="2530721"/>
                  <a:ext cx="598064" cy="532324"/>
                  <a:chOff x="1806206" y="2502148"/>
                  <a:chExt cx="598064" cy="532324"/>
                </a:xfrm>
              </p:grpSpPr>
              <p:sp>
                <p:nvSpPr>
                  <p:cNvPr id="2968" name="Google Shape;2968;p9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9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70" name="Google Shape;2970;p95"/>
              <p:cNvGrpSpPr/>
              <p:nvPr/>
            </p:nvGrpSpPr>
            <p:grpSpPr>
              <a:xfrm>
                <a:off x="2714462" y="4656532"/>
                <a:ext cx="732066" cy="198174"/>
                <a:chOff x="1717748" y="2375002"/>
                <a:chExt cx="3040063" cy="822960"/>
              </a:xfrm>
            </p:grpSpPr>
            <p:grpSp>
              <p:nvGrpSpPr>
                <p:cNvPr id="2971" name="Google Shape;2971;p95"/>
                <p:cNvGrpSpPr/>
                <p:nvPr/>
              </p:nvGrpSpPr>
              <p:grpSpPr>
                <a:xfrm>
                  <a:off x="1717748" y="2375002"/>
                  <a:ext cx="3040063" cy="822960"/>
                  <a:chOff x="1717748" y="2375002"/>
                  <a:chExt cx="3040063" cy="822960"/>
                </a:xfrm>
              </p:grpSpPr>
              <p:sp>
                <p:nvSpPr>
                  <p:cNvPr id="2972" name="Google Shape;2972;p95"/>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Operations</a:t>
                    </a:r>
                    <a:endParaRPr/>
                  </a:p>
                </p:txBody>
              </p:sp>
              <p:sp>
                <p:nvSpPr>
                  <p:cNvPr id="2973" name="Google Shape;2973;p9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4" name="Google Shape;2974;p95"/>
                <p:cNvGrpSpPr/>
                <p:nvPr/>
              </p:nvGrpSpPr>
              <p:grpSpPr>
                <a:xfrm>
                  <a:off x="1835838" y="2530721"/>
                  <a:ext cx="598064" cy="532324"/>
                  <a:chOff x="1806206" y="2502148"/>
                  <a:chExt cx="598064" cy="532324"/>
                </a:xfrm>
              </p:grpSpPr>
              <p:sp>
                <p:nvSpPr>
                  <p:cNvPr id="2975" name="Google Shape;2975;p9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9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77" name="Google Shape;2977;p95"/>
              <p:cNvGrpSpPr/>
              <p:nvPr/>
            </p:nvGrpSpPr>
            <p:grpSpPr>
              <a:xfrm>
                <a:off x="2891872" y="4690359"/>
                <a:ext cx="732066" cy="198174"/>
                <a:chOff x="1717748" y="2375002"/>
                <a:chExt cx="3040063" cy="822960"/>
              </a:xfrm>
            </p:grpSpPr>
            <p:grpSp>
              <p:nvGrpSpPr>
                <p:cNvPr id="2978" name="Google Shape;2978;p95"/>
                <p:cNvGrpSpPr/>
                <p:nvPr/>
              </p:nvGrpSpPr>
              <p:grpSpPr>
                <a:xfrm>
                  <a:off x="1717748" y="2375002"/>
                  <a:ext cx="3040063" cy="822960"/>
                  <a:chOff x="1717748" y="2375002"/>
                  <a:chExt cx="3040063" cy="822960"/>
                </a:xfrm>
              </p:grpSpPr>
              <p:sp>
                <p:nvSpPr>
                  <p:cNvPr id="2979" name="Google Shape;2979;p95"/>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Strategy</a:t>
                    </a:r>
                    <a:endParaRPr/>
                  </a:p>
                </p:txBody>
              </p:sp>
              <p:sp>
                <p:nvSpPr>
                  <p:cNvPr id="2980" name="Google Shape;2980;p9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1" name="Google Shape;2981;p95"/>
                <p:cNvGrpSpPr/>
                <p:nvPr/>
              </p:nvGrpSpPr>
              <p:grpSpPr>
                <a:xfrm>
                  <a:off x="1835838" y="2530721"/>
                  <a:ext cx="598064" cy="532324"/>
                  <a:chOff x="1806206" y="2502148"/>
                  <a:chExt cx="598064" cy="532324"/>
                </a:xfrm>
              </p:grpSpPr>
              <p:sp>
                <p:nvSpPr>
                  <p:cNvPr id="2982" name="Google Shape;2982;p9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9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84" name="Google Shape;2984;p95"/>
              <p:cNvGrpSpPr/>
              <p:nvPr/>
            </p:nvGrpSpPr>
            <p:grpSpPr>
              <a:xfrm>
                <a:off x="3056140" y="4602572"/>
                <a:ext cx="732066" cy="198174"/>
                <a:chOff x="1717748" y="2375002"/>
                <a:chExt cx="3040063" cy="822960"/>
              </a:xfrm>
            </p:grpSpPr>
            <p:grpSp>
              <p:nvGrpSpPr>
                <p:cNvPr id="2985" name="Google Shape;2985;p95"/>
                <p:cNvGrpSpPr/>
                <p:nvPr/>
              </p:nvGrpSpPr>
              <p:grpSpPr>
                <a:xfrm>
                  <a:off x="1717748" y="2375002"/>
                  <a:ext cx="3040063" cy="822960"/>
                  <a:chOff x="1717748" y="2375002"/>
                  <a:chExt cx="3040063" cy="822960"/>
                </a:xfrm>
              </p:grpSpPr>
              <p:sp>
                <p:nvSpPr>
                  <p:cNvPr id="2986" name="Google Shape;2986;p95"/>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Financial</a:t>
                    </a:r>
                    <a:endParaRPr/>
                  </a:p>
                </p:txBody>
              </p:sp>
              <p:sp>
                <p:nvSpPr>
                  <p:cNvPr id="2987" name="Google Shape;2987;p95"/>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8" name="Google Shape;2988;p95"/>
                <p:cNvGrpSpPr/>
                <p:nvPr/>
              </p:nvGrpSpPr>
              <p:grpSpPr>
                <a:xfrm>
                  <a:off x="1835838" y="2530721"/>
                  <a:ext cx="598064" cy="532324"/>
                  <a:chOff x="1806206" y="2502148"/>
                  <a:chExt cx="598064" cy="532324"/>
                </a:xfrm>
              </p:grpSpPr>
              <p:sp>
                <p:nvSpPr>
                  <p:cNvPr id="2989" name="Google Shape;2989;p9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9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91" name="Google Shape;2991;p95"/>
              <p:cNvGrpSpPr/>
              <p:nvPr/>
            </p:nvGrpSpPr>
            <p:grpSpPr>
              <a:xfrm>
                <a:off x="3107163" y="4419098"/>
                <a:ext cx="731613" cy="198421"/>
                <a:chOff x="1719740" y="2374082"/>
                <a:chExt cx="3038182" cy="823985"/>
              </a:xfrm>
            </p:grpSpPr>
            <p:grpSp>
              <p:nvGrpSpPr>
                <p:cNvPr id="2992" name="Google Shape;2992;p95"/>
                <p:cNvGrpSpPr/>
                <p:nvPr/>
              </p:nvGrpSpPr>
              <p:grpSpPr>
                <a:xfrm>
                  <a:off x="1719740" y="2374082"/>
                  <a:ext cx="3038182" cy="823985"/>
                  <a:chOff x="1719740" y="2374082"/>
                  <a:chExt cx="3038182" cy="823985"/>
                </a:xfrm>
              </p:grpSpPr>
              <p:sp>
                <p:nvSpPr>
                  <p:cNvPr id="2993" name="Google Shape;2993;p95"/>
                  <p:cNvSpPr/>
                  <p:nvPr/>
                </p:nvSpPr>
                <p:spPr>
                  <a:xfrm>
                    <a:off x="1726550" y="2374082"/>
                    <a:ext cx="3031372" cy="823985"/>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People</a:t>
                    </a:r>
                    <a:endParaRPr/>
                  </a:p>
                </p:txBody>
              </p:sp>
              <p:sp>
                <p:nvSpPr>
                  <p:cNvPr id="2994" name="Google Shape;2994;p95"/>
                  <p:cNvSpPr/>
                  <p:nvPr/>
                </p:nvSpPr>
                <p:spPr>
                  <a:xfrm>
                    <a:off x="1719740" y="2374082"/>
                    <a:ext cx="824258" cy="823985"/>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5" name="Google Shape;2995;p95"/>
                <p:cNvGrpSpPr/>
                <p:nvPr/>
              </p:nvGrpSpPr>
              <p:grpSpPr>
                <a:xfrm>
                  <a:off x="1835838" y="2530721"/>
                  <a:ext cx="598064" cy="532324"/>
                  <a:chOff x="1806206" y="2502148"/>
                  <a:chExt cx="598064" cy="532324"/>
                </a:xfrm>
              </p:grpSpPr>
              <p:sp>
                <p:nvSpPr>
                  <p:cNvPr id="2996" name="Google Shape;2996;p9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9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998" name="Google Shape;2998;p95"/>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700">
                <a:solidFill>
                  <a:schemeClr val="dk1"/>
                </a:solidFill>
                <a:latin typeface="Times New Roman"/>
                <a:ea typeface="Times New Roman"/>
                <a:cs typeface="Times New Roman"/>
                <a:sym typeface="Times New Roman"/>
              </a:endParaRPr>
            </a:p>
          </p:txBody>
        </p:sp>
      </p:grpSp>
      <p:grpSp>
        <p:nvGrpSpPr>
          <p:cNvPr id="2999" name="Google Shape;2999;p95"/>
          <p:cNvGrpSpPr/>
          <p:nvPr/>
        </p:nvGrpSpPr>
        <p:grpSpPr>
          <a:xfrm>
            <a:off x="1000125" y="1325563"/>
            <a:ext cx="1144587" cy="1797050"/>
            <a:chOff x="1293813" y="1620838"/>
            <a:chExt cx="1144587" cy="1797050"/>
          </a:xfrm>
        </p:grpSpPr>
        <p:sp>
          <p:nvSpPr>
            <p:cNvPr id="3000" name="Google Shape;3000;p95"/>
            <p:cNvSpPr/>
            <p:nvPr/>
          </p:nvSpPr>
          <p:spPr>
            <a:xfrm>
              <a:off x="1293813"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95"/>
            <p:cNvSpPr txBox="1"/>
            <p:nvPr/>
          </p:nvSpPr>
          <p:spPr>
            <a:xfrm rot="-4132574">
              <a:off x="1069975" y="2311401"/>
              <a:ext cx="14763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Resilience</a:t>
              </a:r>
              <a:endParaRPr/>
            </a:p>
          </p:txBody>
        </p:sp>
      </p:grpSp>
      <p:grpSp>
        <p:nvGrpSpPr>
          <p:cNvPr id="3002" name="Google Shape;3002;p95"/>
          <p:cNvGrpSpPr/>
          <p:nvPr/>
        </p:nvGrpSpPr>
        <p:grpSpPr>
          <a:xfrm>
            <a:off x="1860550" y="1325563"/>
            <a:ext cx="1144587" cy="1797050"/>
            <a:chOff x="2154238" y="1620838"/>
            <a:chExt cx="1144587" cy="1797050"/>
          </a:xfrm>
        </p:grpSpPr>
        <p:sp>
          <p:nvSpPr>
            <p:cNvPr id="3003" name="Google Shape;3003;p95"/>
            <p:cNvSpPr/>
            <p:nvPr/>
          </p:nvSpPr>
          <p:spPr>
            <a:xfrm>
              <a:off x="2154238"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95"/>
            <p:cNvSpPr txBox="1"/>
            <p:nvPr/>
          </p:nvSpPr>
          <p:spPr>
            <a:xfrm rot="-4132574">
              <a:off x="2089150" y="2311401"/>
              <a:ext cx="11969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Passion</a:t>
              </a:r>
              <a:endParaRPr/>
            </a:p>
          </p:txBody>
        </p:sp>
      </p:grpSp>
      <p:grpSp>
        <p:nvGrpSpPr>
          <p:cNvPr id="3005" name="Google Shape;3005;p95"/>
          <p:cNvGrpSpPr/>
          <p:nvPr/>
        </p:nvGrpSpPr>
        <p:grpSpPr>
          <a:xfrm>
            <a:off x="2732087" y="1325563"/>
            <a:ext cx="1143000" cy="1797050"/>
            <a:chOff x="3025775" y="1620838"/>
            <a:chExt cx="1143000" cy="1797050"/>
          </a:xfrm>
        </p:grpSpPr>
        <p:sp>
          <p:nvSpPr>
            <p:cNvPr id="3006" name="Google Shape;3006;p95"/>
            <p:cNvSpPr/>
            <p:nvPr/>
          </p:nvSpPr>
          <p:spPr>
            <a:xfrm>
              <a:off x="3025775" y="1620838"/>
              <a:ext cx="1143000"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95"/>
            <p:cNvSpPr txBox="1"/>
            <p:nvPr/>
          </p:nvSpPr>
          <p:spPr>
            <a:xfrm rot="-4132574">
              <a:off x="2897187" y="2309813"/>
              <a:ext cx="13366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Network</a:t>
              </a:r>
              <a:endParaRPr/>
            </a:p>
          </p:txBody>
        </p:sp>
      </p:grpSp>
      <p:grpSp>
        <p:nvGrpSpPr>
          <p:cNvPr id="3008" name="Google Shape;3008;p95"/>
          <p:cNvGrpSpPr/>
          <p:nvPr/>
        </p:nvGrpSpPr>
        <p:grpSpPr>
          <a:xfrm>
            <a:off x="3569029" y="1142919"/>
            <a:ext cx="1166483" cy="2143287"/>
            <a:chOff x="3870655" y="1438194"/>
            <a:chExt cx="1166483" cy="2143287"/>
          </a:xfrm>
        </p:grpSpPr>
        <p:sp>
          <p:nvSpPr>
            <p:cNvPr id="3009" name="Google Shape;3009;p95"/>
            <p:cNvSpPr/>
            <p:nvPr/>
          </p:nvSpPr>
          <p:spPr>
            <a:xfrm>
              <a:off x="3895725" y="1620838"/>
              <a:ext cx="1141413"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95"/>
            <p:cNvSpPr txBox="1"/>
            <p:nvPr/>
          </p:nvSpPr>
          <p:spPr>
            <a:xfrm rot="-4132574">
              <a:off x="3371850" y="2309813"/>
              <a:ext cx="214312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Critical Thinking</a:t>
              </a:r>
              <a:endParaRPr/>
            </a:p>
          </p:txBody>
        </p:sp>
      </p:grpSp>
      <p:grpSp>
        <p:nvGrpSpPr>
          <p:cNvPr id="3011" name="Google Shape;3011;p95"/>
          <p:cNvGrpSpPr/>
          <p:nvPr/>
        </p:nvGrpSpPr>
        <p:grpSpPr>
          <a:xfrm>
            <a:off x="1425575" y="1325563"/>
            <a:ext cx="1144587" cy="1797050"/>
            <a:chOff x="1719263" y="1620838"/>
            <a:chExt cx="1144587" cy="1797050"/>
          </a:xfrm>
        </p:grpSpPr>
        <p:sp>
          <p:nvSpPr>
            <p:cNvPr id="3012" name="Google Shape;3012;p95"/>
            <p:cNvSpPr/>
            <p:nvPr/>
          </p:nvSpPr>
          <p:spPr>
            <a:xfrm>
              <a:off x="171926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95"/>
            <p:cNvSpPr txBox="1"/>
            <p:nvPr/>
          </p:nvSpPr>
          <p:spPr>
            <a:xfrm rot="-4132574">
              <a:off x="1599407" y="2320131"/>
              <a:ext cx="1289050" cy="4016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Tenacity</a:t>
              </a:r>
              <a:endParaRPr/>
            </a:p>
          </p:txBody>
        </p:sp>
      </p:grpSp>
      <p:grpSp>
        <p:nvGrpSpPr>
          <p:cNvPr id="3014" name="Google Shape;3014;p95"/>
          <p:cNvGrpSpPr/>
          <p:nvPr/>
        </p:nvGrpSpPr>
        <p:grpSpPr>
          <a:xfrm>
            <a:off x="2295525" y="1325563"/>
            <a:ext cx="1144587" cy="1797050"/>
            <a:chOff x="2589213" y="1620838"/>
            <a:chExt cx="1144587" cy="1797050"/>
          </a:xfrm>
        </p:grpSpPr>
        <p:sp>
          <p:nvSpPr>
            <p:cNvPr id="3015" name="Google Shape;3015;p95"/>
            <p:cNvSpPr/>
            <p:nvPr/>
          </p:nvSpPr>
          <p:spPr>
            <a:xfrm>
              <a:off x="258921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95"/>
            <p:cNvSpPr txBox="1"/>
            <p:nvPr/>
          </p:nvSpPr>
          <p:spPr>
            <a:xfrm rot="-4132574">
              <a:off x="2319338" y="2320925"/>
              <a:ext cx="159385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Experience</a:t>
              </a:r>
              <a:endParaRPr/>
            </a:p>
          </p:txBody>
        </p:sp>
      </p:grpSp>
      <p:grpSp>
        <p:nvGrpSpPr>
          <p:cNvPr id="3017" name="Google Shape;3017;p95"/>
          <p:cNvGrpSpPr/>
          <p:nvPr/>
        </p:nvGrpSpPr>
        <p:grpSpPr>
          <a:xfrm>
            <a:off x="3144682" y="1210304"/>
            <a:ext cx="1163793" cy="2030745"/>
            <a:chOff x="3438370" y="1505579"/>
            <a:chExt cx="1163793" cy="2030745"/>
          </a:xfrm>
        </p:grpSpPr>
        <p:sp>
          <p:nvSpPr>
            <p:cNvPr id="3018" name="Google Shape;3018;p95"/>
            <p:cNvSpPr/>
            <p:nvPr/>
          </p:nvSpPr>
          <p:spPr>
            <a:xfrm>
              <a:off x="3460750" y="1620838"/>
              <a:ext cx="1141413"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95"/>
            <p:cNvSpPr txBox="1"/>
            <p:nvPr/>
          </p:nvSpPr>
          <p:spPr>
            <a:xfrm rot="-4132574">
              <a:off x="2978150" y="2320926"/>
              <a:ext cx="20224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Resource State</a:t>
              </a:r>
              <a:endParaRPr/>
            </a:p>
          </p:txBody>
        </p:sp>
      </p:grpSp>
      <p:grpSp>
        <p:nvGrpSpPr>
          <p:cNvPr id="3020" name="Google Shape;3020;p95"/>
          <p:cNvGrpSpPr/>
          <p:nvPr/>
        </p:nvGrpSpPr>
        <p:grpSpPr>
          <a:xfrm>
            <a:off x="3992062" y="1143666"/>
            <a:ext cx="1186363" cy="2164019"/>
            <a:chOff x="4285750" y="1438941"/>
            <a:chExt cx="1186363" cy="2164019"/>
          </a:xfrm>
        </p:grpSpPr>
        <p:sp>
          <p:nvSpPr>
            <p:cNvPr id="3021" name="Google Shape;3021;p95"/>
            <p:cNvSpPr/>
            <p:nvPr/>
          </p:nvSpPr>
          <p:spPr>
            <a:xfrm>
              <a:off x="4329113" y="1620838"/>
              <a:ext cx="1143000"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95"/>
            <p:cNvSpPr txBox="1"/>
            <p:nvPr/>
          </p:nvSpPr>
          <p:spPr>
            <a:xfrm rot="-4132574">
              <a:off x="3779838" y="2320925"/>
              <a:ext cx="216535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Problem Solving</a:t>
              </a:r>
              <a:endParaRPr/>
            </a:p>
          </p:txBody>
        </p:sp>
      </p:grpSp>
      <p:sp>
        <p:nvSpPr>
          <p:cNvPr id="3023" name="Google Shape;3023;p95"/>
          <p:cNvSpPr/>
          <p:nvPr/>
        </p:nvSpPr>
        <p:spPr>
          <a:xfrm rot="5400000">
            <a:off x="3627666" y="563791"/>
            <a:ext cx="440868" cy="5715000"/>
          </a:xfrm>
          <a:prstGeom prst="upArrow">
            <a:avLst>
              <a:gd fmla="val 50000" name="adj1"/>
              <a:gd fmla="val 50000" name="adj2"/>
            </a:avLst>
          </a:prstGeom>
          <a:gradFill>
            <a:gsLst>
              <a:gs pos="0">
                <a:srgbClr val="E0FFA2"/>
              </a:gs>
              <a:gs pos="100000">
                <a:srgbClr val="FFFFFF">
                  <a:alpha val="30980"/>
                </a:srgbClr>
              </a:gs>
            </a:gsLst>
            <a:lin ang="16200000" scaled="0"/>
          </a:gradFill>
          <a:ln cap="flat" cmpd="sng" w="9525">
            <a:solidFill>
              <a:srgbClr val="DDD9C3"/>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3024" name="Google Shape;3024;p95"/>
          <p:cNvSpPr txBox="1"/>
          <p:nvPr/>
        </p:nvSpPr>
        <p:spPr>
          <a:xfrm>
            <a:off x="474663" y="4203700"/>
            <a:ext cx="8229600" cy="1900238"/>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1100"/>
              <a:buFont typeface="Arial"/>
              <a:buNone/>
            </a:pPr>
            <a:r>
              <a:t/>
            </a:r>
            <a:endParaRPr sz="1100">
              <a:solidFill>
                <a:srgbClr val="333F1A"/>
              </a:solidFill>
              <a:latin typeface="Calibri"/>
              <a:ea typeface="Calibri"/>
              <a:cs typeface="Calibri"/>
              <a:sym typeface="Calibri"/>
            </a:endParaRPr>
          </a:p>
        </p:txBody>
      </p:sp>
      <p:sp>
        <p:nvSpPr>
          <p:cNvPr id="3025" name="Google Shape;3025;p95"/>
          <p:cNvSpPr/>
          <p:nvPr/>
        </p:nvSpPr>
        <p:spPr>
          <a:xfrm>
            <a:off x="242888" y="3756025"/>
            <a:ext cx="8443912" cy="256857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6" name="Google Shape;3026;p95"/>
          <p:cNvGrpSpPr/>
          <p:nvPr/>
        </p:nvGrpSpPr>
        <p:grpSpPr>
          <a:xfrm>
            <a:off x="381000" y="3890963"/>
            <a:ext cx="3035300" cy="647700"/>
            <a:chOff x="1717748" y="2375002"/>
            <a:chExt cx="3853715" cy="822967"/>
          </a:xfrm>
        </p:grpSpPr>
        <p:grpSp>
          <p:nvGrpSpPr>
            <p:cNvPr id="3027" name="Google Shape;3027;p95"/>
            <p:cNvGrpSpPr/>
            <p:nvPr/>
          </p:nvGrpSpPr>
          <p:grpSpPr>
            <a:xfrm>
              <a:off x="1717748" y="2375002"/>
              <a:ext cx="3853715" cy="822967"/>
              <a:chOff x="1717748" y="2375002"/>
              <a:chExt cx="3853715" cy="822967"/>
            </a:xfrm>
          </p:grpSpPr>
          <p:sp>
            <p:nvSpPr>
              <p:cNvPr id="3028" name="Google Shape;3028;p95"/>
              <p:cNvSpPr/>
              <p:nvPr/>
            </p:nvSpPr>
            <p:spPr>
              <a:xfrm>
                <a:off x="1723795" y="2375002"/>
                <a:ext cx="3847668" cy="822967"/>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chemeClr val="lt1"/>
                    </a:solidFill>
                    <a:latin typeface="Calibri"/>
                    <a:ea typeface="Calibri"/>
                    <a:cs typeface="Calibri"/>
                    <a:sym typeface="Calibri"/>
                  </a:rPr>
                  <a:t>PROBLEM SOLVING</a:t>
                </a:r>
                <a:endParaRPr/>
              </a:p>
            </p:txBody>
          </p:sp>
          <p:sp>
            <p:nvSpPr>
              <p:cNvPr id="3029" name="Google Shape;3029;p95"/>
              <p:cNvSpPr/>
              <p:nvPr/>
            </p:nvSpPr>
            <p:spPr>
              <a:xfrm>
                <a:off x="1717748" y="2375002"/>
                <a:ext cx="822341" cy="822967"/>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0" name="Google Shape;3030;p95"/>
            <p:cNvGrpSpPr/>
            <p:nvPr/>
          </p:nvGrpSpPr>
          <p:grpSpPr>
            <a:xfrm>
              <a:off x="1835838" y="2530721"/>
              <a:ext cx="598064" cy="532324"/>
              <a:chOff x="1806206" y="2502148"/>
              <a:chExt cx="598064" cy="532324"/>
            </a:xfrm>
          </p:grpSpPr>
          <p:sp>
            <p:nvSpPr>
              <p:cNvPr id="3031" name="Google Shape;3031;p95"/>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95"/>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33" name="Google Shape;3033;p95"/>
          <p:cNvSpPr txBox="1"/>
          <p:nvPr/>
        </p:nvSpPr>
        <p:spPr>
          <a:xfrm>
            <a:off x="166688" y="4724400"/>
            <a:ext cx="8251825" cy="1820862"/>
          </a:xfrm>
          <a:prstGeom prst="rect">
            <a:avLst/>
          </a:prstGeom>
          <a:noFill/>
          <a:ln>
            <a:noFill/>
          </a:ln>
        </p:spPr>
        <p:txBody>
          <a:bodyPr anchorCtr="0" anchor="t" bIns="45700" lIns="91425" spcFirstLastPara="1" rIns="91425" wrap="square" tIns="45700">
            <a:noAutofit/>
          </a:bodyPr>
          <a:lstStyle/>
          <a:p>
            <a:pPr indent="-182880" lvl="0" marL="182880" marR="0" rtl="0" algn="l">
              <a:spcBef>
                <a:spcPts val="0"/>
              </a:spcBef>
              <a:spcAft>
                <a:spcPts val="0"/>
              </a:spcAft>
              <a:buClr>
                <a:srgbClr val="333F1A"/>
              </a:buClr>
              <a:buSzPts val="1600"/>
              <a:buFont typeface="Arial"/>
              <a:buChar char="•"/>
            </a:pPr>
            <a:r>
              <a:rPr i="1" lang="en-US" sz="1600">
                <a:solidFill>
                  <a:srgbClr val="333F1A"/>
                </a:solidFill>
                <a:latin typeface="Calibri"/>
                <a:ea typeface="Calibri"/>
                <a:cs typeface="Calibri"/>
                <a:sym typeface="Calibri"/>
              </a:rPr>
              <a:t>A mental process and is part of the larger problem process that includes problem finding and problem shaping. Considered the most complex of all intellectual functions, problem solving has been defined as higher-order cognitive process that requires the modulation and control of more routine or fundamental skills.  Problem solving occurs when an organism or an artificial intelligence system needs to move from a given state to a desired goal state.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8" name="Shape 3038"/>
        <p:cNvGrpSpPr/>
        <p:nvPr/>
      </p:nvGrpSpPr>
      <p:grpSpPr>
        <a:xfrm>
          <a:off x="0" y="0"/>
          <a:ext cx="0" cy="0"/>
          <a:chOff x="0" y="0"/>
          <a:chExt cx="0" cy="0"/>
        </a:xfrm>
      </p:grpSpPr>
      <p:sp>
        <p:nvSpPr>
          <p:cNvPr id="3039" name="Google Shape;3039;p96"/>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 Overview</a:t>
            </a:r>
            <a:endParaRPr baseline="30000"/>
          </a:p>
        </p:txBody>
      </p:sp>
      <p:grpSp>
        <p:nvGrpSpPr>
          <p:cNvPr id="3040" name="Google Shape;3040;p96"/>
          <p:cNvGrpSpPr/>
          <p:nvPr/>
        </p:nvGrpSpPr>
        <p:grpSpPr>
          <a:xfrm>
            <a:off x="7502531" y="-56971"/>
            <a:ext cx="1681038" cy="1725254"/>
            <a:chOff x="287469" y="1128858"/>
            <a:chExt cx="3328976" cy="3415407"/>
          </a:xfrm>
        </p:grpSpPr>
        <p:grpSp>
          <p:nvGrpSpPr>
            <p:cNvPr id="3041" name="Google Shape;3041;p96"/>
            <p:cNvGrpSpPr/>
            <p:nvPr/>
          </p:nvGrpSpPr>
          <p:grpSpPr>
            <a:xfrm>
              <a:off x="721813" y="2103576"/>
              <a:ext cx="2513580" cy="1457324"/>
              <a:chOff x="2593869" y="4166761"/>
              <a:chExt cx="1244907" cy="721772"/>
            </a:xfrm>
          </p:grpSpPr>
          <p:grpSp>
            <p:nvGrpSpPr>
              <p:cNvPr id="3042" name="Google Shape;3042;p96"/>
              <p:cNvGrpSpPr/>
              <p:nvPr/>
            </p:nvGrpSpPr>
            <p:grpSpPr>
              <a:xfrm>
                <a:off x="3049822" y="4261159"/>
                <a:ext cx="732066" cy="198174"/>
                <a:chOff x="1717748" y="2375002"/>
                <a:chExt cx="3040063" cy="822960"/>
              </a:xfrm>
            </p:grpSpPr>
            <p:grpSp>
              <p:nvGrpSpPr>
                <p:cNvPr id="3043" name="Google Shape;3043;p96"/>
                <p:cNvGrpSpPr/>
                <p:nvPr/>
              </p:nvGrpSpPr>
              <p:grpSpPr>
                <a:xfrm>
                  <a:off x="1717748" y="2375002"/>
                  <a:ext cx="3040063" cy="822960"/>
                  <a:chOff x="1717748" y="2375002"/>
                  <a:chExt cx="3040063" cy="822960"/>
                </a:xfrm>
              </p:grpSpPr>
              <p:sp>
                <p:nvSpPr>
                  <p:cNvPr id="3044" name="Google Shape;3044;p96"/>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Market</a:t>
                    </a:r>
                    <a:endParaRPr/>
                  </a:p>
                </p:txBody>
              </p:sp>
              <p:sp>
                <p:nvSpPr>
                  <p:cNvPr id="3045" name="Google Shape;3045;p96"/>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6" name="Google Shape;3046;p96"/>
                <p:cNvGrpSpPr/>
                <p:nvPr/>
              </p:nvGrpSpPr>
              <p:grpSpPr>
                <a:xfrm>
                  <a:off x="1835838" y="2530721"/>
                  <a:ext cx="598064" cy="532324"/>
                  <a:chOff x="1806206" y="2502148"/>
                  <a:chExt cx="598064" cy="532324"/>
                </a:xfrm>
              </p:grpSpPr>
              <p:sp>
                <p:nvSpPr>
                  <p:cNvPr id="3047" name="Google Shape;3047;p96"/>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96"/>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49" name="Google Shape;3049;p96"/>
              <p:cNvGrpSpPr/>
              <p:nvPr/>
            </p:nvGrpSpPr>
            <p:grpSpPr>
              <a:xfrm>
                <a:off x="2895037" y="4166761"/>
                <a:ext cx="732066" cy="198174"/>
                <a:chOff x="1717748" y="2375002"/>
                <a:chExt cx="3040063" cy="822960"/>
              </a:xfrm>
            </p:grpSpPr>
            <p:grpSp>
              <p:nvGrpSpPr>
                <p:cNvPr id="3050" name="Google Shape;3050;p96"/>
                <p:cNvGrpSpPr/>
                <p:nvPr/>
              </p:nvGrpSpPr>
              <p:grpSpPr>
                <a:xfrm>
                  <a:off x="1717748" y="2375002"/>
                  <a:ext cx="3040063" cy="822960"/>
                  <a:chOff x="1717748" y="2375002"/>
                  <a:chExt cx="3040063" cy="822960"/>
                </a:xfrm>
              </p:grpSpPr>
              <p:sp>
                <p:nvSpPr>
                  <p:cNvPr id="3051" name="Google Shape;3051;p96"/>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Entity</a:t>
                    </a:r>
                    <a:endParaRPr/>
                  </a:p>
                </p:txBody>
              </p:sp>
              <p:sp>
                <p:nvSpPr>
                  <p:cNvPr id="3052" name="Google Shape;3052;p96"/>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3" name="Google Shape;3053;p96"/>
                <p:cNvGrpSpPr/>
                <p:nvPr/>
              </p:nvGrpSpPr>
              <p:grpSpPr>
                <a:xfrm>
                  <a:off x="1835838" y="2530721"/>
                  <a:ext cx="598064" cy="532324"/>
                  <a:chOff x="1806206" y="2502148"/>
                  <a:chExt cx="598064" cy="532324"/>
                </a:xfrm>
              </p:grpSpPr>
              <p:sp>
                <p:nvSpPr>
                  <p:cNvPr id="3054" name="Google Shape;3054;p96"/>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96"/>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56" name="Google Shape;3056;p96"/>
              <p:cNvGrpSpPr/>
              <p:nvPr/>
            </p:nvGrpSpPr>
            <p:grpSpPr>
              <a:xfrm>
                <a:off x="2711061" y="4193202"/>
                <a:ext cx="734524" cy="198174"/>
                <a:chOff x="1717748" y="2375002"/>
                <a:chExt cx="3135731" cy="822960"/>
              </a:xfrm>
            </p:grpSpPr>
            <p:grpSp>
              <p:nvGrpSpPr>
                <p:cNvPr id="3057" name="Google Shape;3057;p96"/>
                <p:cNvGrpSpPr/>
                <p:nvPr/>
              </p:nvGrpSpPr>
              <p:grpSpPr>
                <a:xfrm>
                  <a:off x="1717748" y="2375002"/>
                  <a:ext cx="3135731" cy="822960"/>
                  <a:chOff x="1717748" y="2375002"/>
                  <a:chExt cx="3135731" cy="822960"/>
                </a:xfrm>
              </p:grpSpPr>
              <p:sp>
                <p:nvSpPr>
                  <p:cNvPr id="3058" name="Google Shape;3058;p96"/>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Governance</a:t>
                    </a:r>
                    <a:endParaRPr/>
                  </a:p>
                </p:txBody>
              </p:sp>
              <p:sp>
                <p:nvSpPr>
                  <p:cNvPr id="3059" name="Google Shape;3059;p96"/>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0" name="Google Shape;3060;p96"/>
                <p:cNvGrpSpPr/>
                <p:nvPr/>
              </p:nvGrpSpPr>
              <p:grpSpPr>
                <a:xfrm>
                  <a:off x="1835838" y="2530721"/>
                  <a:ext cx="598064" cy="532324"/>
                  <a:chOff x="1806206" y="2502148"/>
                  <a:chExt cx="598064" cy="532324"/>
                </a:xfrm>
              </p:grpSpPr>
              <p:sp>
                <p:nvSpPr>
                  <p:cNvPr id="3061" name="Google Shape;3061;p96"/>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96"/>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63" name="Google Shape;3063;p96"/>
              <p:cNvGrpSpPr/>
              <p:nvPr/>
            </p:nvGrpSpPr>
            <p:grpSpPr>
              <a:xfrm>
                <a:off x="2595021" y="4333340"/>
                <a:ext cx="735109" cy="198174"/>
                <a:chOff x="1717748" y="2375002"/>
                <a:chExt cx="3052699" cy="822960"/>
              </a:xfrm>
            </p:grpSpPr>
            <p:grpSp>
              <p:nvGrpSpPr>
                <p:cNvPr id="3064" name="Google Shape;3064;p96"/>
                <p:cNvGrpSpPr/>
                <p:nvPr/>
              </p:nvGrpSpPr>
              <p:grpSpPr>
                <a:xfrm>
                  <a:off x="1717748" y="2375002"/>
                  <a:ext cx="3052699" cy="822960"/>
                  <a:chOff x="1717748" y="2375002"/>
                  <a:chExt cx="3052699" cy="822960"/>
                </a:xfrm>
              </p:grpSpPr>
              <p:sp>
                <p:nvSpPr>
                  <p:cNvPr id="3065" name="Google Shape;3065;p96"/>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Expectation</a:t>
                    </a:r>
                    <a:endParaRPr/>
                  </a:p>
                </p:txBody>
              </p:sp>
              <p:sp>
                <p:nvSpPr>
                  <p:cNvPr id="3066" name="Google Shape;3066;p96"/>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7" name="Google Shape;3067;p96"/>
                <p:cNvGrpSpPr/>
                <p:nvPr/>
              </p:nvGrpSpPr>
              <p:grpSpPr>
                <a:xfrm>
                  <a:off x="1835838" y="2530721"/>
                  <a:ext cx="598064" cy="532324"/>
                  <a:chOff x="1806206" y="2502148"/>
                  <a:chExt cx="598064" cy="532324"/>
                </a:xfrm>
              </p:grpSpPr>
              <p:sp>
                <p:nvSpPr>
                  <p:cNvPr id="3068" name="Google Shape;3068;p96"/>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96"/>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70" name="Google Shape;3070;p96"/>
              <p:cNvGrpSpPr/>
              <p:nvPr/>
            </p:nvGrpSpPr>
            <p:grpSpPr>
              <a:xfrm>
                <a:off x="2593869" y="4521548"/>
                <a:ext cx="732066" cy="198174"/>
                <a:chOff x="1717748" y="2375002"/>
                <a:chExt cx="3040063" cy="822960"/>
              </a:xfrm>
            </p:grpSpPr>
            <p:grpSp>
              <p:nvGrpSpPr>
                <p:cNvPr id="3071" name="Google Shape;3071;p96"/>
                <p:cNvGrpSpPr/>
                <p:nvPr/>
              </p:nvGrpSpPr>
              <p:grpSpPr>
                <a:xfrm>
                  <a:off x="1717748" y="2375002"/>
                  <a:ext cx="3040063" cy="822960"/>
                  <a:chOff x="1717748" y="2375002"/>
                  <a:chExt cx="3040063" cy="822960"/>
                </a:xfrm>
              </p:grpSpPr>
              <p:sp>
                <p:nvSpPr>
                  <p:cNvPr id="3072" name="Google Shape;3072;p96"/>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Execution</a:t>
                    </a:r>
                    <a:endParaRPr/>
                  </a:p>
                </p:txBody>
              </p:sp>
              <p:sp>
                <p:nvSpPr>
                  <p:cNvPr id="3073" name="Google Shape;3073;p96"/>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4" name="Google Shape;3074;p96"/>
                <p:cNvGrpSpPr/>
                <p:nvPr/>
              </p:nvGrpSpPr>
              <p:grpSpPr>
                <a:xfrm>
                  <a:off x="1835838" y="2530721"/>
                  <a:ext cx="598064" cy="532324"/>
                  <a:chOff x="1806206" y="2502148"/>
                  <a:chExt cx="598064" cy="532324"/>
                </a:xfrm>
              </p:grpSpPr>
              <p:sp>
                <p:nvSpPr>
                  <p:cNvPr id="3075" name="Google Shape;3075;p96"/>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96"/>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77" name="Google Shape;3077;p96"/>
              <p:cNvGrpSpPr/>
              <p:nvPr/>
            </p:nvGrpSpPr>
            <p:grpSpPr>
              <a:xfrm>
                <a:off x="2714462" y="4656532"/>
                <a:ext cx="732066" cy="198174"/>
                <a:chOff x="1717748" y="2375002"/>
                <a:chExt cx="3040063" cy="822960"/>
              </a:xfrm>
            </p:grpSpPr>
            <p:grpSp>
              <p:nvGrpSpPr>
                <p:cNvPr id="3078" name="Google Shape;3078;p96"/>
                <p:cNvGrpSpPr/>
                <p:nvPr/>
              </p:nvGrpSpPr>
              <p:grpSpPr>
                <a:xfrm>
                  <a:off x="1717748" y="2375002"/>
                  <a:ext cx="3040063" cy="822960"/>
                  <a:chOff x="1717748" y="2375002"/>
                  <a:chExt cx="3040063" cy="822960"/>
                </a:xfrm>
              </p:grpSpPr>
              <p:sp>
                <p:nvSpPr>
                  <p:cNvPr id="3079" name="Google Shape;3079;p96"/>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Operations</a:t>
                    </a:r>
                    <a:endParaRPr/>
                  </a:p>
                </p:txBody>
              </p:sp>
              <p:sp>
                <p:nvSpPr>
                  <p:cNvPr id="3080" name="Google Shape;3080;p96"/>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1" name="Google Shape;3081;p96"/>
                <p:cNvGrpSpPr/>
                <p:nvPr/>
              </p:nvGrpSpPr>
              <p:grpSpPr>
                <a:xfrm>
                  <a:off x="1835838" y="2530721"/>
                  <a:ext cx="598064" cy="532324"/>
                  <a:chOff x="1806206" y="2502148"/>
                  <a:chExt cx="598064" cy="532324"/>
                </a:xfrm>
              </p:grpSpPr>
              <p:sp>
                <p:nvSpPr>
                  <p:cNvPr id="3082" name="Google Shape;3082;p96"/>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96"/>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84" name="Google Shape;3084;p96"/>
              <p:cNvGrpSpPr/>
              <p:nvPr/>
            </p:nvGrpSpPr>
            <p:grpSpPr>
              <a:xfrm>
                <a:off x="2891872" y="4690359"/>
                <a:ext cx="732066" cy="198174"/>
                <a:chOff x="1717748" y="2375002"/>
                <a:chExt cx="3040063" cy="822960"/>
              </a:xfrm>
            </p:grpSpPr>
            <p:grpSp>
              <p:nvGrpSpPr>
                <p:cNvPr id="3085" name="Google Shape;3085;p96"/>
                <p:cNvGrpSpPr/>
                <p:nvPr/>
              </p:nvGrpSpPr>
              <p:grpSpPr>
                <a:xfrm>
                  <a:off x="1717748" y="2375002"/>
                  <a:ext cx="3040063" cy="822960"/>
                  <a:chOff x="1717748" y="2375002"/>
                  <a:chExt cx="3040063" cy="822960"/>
                </a:xfrm>
              </p:grpSpPr>
              <p:sp>
                <p:nvSpPr>
                  <p:cNvPr id="3086" name="Google Shape;3086;p96"/>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Strategy</a:t>
                    </a:r>
                    <a:endParaRPr/>
                  </a:p>
                </p:txBody>
              </p:sp>
              <p:sp>
                <p:nvSpPr>
                  <p:cNvPr id="3087" name="Google Shape;3087;p96"/>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8" name="Google Shape;3088;p96"/>
                <p:cNvGrpSpPr/>
                <p:nvPr/>
              </p:nvGrpSpPr>
              <p:grpSpPr>
                <a:xfrm>
                  <a:off x="1835838" y="2530721"/>
                  <a:ext cx="598064" cy="532324"/>
                  <a:chOff x="1806206" y="2502148"/>
                  <a:chExt cx="598064" cy="532324"/>
                </a:xfrm>
              </p:grpSpPr>
              <p:sp>
                <p:nvSpPr>
                  <p:cNvPr id="3089" name="Google Shape;3089;p96"/>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96"/>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91" name="Google Shape;3091;p96"/>
              <p:cNvGrpSpPr/>
              <p:nvPr/>
            </p:nvGrpSpPr>
            <p:grpSpPr>
              <a:xfrm>
                <a:off x="3056140" y="4602572"/>
                <a:ext cx="732066" cy="198174"/>
                <a:chOff x="1717748" y="2375002"/>
                <a:chExt cx="3040063" cy="822960"/>
              </a:xfrm>
            </p:grpSpPr>
            <p:grpSp>
              <p:nvGrpSpPr>
                <p:cNvPr id="3092" name="Google Shape;3092;p96"/>
                <p:cNvGrpSpPr/>
                <p:nvPr/>
              </p:nvGrpSpPr>
              <p:grpSpPr>
                <a:xfrm>
                  <a:off x="1717748" y="2375002"/>
                  <a:ext cx="3040063" cy="822960"/>
                  <a:chOff x="1717748" y="2375002"/>
                  <a:chExt cx="3040063" cy="822960"/>
                </a:xfrm>
              </p:grpSpPr>
              <p:sp>
                <p:nvSpPr>
                  <p:cNvPr id="3093" name="Google Shape;3093;p96"/>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Financial</a:t>
                    </a:r>
                    <a:endParaRPr/>
                  </a:p>
                </p:txBody>
              </p:sp>
              <p:sp>
                <p:nvSpPr>
                  <p:cNvPr id="3094" name="Google Shape;3094;p96"/>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5" name="Google Shape;3095;p96"/>
                <p:cNvGrpSpPr/>
                <p:nvPr/>
              </p:nvGrpSpPr>
              <p:grpSpPr>
                <a:xfrm>
                  <a:off x="1835838" y="2530721"/>
                  <a:ext cx="598064" cy="532324"/>
                  <a:chOff x="1806206" y="2502148"/>
                  <a:chExt cx="598064" cy="532324"/>
                </a:xfrm>
              </p:grpSpPr>
              <p:sp>
                <p:nvSpPr>
                  <p:cNvPr id="3096" name="Google Shape;3096;p96"/>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96"/>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98" name="Google Shape;3098;p96"/>
              <p:cNvGrpSpPr/>
              <p:nvPr/>
            </p:nvGrpSpPr>
            <p:grpSpPr>
              <a:xfrm>
                <a:off x="3107163" y="4419098"/>
                <a:ext cx="731613" cy="198421"/>
                <a:chOff x="1719740" y="2374082"/>
                <a:chExt cx="3038182" cy="823985"/>
              </a:xfrm>
            </p:grpSpPr>
            <p:grpSp>
              <p:nvGrpSpPr>
                <p:cNvPr id="3099" name="Google Shape;3099;p96"/>
                <p:cNvGrpSpPr/>
                <p:nvPr/>
              </p:nvGrpSpPr>
              <p:grpSpPr>
                <a:xfrm>
                  <a:off x="1719740" y="2374082"/>
                  <a:ext cx="3038182" cy="823985"/>
                  <a:chOff x="1719740" y="2374082"/>
                  <a:chExt cx="3038182" cy="823985"/>
                </a:xfrm>
              </p:grpSpPr>
              <p:sp>
                <p:nvSpPr>
                  <p:cNvPr id="3100" name="Google Shape;3100;p96"/>
                  <p:cNvSpPr/>
                  <p:nvPr/>
                </p:nvSpPr>
                <p:spPr>
                  <a:xfrm>
                    <a:off x="1726550" y="2374082"/>
                    <a:ext cx="3031372" cy="823985"/>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People</a:t>
                    </a:r>
                    <a:endParaRPr/>
                  </a:p>
                </p:txBody>
              </p:sp>
              <p:sp>
                <p:nvSpPr>
                  <p:cNvPr id="3101" name="Google Shape;3101;p96"/>
                  <p:cNvSpPr/>
                  <p:nvPr/>
                </p:nvSpPr>
                <p:spPr>
                  <a:xfrm>
                    <a:off x="1719740" y="2374082"/>
                    <a:ext cx="824258" cy="823985"/>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2" name="Google Shape;3102;p96"/>
                <p:cNvGrpSpPr/>
                <p:nvPr/>
              </p:nvGrpSpPr>
              <p:grpSpPr>
                <a:xfrm>
                  <a:off x="1835838" y="2530721"/>
                  <a:ext cx="598064" cy="532324"/>
                  <a:chOff x="1806206" y="2502148"/>
                  <a:chExt cx="598064" cy="532324"/>
                </a:xfrm>
              </p:grpSpPr>
              <p:sp>
                <p:nvSpPr>
                  <p:cNvPr id="3103" name="Google Shape;3103;p96"/>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96"/>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105" name="Google Shape;3105;p96"/>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700">
                <a:solidFill>
                  <a:schemeClr val="dk1"/>
                </a:solidFill>
                <a:latin typeface="Times New Roman"/>
                <a:ea typeface="Times New Roman"/>
                <a:cs typeface="Times New Roman"/>
                <a:sym typeface="Times New Roman"/>
              </a:endParaRPr>
            </a:p>
          </p:txBody>
        </p:sp>
      </p:grpSp>
      <p:grpSp>
        <p:nvGrpSpPr>
          <p:cNvPr id="3106" name="Google Shape;3106;p96"/>
          <p:cNvGrpSpPr/>
          <p:nvPr/>
        </p:nvGrpSpPr>
        <p:grpSpPr>
          <a:xfrm>
            <a:off x="1000125" y="1325563"/>
            <a:ext cx="1144587" cy="1797050"/>
            <a:chOff x="1293813" y="1620838"/>
            <a:chExt cx="1144587" cy="1797050"/>
          </a:xfrm>
        </p:grpSpPr>
        <p:sp>
          <p:nvSpPr>
            <p:cNvPr id="3107" name="Google Shape;3107;p96"/>
            <p:cNvSpPr/>
            <p:nvPr/>
          </p:nvSpPr>
          <p:spPr>
            <a:xfrm>
              <a:off x="1293813"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96"/>
            <p:cNvSpPr txBox="1"/>
            <p:nvPr/>
          </p:nvSpPr>
          <p:spPr>
            <a:xfrm rot="-4132574">
              <a:off x="1069975" y="2311401"/>
              <a:ext cx="14763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Resilience</a:t>
              </a:r>
              <a:endParaRPr/>
            </a:p>
          </p:txBody>
        </p:sp>
      </p:grpSp>
      <p:grpSp>
        <p:nvGrpSpPr>
          <p:cNvPr id="3109" name="Google Shape;3109;p96"/>
          <p:cNvGrpSpPr/>
          <p:nvPr/>
        </p:nvGrpSpPr>
        <p:grpSpPr>
          <a:xfrm>
            <a:off x="1860550" y="1325563"/>
            <a:ext cx="1144587" cy="1797050"/>
            <a:chOff x="2154238" y="1620838"/>
            <a:chExt cx="1144587" cy="1797050"/>
          </a:xfrm>
        </p:grpSpPr>
        <p:sp>
          <p:nvSpPr>
            <p:cNvPr id="3110" name="Google Shape;3110;p96"/>
            <p:cNvSpPr/>
            <p:nvPr/>
          </p:nvSpPr>
          <p:spPr>
            <a:xfrm>
              <a:off x="2154238"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96"/>
            <p:cNvSpPr txBox="1"/>
            <p:nvPr/>
          </p:nvSpPr>
          <p:spPr>
            <a:xfrm rot="-4132574">
              <a:off x="2089150" y="2311401"/>
              <a:ext cx="11969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Passion</a:t>
              </a:r>
              <a:endParaRPr/>
            </a:p>
          </p:txBody>
        </p:sp>
      </p:grpSp>
      <p:grpSp>
        <p:nvGrpSpPr>
          <p:cNvPr id="3112" name="Google Shape;3112;p96"/>
          <p:cNvGrpSpPr/>
          <p:nvPr/>
        </p:nvGrpSpPr>
        <p:grpSpPr>
          <a:xfrm>
            <a:off x="2732087" y="1325563"/>
            <a:ext cx="1143000" cy="1797050"/>
            <a:chOff x="3025775" y="1620838"/>
            <a:chExt cx="1143000" cy="1797050"/>
          </a:xfrm>
        </p:grpSpPr>
        <p:sp>
          <p:nvSpPr>
            <p:cNvPr id="3113" name="Google Shape;3113;p96"/>
            <p:cNvSpPr/>
            <p:nvPr/>
          </p:nvSpPr>
          <p:spPr>
            <a:xfrm>
              <a:off x="3025775" y="1620838"/>
              <a:ext cx="1143000"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96"/>
            <p:cNvSpPr txBox="1"/>
            <p:nvPr/>
          </p:nvSpPr>
          <p:spPr>
            <a:xfrm rot="-4132574">
              <a:off x="2897187" y="2309813"/>
              <a:ext cx="13366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Network</a:t>
              </a:r>
              <a:endParaRPr/>
            </a:p>
          </p:txBody>
        </p:sp>
      </p:grpSp>
      <p:grpSp>
        <p:nvGrpSpPr>
          <p:cNvPr id="3115" name="Google Shape;3115;p96"/>
          <p:cNvGrpSpPr/>
          <p:nvPr/>
        </p:nvGrpSpPr>
        <p:grpSpPr>
          <a:xfrm>
            <a:off x="3569029" y="1142919"/>
            <a:ext cx="1166483" cy="2143287"/>
            <a:chOff x="3870655" y="1438194"/>
            <a:chExt cx="1166483" cy="2143287"/>
          </a:xfrm>
        </p:grpSpPr>
        <p:sp>
          <p:nvSpPr>
            <p:cNvPr id="3116" name="Google Shape;3116;p96"/>
            <p:cNvSpPr/>
            <p:nvPr/>
          </p:nvSpPr>
          <p:spPr>
            <a:xfrm>
              <a:off x="3895725" y="1620838"/>
              <a:ext cx="1141413"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96"/>
            <p:cNvSpPr txBox="1"/>
            <p:nvPr/>
          </p:nvSpPr>
          <p:spPr>
            <a:xfrm rot="-4132574">
              <a:off x="3371850" y="2309813"/>
              <a:ext cx="214312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Critical Thinking</a:t>
              </a:r>
              <a:endParaRPr/>
            </a:p>
          </p:txBody>
        </p:sp>
      </p:grpSp>
      <p:grpSp>
        <p:nvGrpSpPr>
          <p:cNvPr id="3118" name="Google Shape;3118;p96"/>
          <p:cNvGrpSpPr/>
          <p:nvPr/>
        </p:nvGrpSpPr>
        <p:grpSpPr>
          <a:xfrm>
            <a:off x="4470400" y="1325563"/>
            <a:ext cx="1143000" cy="1797050"/>
            <a:chOff x="4764088" y="1620838"/>
            <a:chExt cx="1143000" cy="1797050"/>
          </a:xfrm>
        </p:grpSpPr>
        <p:sp>
          <p:nvSpPr>
            <p:cNvPr id="3119" name="Google Shape;3119;p96"/>
            <p:cNvSpPr/>
            <p:nvPr/>
          </p:nvSpPr>
          <p:spPr>
            <a:xfrm>
              <a:off x="4764088" y="1620838"/>
              <a:ext cx="1143000"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96"/>
            <p:cNvSpPr txBox="1"/>
            <p:nvPr/>
          </p:nvSpPr>
          <p:spPr>
            <a:xfrm rot="-4132574">
              <a:off x="4812506" y="2312194"/>
              <a:ext cx="1017588"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Ethics</a:t>
              </a:r>
              <a:endParaRPr/>
            </a:p>
          </p:txBody>
        </p:sp>
      </p:grpSp>
      <p:grpSp>
        <p:nvGrpSpPr>
          <p:cNvPr id="3121" name="Google Shape;3121;p96"/>
          <p:cNvGrpSpPr/>
          <p:nvPr/>
        </p:nvGrpSpPr>
        <p:grpSpPr>
          <a:xfrm>
            <a:off x="1425575" y="1325563"/>
            <a:ext cx="1144587" cy="1797050"/>
            <a:chOff x="1719263" y="1620838"/>
            <a:chExt cx="1144587" cy="1797050"/>
          </a:xfrm>
        </p:grpSpPr>
        <p:sp>
          <p:nvSpPr>
            <p:cNvPr id="3122" name="Google Shape;3122;p96"/>
            <p:cNvSpPr/>
            <p:nvPr/>
          </p:nvSpPr>
          <p:spPr>
            <a:xfrm>
              <a:off x="171926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96"/>
            <p:cNvSpPr txBox="1"/>
            <p:nvPr/>
          </p:nvSpPr>
          <p:spPr>
            <a:xfrm rot="-4132574">
              <a:off x="1599407" y="2320131"/>
              <a:ext cx="1289050" cy="4016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Tenacity</a:t>
              </a:r>
              <a:endParaRPr/>
            </a:p>
          </p:txBody>
        </p:sp>
      </p:grpSp>
      <p:grpSp>
        <p:nvGrpSpPr>
          <p:cNvPr id="3124" name="Google Shape;3124;p96"/>
          <p:cNvGrpSpPr/>
          <p:nvPr/>
        </p:nvGrpSpPr>
        <p:grpSpPr>
          <a:xfrm>
            <a:off x="2295525" y="1325563"/>
            <a:ext cx="1144587" cy="1797050"/>
            <a:chOff x="2589213" y="1620838"/>
            <a:chExt cx="1144587" cy="1797050"/>
          </a:xfrm>
        </p:grpSpPr>
        <p:sp>
          <p:nvSpPr>
            <p:cNvPr id="3125" name="Google Shape;3125;p96"/>
            <p:cNvSpPr/>
            <p:nvPr/>
          </p:nvSpPr>
          <p:spPr>
            <a:xfrm>
              <a:off x="258921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96"/>
            <p:cNvSpPr txBox="1"/>
            <p:nvPr/>
          </p:nvSpPr>
          <p:spPr>
            <a:xfrm rot="-4132574">
              <a:off x="2319338" y="2320925"/>
              <a:ext cx="159385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Experience</a:t>
              </a:r>
              <a:endParaRPr/>
            </a:p>
          </p:txBody>
        </p:sp>
      </p:grpSp>
      <p:grpSp>
        <p:nvGrpSpPr>
          <p:cNvPr id="3127" name="Google Shape;3127;p96"/>
          <p:cNvGrpSpPr/>
          <p:nvPr/>
        </p:nvGrpSpPr>
        <p:grpSpPr>
          <a:xfrm>
            <a:off x="3144682" y="1210304"/>
            <a:ext cx="1163793" cy="2030745"/>
            <a:chOff x="3438370" y="1505579"/>
            <a:chExt cx="1163793" cy="2030745"/>
          </a:xfrm>
        </p:grpSpPr>
        <p:sp>
          <p:nvSpPr>
            <p:cNvPr id="3128" name="Google Shape;3128;p96"/>
            <p:cNvSpPr/>
            <p:nvPr/>
          </p:nvSpPr>
          <p:spPr>
            <a:xfrm>
              <a:off x="3460750" y="1620838"/>
              <a:ext cx="1141413"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96"/>
            <p:cNvSpPr txBox="1"/>
            <p:nvPr/>
          </p:nvSpPr>
          <p:spPr>
            <a:xfrm rot="-4132574">
              <a:off x="2978150" y="2320926"/>
              <a:ext cx="20224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Resource State</a:t>
              </a:r>
              <a:endParaRPr/>
            </a:p>
          </p:txBody>
        </p:sp>
      </p:grpSp>
      <p:grpSp>
        <p:nvGrpSpPr>
          <p:cNvPr id="3130" name="Google Shape;3130;p96"/>
          <p:cNvGrpSpPr/>
          <p:nvPr/>
        </p:nvGrpSpPr>
        <p:grpSpPr>
          <a:xfrm>
            <a:off x="3992062" y="1143666"/>
            <a:ext cx="1186363" cy="2164019"/>
            <a:chOff x="4285750" y="1438941"/>
            <a:chExt cx="1186363" cy="2164019"/>
          </a:xfrm>
        </p:grpSpPr>
        <p:sp>
          <p:nvSpPr>
            <p:cNvPr id="3131" name="Google Shape;3131;p96"/>
            <p:cNvSpPr/>
            <p:nvPr/>
          </p:nvSpPr>
          <p:spPr>
            <a:xfrm>
              <a:off x="4329113" y="1620838"/>
              <a:ext cx="1143000"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96"/>
            <p:cNvSpPr txBox="1"/>
            <p:nvPr/>
          </p:nvSpPr>
          <p:spPr>
            <a:xfrm rot="-4132574">
              <a:off x="3779838" y="2320925"/>
              <a:ext cx="216535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Problem Solving</a:t>
              </a:r>
              <a:endParaRPr/>
            </a:p>
          </p:txBody>
        </p:sp>
      </p:grpSp>
      <p:sp>
        <p:nvSpPr>
          <p:cNvPr id="3133" name="Google Shape;3133;p96"/>
          <p:cNvSpPr/>
          <p:nvPr/>
        </p:nvSpPr>
        <p:spPr>
          <a:xfrm rot="5400000">
            <a:off x="3627666" y="563791"/>
            <a:ext cx="440868" cy="5715000"/>
          </a:xfrm>
          <a:prstGeom prst="upArrow">
            <a:avLst>
              <a:gd fmla="val 50000" name="adj1"/>
              <a:gd fmla="val 50000" name="adj2"/>
            </a:avLst>
          </a:prstGeom>
          <a:gradFill>
            <a:gsLst>
              <a:gs pos="0">
                <a:srgbClr val="E0FFA2"/>
              </a:gs>
              <a:gs pos="100000">
                <a:srgbClr val="FFFFFF">
                  <a:alpha val="30980"/>
                </a:srgbClr>
              </a:gs>
            </a:gsLst>
            <a:lin ang="16200000" scaled="0"/>
          </a:gradFill>
          <a:ln cap="flat" cmpd="sng" w="9525">
            <a:solidFill>
              <a:srgbClr val="DDD9C3"/>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3134" name="Google Shape;3134;p96"/>
          <p:cNvSpPr/>
          <p:nvPr/>
        </p:nvSpPr>
        <p:spPr>
          <a:xfrm>
            <a:off x="242888" y="3756025"/>
            <a:ext cx="8443912" cy="256857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5" name="Google Shape;3135;p96"/>
          <p:cNvGrpSpPr/>
          <p:nvPr/>
        </p:nvGrpSpPr>
        <p:grpSpPr>
          <a:xfrm>
            <a:off x="457200" y="3890963"/>
            <a:ext cx="2393950" cy="647700"/>
            <a:chOff x="1717748" y="2375002"/>
            <a:chExt cx="3040064" cy="822967"/>
          </a:xfrm>
        </p:grpSpPr>
        <p:grpSp>
          <p:nvGrpSpPr>
            <p:cNvPr id="3136" name="Google Shape;3136;p96"/>
            <p:cNvGrpSpPr/>
            <p:nvPr/>
          </p:nvGrpSpPr>
          <p:grpSpPr>
            <a:xfrm>
              <a:off x="1717748" y="2375002"/>
              <a:ext cx="3040064" cy="822967"/>
              <a:chOff x="1717748" y="2375002"/>
              <a:chExt cx="3040064" cy="822967"/>
            </a:xfrm>
          </p:grpSpPr>
          <p:sp>
            <p:nvSpPr>
              <p:cNvPr id="3137" name="Google Shape;3137;p96"/>
              <p:cNvSpPr/>
              <p:nvPr/>
            </p:nvSpPr>
            <p:spPr>
              <a:xfrm>
                <a:off x="1723797" y="2375002"/>
                <a:ext cx="3034015" cy="822967"/>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chemeClr val="lt1"/>
                    </a:solidFill>
                    <a:latin typeface="Calibri"/>
                    <a:ea typeface="Calibri"/>
                    <a:cs typeface="Calibri"/>
                    <a:sym typeface="Calibri"/>
                  </a:rPr>
                  <a:t>ETHICS</a:t>
                </a:r>
                <a:endParaRPr/>
              </a:p>
            </p:txBody>
          </p:sp>
          <p:sp>
            <p:nvSpPr>
              <p:cNvPr id="3138" name="Google Shape;3138;p96"/>
              <p:cNvSpPr/>
              <p:nvPr/>
            </p:nvSpPr>
            <p:spPr>
              <a:xfrm>
                <a:off x="1717748" y="2375002"/>
                <a:ext cx="822511" cy="822967"/>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9" name="Google Shape;3139;p96"/>
            <p:cNvGrpSpPr/>
            <p:nvPr/>
          </p:nvGrpSpPr>
          <p:grpSpPr>
            <a:xfrm>
              <a:off x="1835838" y="2530721"/>
              <a:ext cx="598064" cy="532324"/>
              <a:chOff x="1806206" y="2502148"/>
              <a:chExt cx="598064" cy="532324"/>
            </a:xfrm>
          </p:grpSpPr>
          <p:sp>
            <p:nvSpPr>
              <p:cNvPr id="3140" name="Google Shape;3140;p96"/>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96"/>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42" name="Google Shape;3142;p96"/>
          <p:cNvSpPr txBox="1"/>
          <p:nvPr/>
        </p:nvSpPr>
        <p:spPr>
          <a:xfrm>
            <a:off x="166688" y="4648200"/>
            <a:ext cx="8104187" cy="1439862"/>
          </a:xfrm>
          <a:prstGeom prst="rect">
            <a:avLst/>
          </a:prstGeom>
          <a:noFill/>
          <a:ln>
            <a:noFill/>
          </a:ln>
        </p:spPr>
        <p:txBody>
          <a:bodyPr anchorCtr="0" anchor="t" bIns="45700" lIns="91425" spcFirstLastPara="1" rIns="91425" wrap="square" tIns="45700">
            <a:noAutofit/>
          </a:bodyPr>
          <a:lstStyle/>
          <a:p>
            <a:pPr indent="-182880" lvl="0" marL="182880" marR="0" rtl="0" algn="l">
              <a:spcBef>
                <a:spcPts val="0"/>
              </a:spcBef>
              <a:spcAft>
                <a:spcPts val="0"/>
              </a:spcAft>
              <a:buClr>
                <a:srgbClr val="333F1A"/>
              </a:buClr>
              <a:buSzPts val="2000"/>
              <a:buFont typeface="Arial"/>
              <a:buChar char="•"/>
            </a:pPr>
            <a:r>
              <a:rPr i="1" lang="en-US" sz="2000">
                <a:solidFill>
                  <a:srgbClr val="333F1A"/>
                </a:solidFill>
                <a:latin typeface="Calibri"/>
                <a:ea typeface="Calibri"/>
                <a:cs typeface="Calibri"/>
                <a:sym typeface="Calibri"/>
              </a:rPr>
              <a:t>The science of human duty; the body of rules of duty drawn from this science; a particular system of principles and rules concerting duty, whether true or false; rules of practice in respect to a single class of human actions.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7" name="Shape 3147"/>
        <p:cNvGrpSpPr/>
        <p:nvPr/>
      </p:nvGrpSpPr>
      <p:grpSpPr>
        <a:xfrm>
          <a:off x="0" y="0"/>
          <a:ext cx="0" cy="0"/>
          <a:chOff x="0" y="0"/>
          <a:chExt cx="0" cy="0"/>
        </a:xfrm>
      </p:grpSpPr>
      <p:sp>
        <p:nvSpPr>
          <p:cNvPr id="3148" name="Google Shape;3148;p97"/>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 Overview</a:t>
            </a:r>
            <a:endParaRPr baseline="30000"/>
          </a:p>
        </p:txBody>
      </p:sp>
      <p:grpSp>
        <p:nvGrpSpPr>
          <p:cNvPr id="3149" name="Google Shape;3149;p97"/>
          <p:cNvGrpSpPr/>
          <p:nvPr/>
        </p:nvGrpSpPr>
        <p:grpSpPr>
          <a:xfrm>
            <a:off x="7502531" y="-56971"/>
            <a:ext cx="1681038" cy="1725254"/>
            <a:chOff x="287469" y="1128858"/>
            <a:chExt cx="3328976" cy="3415407"/>
          </a:xfrm>
        </p:grpSpPr>
        <p:grpSp>
          <p:nvGrpSpPr>
            <p:cNvPr id="3150" name="Google Shape;3150;p97"/>
            <p:cNvGrpSpPr/>
            <p:nvPr/>
          </p:nvGrpSpPr>
          <p:grpSpPr>
            <a:xfrm>
              <a:off x="721813" y="2103576"/>
              <a:ext cx="2513580" cy="1457324"/>
              <a:chOff x="2593869" y="4166761"/>
              <a:chExt cx="1244907" cy="721772"/>
            </a:xfrm>
          </p:grpSpPr>
          <p:grpSp>
            <p:nvGrpSpPr>
              <p:cNvPr id="3151" name="Google Shape;3151;p97"/>
              <p:cNvGrpSpPr/>
              <p:nvPr/>
            </p:nvGrpSpPr>
            <p:grpSpPr>
              <a:xfrm>
                <a:off x="3049822" y="4261159"/>
                <a:ext cx="732066" cy="198174"/>
                <a:chOff x="1717748" y="2375002"/>
                <a:chExt cx="3040063" cy="822960"/>
              </a:xfrm>
            </p:grpSpPr>
            <p:grpSp>
              <p:nvGrpSpPr>
                <p:cNvPr id="3152" name="Google Shape;3152;p97"/>
                <p:cNvGrpSpPr/>
                <p:nvPr/>
              </p:nvGrpSpPr>
              <p:grpSpPr>
                <a:xfrm>
                  <a:off x="1717748" y="2375002"/>
                  <a:ext cx="3040063" cy="822960"/>
                  <a:chOff x="1717748" y="2375002"/>
                  <a:chExt cx="3040063" cy="822960"/>
                </a:xfrm>
              </p:grpSpPr>
              <p:sp>
                <p:nvSpPr>
                  <p:cNvPr id="3153" name="Google Shape;3153;p97"/>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Market</a:t>
                    </a:r>
                    <a:endParaRPr/>
                  </a:p>
                </p:txBody>
              </p:sp>
              <p:sp>
                <p:nvSpPr>
                  <p:cNvPr id="3154" name="Google Shape;3154;p9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5" name="Google Shape;3155;p97"/>
                <p:cNvGrpSpPr/>
                <p:nvPr/>
              </p:nvGrpSpPr>
              <p:grpSpPr>
                <a:xfrm>
                  <a:off x="1835838" y="2530721"/>
                  <a:ext cx="598064" cy="532324"/>
                  <a:chOff x="1806206" y="2502148"/>
                  <a:chExt cx="598064" cy="532324"/>
                </a:xfrm>
              </p:grpSpPr>
              <p:sp>
                <p:nvSpPr>
                  <p:cNvPr id="3156" name="Google Shape;3156;p9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9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58" name="Google Shape;3158;p97"/>
              <p:cNvGrpSpPr/>
              <p:nvPr/>
            </p:nvGrpSpPr>
            <p:grpSpPr>
              <a:xfrm>
                <a:off x="2895037" y="4166761"/>
                <a:ext cx="732066" cy="198174"/>
                <a:chOff x="1717748" y="2375002"/>
                <a:chExt cx="3040063" cy="822960"/>
              </a:xfrm>
            </p:grpSpPr>
            <p:grpSp>
              <p:nvGrpSpPr>
                <p:cNvPr id="3159" name="Google Shape;3159;p97"/>
                <p:cNvGrpSpPr/>
                <p:nvPr/>
              </p:nvGrpSpPr>
              <p:grpSpPr>
                <a:xfrm>
                  <a:off x="1717748" y="2375002"/>
                  <a:ext cx="3040063" cy="822960"/>
                  <a:chOff x="1717748" y="2375002"/>
                  <a:chExt cx="3040063" cy="822960"/>
                </a:xfrm>
              </p:grpSpPr>
              <p:sp>
                <p:nvSpPr>
                  <p:cNvPr id="3160" name="Google Shape;3160;p97"/>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Entity</a:t>
                    </a:r>
                    <a:endParaRPr/>
                  </a:p>
                </p:txBody>
              </p:sp>
              <p:sp>
                <p:nvSpPr>
                  <p:cNvPr id="3161" name="Google Shape;3161;p9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2" name="Google Shape;3162;p97"/>
                <p:cNvGrpSpPr/>
                <p:nvPr/>
              </p:nvGrpSpPr>
              <p:grpSpPr>
                <a:xfrm>
                  <a:off x="1835838" y="2530721"/>
                  <a:ext cx="598064" cy="532324"/>
                  <a:chOff x="1806206" y="2502148"/>
                  <a:chExt cx="598064" cy="532324"/>
                </a:xfrm>
              </p:grpSpPr>
              <p:sp>
                <p:nvSpPr>
                  <p:cNvPr id="3163" name="Google Shape;3163;p9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9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65" name="Google Shape;3165;p97"/>
              <p:cNvGrpSpPr/>
              <p:nvPr/>
            </p:nvGrpSpPr>
            <p:grpSpPr>
              <a:xfrm>
                <a:off x="2711061" y="4193202"/>
                <a:ext cx="734524" cy="198174"/>
                <a:chOff x="1717748" y="2375002"/>
                <a:chExt cx="3135731" cy="822960"/>
              </a:xfrm>
            </p:grpSpPr>
            <p:grpSp>
              <p:nvGrpSpPr>
                <p:cNvPr id="3166" name="Google Shape;3166;p97"/>
                <p:cNvGrpSpPr/>
                <p:nvPr/>
              </p:nvGrpSpPr>
              <p:grpSpPr>
                <a:xfrm>
                  <a:off x="1717748" y="2375002"/>
                  <a:ext cx="3135731" cy="822960"/>
                  <a:chOff x="1717748" y="2375002"/>
                  <a:chExt cx="3135731" cy="822960"/>
                </a:xfrm>
              </p:grpSpPr>
              <p:sp>
                <p:nvSpPr>
                  <p:cNvPr id="3167" name="Google Shape;3167;p97"/>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Governance</a:t>
                    </a:r>
                    <a:endParaRPr/>
                  </a:p>
                </p:txBody>
              </p:sp>
              <p:sp>
                <p:nvSpPr>
                  <p:cNvPr id="3168" name="Google Shape;3168;p9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9" name="Google Shape;3169;p97"/>
                <p:cNvGrpSpPr/>
                <p:nvPr/>
              </p:nvGrpSpPr>
              <p:grpSpPr>
                <a:xfrm>
                  <a:off x="1835838" y="2530721"/>
                  <a:ext cx="598064" cy="532324"/>
                  <a:chOff x="1806206" y="2502148"/>
                  <a:chExt cx="598064" cy="532324"/>
                </a:xfrm>
              </p:grpSpPr>
              <p:sp>
                <p:nvSpPr>
                  <p:cNvPr id="3170" name="Google Shape;3170;p9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9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72" name="Google Shape;3172;p97"/>
              <p:cNvGrpSpPr/>
              <p:nvPr/>
            </p:nvGrpSpPr>
            <p:grpSpPr>
              <a:xfrm>
                <a:off x="2595021" y="4333340"/>
                <a:ext cx="735109" cy="198174"/>
                <a:chOff x="1717748" y="2375002"/>
                <a:chExt cx="3052699" cy="822960"/>
              </a:xfrm>
            </p:grpSpPr>
            <p:grpSp>
              <p:nvGrpSpPr>
                <p:cNvPr id="3173" name="Google Shape;3173;p97"/>
                <p:cNvGrpSpPr/>
                <p:nvPr/>
              </p:nvGrpSpPr>
              <p:grpSpPr>
                <a:xfrm>
                  <a:off x="1717748" y="2375002"/>
                  <a:ext cx="3052699" cy="822960"/>
                  <a:chOff x="1717748" y="2375002"/>
                  <a:chExt cx="3052699" cy="822960"/>
                </a:xfrm>
              </p:grpSpPr>
              <p:sp>
                <p:nvSpPr>
                  <p:cNvPr id="3174" name="Google Shape;3174;p97"/>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Expectation</a:t>
                    </a:r>
                    <a:endParaRPr/>
                  </a:p>
                </p:txBody>
              </p:sp>
              <p:sp>
                <p:nvSpPr>
                  <p:cNvPr id="3175" name="Google Shape;3175;p9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6" name="Google Shape;3176;p97"/>
                <p:cNvGrpSpPr/>
                <p:nvPr/>
              </p:nvGrpSpPr>
              <p:grpSpPr>
                <a:xfrm>
                  <a:off x="1835838" y="2530721"/>
                  <a:ext cx="598064" cy="532324"/>
                  <a:chOff x="1806206" y="2502148"/>
                  <a:chExt cx="598064" cy="532324"/>
                </a:xfrm>
              </p:grpSpPr>
              <p:sp>
                <p:nvSpPr>
                  <p:cNvPr id="3177" name="Google Shape;3177;p9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9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79" name="Google Shape;3179;p97"/>
              <p:cNvGrpSpPr/>
              <p:nvPr/>
            </p:nvGrpSpPr>
            <p:grpSpPr>
              <a:xfrm>
                <a:off x="2593869" y="4521548"/>
                <a:ext cx="732066" cy="198174"/>
                <a:chOff x="1717748" y="2375002"/>
                <a:chExt cx="3040063" cy="822960"/>
              </a:xfrm>
            </p:grpSpPr>
            <p:grpSp>
              <p:nvGrpSpPr>
                <p:cNvPr id="3180" name="Google Shape;3180;p97"/>
                <p:cNvGrpSpPr/>
                <p:nvPr/>
              </p:nvGrpSpPr>
              <p:grpSpPr>
                <a:xfrm>
                  <a:off x="1717748" y="2375002"/>
                  <a:ext cx="3040063" cy="822960"/>
                  <a:chOff x="1717748" y="2375002"/>
                  <a:chExt cx="3040063" cy="822960"/>
                </a:xfrm>
              </p:grpSpPr>
              <p:sp>
                <p:nvSpPr>
                  <p:cNvPr id="3181" name="Google Shape;3181;p97"/>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Execution</a:t>
                    </a:r>
                    <a:endParaRPr/>
                  </a:p>
                </p:txBody>
              </p:sp>
              <p:sp>
                <p:nvSpPr>
                  <p:cNvPr id="3182" name="Google Shape;3182;p9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3" name="Google Shape;3183;p97"/>
                <p:cNvGrpSpPr/>
                <p:nvPr/>
              </p:nvGrpSpPr>
              <p:grpSpPr>
                <a:xfrm>
                  <a:off x="1835838" y="2530721"/>
                  <a:ext cx="598064" cy="532324"/>
                  <a:chOff x="1806206" y="2502148"/>
                  <a:chExt cx="598064" cy="532324"/>
                </a:xfrm>
              </p:grpSpPr>
              <p:sp>
                <p:nvSpPr>
                  <p:cNvPr id="3184" name="Google Shape;3184;p9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9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6" name="Google Shape;3186;p97"/>
              <p:cNvGrpSpPr/>
              <p:nvPr/>
            </p:nvGrpSpPr>
            <p:grpSpPr>
              <a:xfrm>
                <a:off x="2714462" y="4656532"/>
                <a:ext cx="732066" cy="198174"/>
                <a:chOff x="1717748" y="2375002"/>
                <a:chExt cx="3040063" cy="822960"/>
              </a:xfrm>
            </p:grpSpPr>
            <p:grpSp>
              <p:nvGrpSpPr>
                <p:cNvPr id="3187" name="Google Shape;3187;p97"/>
                <p:cNvGrpSpPr/>
                <p:nvPr/>
              </p:nvGrpSpPr>
              <p:grpSpPr>
                <a:xfrm>
                  <a:off x="1717748" y="2375002"/>
                  <a:ext cx="3040063" cy="822960"/>
                  <a:chOff x="1717748" y="2375002"/>
                  <a:chExt cx="3040063" cy="822960"/>
                </a:xfrm>
              </p:grpSpPr>
              <p:sp>
                <p:nvSpPr>
                  <p:cNvPr id="3188" name="Google Shape;3188;p97"/>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Operations</a:t>
                    </a:r>
                    <a:endParaRPr/>
                  </a:p>
                </p:txBody>
              </p:sp>
              <p:sp>
                <p:nvSpPr>
                  <p:cNvPr id="3189" name="Google Shape;3189;p9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0" name="Google Shape;3190;p97"/>
                <p:cNvGrpSpPr/>
                <p:nvPr/>
              </p:nvGrpSpPr>
              <p:grpSpPr>
                <a:xfrm>
                  <a:off x="1835838" y="2530721"/>
                  <a:ext cx="598064" cy="532324"/>
                  <a:chOff x="1806206" y="2502148"/>
                  <a:chExt cx="598064" cy="532324"/>
                </a:xfrm>
              </p:grpSpPr>
              <p:sp>
                <p:nvSpPr>
                  <p:cNvPr id="3191" name="Google Shape;3191;p9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9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93" name="Google Shape;3193;p97"/>
              <p:cNvGrpSpPr/>
              <p:nvPr/>
            </p:nvGrpSpPr>
            <p:grpSpPr>
              <a:xfrm>
                <a:off x="2891872" y="4690359"/>
                <a:ext cx="732066" cy="198174"/>
                <a:chOff x="1717748" y="2375002"/>
                <a:chExt cx="3040063" cy="822960"/>
              </a:xfrm>
            </p:grpSpPr>
            <p:grpSp>
              <p:nvGrpSpPr>
                <p:cNvPr id="3194" name="Google Shape;3194;p97"/>
                <p:cNvGrpSpPr/>
                <p:nvPr/>
              </p:nvGrpSpPr>
              <p:grpSpPr>
                <a:xfrm>
                  <a:off x="1717748" y="2375002"/>
                  <a:ext cx="3040063" cy="822960"/>
                  <a:chOff x="1717748" y="2375002"/>
                  <a:chExt cx="3040063" cy="822960"/>
                </a:xfrm>
              </p:grpSpPr>
              <p:sp>
                <p:nvSpPr>
                  <p:cNvPr id="3195" name="Google Shape;3195;p97"/>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Strategy</a:t>
                    </a:r>
                    <a:endParaRPr/>
                  </a:p>
                </p:txBody>
              </p:sp>
              <p:sp>
                <p:nvSpPr>
                  <p:cNvPr id="3196" name="Google Shape;3196;p9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7" name="Google Shape;3197;p97"/>
                <p:cNvGrpSpPr/>
                <p:nvPr/>
              </p:nvGrpSpPr>
              <p:grpSpPr>
                <a:xfrm>
                  <a:off x="1835838" y="2530721"/>
                  <a:ext cx="598064" cy="532324"/>
                  <a:chOff x="1806206" y="2502148"/>
                  <a:chExt cx="598064" cy="532324"/>
                </a:xfrm>
              </p:grpSpPr>
              <p:sp>
                <p:nvSpPr>
                  <p:cNvPr id="3198" name="Google Shape;3198;p9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9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0" name="Google Shape;3200;p97"/>
              <p:cNvGrpSpPr/>
              <p:nvPr/>
            </p:nvGrpSpPr>
            <p:grpSpPr>
              <a:xfrm>
                <a:off x="3056140" y="4602572"/>
                <a:ext cx="732066" cy="198174"/>
                <a:chOff x="1717748" y="2375002"/>
                <a:chExt cx="3040063" cy="822960"/>
              </a:xfrm>
            </p:grpSpPr>
            <p:grpSp>
              <p:nvGrpSpPr>
                <p:cNvPr id="3201" name="Google Shape;3201;p97"/>
                <p:cNvGrpSpPr/>
                <p:nvPr/>
              </p:nvGrpSpPr>
              <p:grpSpPr>
                <a:xfrm>
                  <a:off x="1717748" y="2375002"/>
                  <a:ext cx="3040063" cy="822960"/>
                  <a:chOff x="1717748" y="2375002"/>
                  <a:chExt cx="3040063" cy="822960"/>
                </a:xfrm>
              </p:grpSpPr>
              <p:sp>
                <p:nvSpPr>
                  <p:cNvPr id="3202" name="Google Shape;3202;p97"/>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Financial</a:t>
                    </a:r>
                    <a:endParaRPr/>
                  </a:p>
                </p:txBody>
              </p:sp>
              <p:sp>
                <p:nvSpPr>
                  <p:cNvPr id="3203" name="Google Shape;3203;p97"/>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4" name="Google Shape;3204;p97"/>
                <p:cNvGrpSpPr/>
                <p:nvPr/>
              </p:nvGrpSpPr>
              <p:grpSpPr>
                <a:xfrm>
                  <a:off x="1835838" y="2530721"/>
                  <a:ext cx="598064" cy="532324"/>
                  <a:chOff x="1806206" y="2502148"/>
                  <a:chExt cx="598064" cy="532324"/>
                </a:xfrm>
              </p:grpSpPr>
              <p:sp>
                <p:nvSpPr>
                  <p:cNvPr id="3205" name="Google Shape;3205;p9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9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7" name="Google Shape;3207;p97"/>
              <p:cNvGrpSpPr/>
              <p:nvPr/>
            </p:nvGrpSpPr>
            <p:grpSpPr>
              <a:xfrm>
                <a:off x="3107163" y="4419098"/>
                <a:ext cx="731613" cy="198421"/>
                <a:chOff x="1719740" y="2374082"/>
                <a:chExt cx="3038182" cy="823985"/>
              </a:xfrm>
            </p:grpSpPr>
            <p:grpSp>
              <p:nvGrpSpPr>
                <p:cNvPr id="3208" name="Google Shape;3208;p97"/>
                <p:cNvGrpSpPr/>
                <p:nvPr/>
              </p:nvGrpSpPr>
              <p:grpSpPr>
                <a:xfrm>
                  <a:off x="1719740" y="2374082"/>
                  <a:ext cx="3038182" cy="823985"/>
                  <a:chOff x="1719740" y="2374082"/>
                  <a:chExt cx="3038182" cy="823985"/>
                </a:xfrm>
              </p:grpSpPr>
              <p:sp>
                <p:nvSpPr>
                  <p:cNvPr id="3209" name="Google Shape;3209;p97"/>
                  <p:cNvSpPr/>
                  <p:nvPr/>
                </p:nvSpPr>
                <p:spPr>
                  <a:xfrm>
                    <a:off x="1726550" y="2374082"/>
                    <a:ext cx="3031372" cy="823985"/>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People</a:t>
                    </a:r>
                    <a:endParaRPr/>
                  </a:p>
                </p:txBody>
              </p:sp>
              <p:sp>
                <p:nvSpPr>
                  <p:cNvPr id="3210" name="Google Shape;3210;p97"/>
                  <p:cNvSpPr/>
                  <p:nvPr/>
                </p:nvSpPr>
                <p:spPr>
                  <a:xfrm>
                    <a:off x="1719740" y="2374082"/>
                    <a:ext cx="824258" cy="823985"/>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1" name="Google Shape;3211;p97"/>
                <p:cNvGrpSpPr/>
                <p:nvPr/>
              </p:nvGrpSpPr>
              <p:grpSpPr>
                <a:xfrm>
                  <a:off x="1835838" y="2530721"/>
                  <a:ext cx="598064" cy="532324"/>
                  <a:chOff x="1806206" y="2502148"/>
                  <a:chExt cx="598064" cy="532324"/>
                </a:xfrm>
              </p:grpSpPr>
              <p:sp>
                <p:nvSpPr>
                  <p:cNvPr id="3212" name="Google Shape;3212;p9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9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214" name="Google Shape;3214;p97"/>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700">
                <a:solidFill>
                  <a:schemeClr val="dk1"/>
                </a:solidFill>
                <a:latin typeface="Times New Roman"/>
                <a:ea typeface="Times New Roman"/>
                <a:cs typeface="Times New Roman"/>
                <a:sym typeface="Times New Roman"/>
              </a:endParaRPr>
            </a:p>
          </p:txBody>
        </p:sp>
      </p:grpSp>
      <p:grpSp>
        <p:nvGrpSpPr>
          <p:cNvPr id="3215" name="Google Shape;3215;p97"/>
          <p:cNvGrpSpPr/>
          <p:nvPr/>
        </p:nvGrpSpPr>
        <p:grpSpPr>
          <a:xfrm>
            <a:off x="1000125" y="1325563"/>
            <a:ext cx="1144587" cy="1797050"/>
            <a:chOff x="1293813" y="1620838"/>
            <a:chExt cx="1144587" cy="1797050"/>
          </a:xfrm>
        </p:grpSpPr>
        <p:sp>
          <p:nvSpPr>
            <p:cNvPr id="3216" name="Google Shape;3216;p97"/>
            <p:cNvSpPr/>
            <p:nvPr/>
          </p:nvSpPr>
          <p:spPr>
            <a:xfrm>
              <a:off x="1293813"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97"/>
            <p:cNvSpPr txBox="1"/>
            <p:nvPr/>
          </p:nvSpPr>
          <p:spPr>
            <a:xfrm rot="-4132574">
              <a:off x="1069975" y="2311401"/>
              <a:ext cx="14763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Resilience</a:t>
              </a:r>
              <a:endParaRPr/>
            </a:p>
          </p:txBody>
        </p:sp>
      </p:grpSp>
      <p:grpSp>
        <p:nvGrpSpPr>
          <p:cNvPr id="3218" name="Google Shape;3218;p97"/>
          <p:cNvGrpSpPr/>
          <p:nvPr/>
        </p:nvGrpSpPr>
        <p:grpSpPr>
          <a:xfrm>
            <a:off x="1860550" y="1325563"/>
            <a:ext cx="1144587" cy="1797050"/>
            <a:chOff x="2154238" y="1620838"/>
            <a:chExt cx="1144587" cy="1797050"/>
          </a:xfrm>
        </p:grpSpPr>
        <p:sp>
          <p:nvSpPr>
            <p:cNvPr id="3219" name="Google Shape;3219;p97"/>
            <p:cNvSpPr/>
            <p:nvPr/>
          </p:nvSpPr>
          <p:spPr>
            <a:xfrm>
              <a:off x="2154238"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97"/>
            <p:cNvSpPr txBox="1"/>
            <p:nvPr/>
          </p:nvSpPr>
          <p:spPr>
            <a:xfrm rot="-4132574">
              <a:off x="2089150" y="2311401"/>
              <a:ext cx="11969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Passion</a:t>
              </a:r>
              <a:endParaRPr/>
            </a:p>
          </p:txBody>
        </p:sp>
      </p:grpSp>
      <p:grpSp>
        <p:nvGrpSpPr>
          <p:cNvPr id="3221" name="Google Shape;3221;p97"/>
          <p:cNvGrpSpPr/>
          <p:nvPr/>
        </p:nvGrpSpPr>
        <p:grpSpPr>
          <a:xfrm>
            <a:off x="2732087" y="1325563"/>
            <a:ext cx="1143000" cy="1797050"/>
            <a:chOff x="3025775" y="1620838"/>
            <a:chExt cx="1143000" cy="1797050"/>
          </a:xfrm>
        </p:grpSpPr>
        <p:sp>
          <p:nvSpPr>
            <p:cNvPr id="3222" name="Google Shape;3222;p97"/>
            <p:cNvSpPr/>
            <p:nvPr/>
          </p:nvSpPr>
          <p:spPr>
            <a:xfrm>
              <a:off x="3025775" y="1620838"/>
              <a:ext cx="1143000"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97"/>
            <p:cNvSpPr txBox="1"/>
            <p:nvPr/>
          </p:nvSpPr>
          <p:spPr>
            <a:xfrm rot="-4132574">
              <a:off x="2897187" y="2309813"/>
              <a:ext cx="13366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Network</a:t>
              </a:r>
              <a:endParaRPr/>
            </a:p>
          </p:txBody>
        </p:sp>
      </p:grpSp>
      <p:grpSp>
        <p:nvGrpSpPr>
          <p:cNvPr id="3224" name="Google Shape;3224;p97"/>
          <p:cNvGrpSpPr/>
          <p:nvPr/>
        </p:nvGrpSpPr>
        <p:grpSpPr>
          <a:xfrm>
            <a:off x="3569029" y="1142919"/>
            <a:ext cx="1166483" cy="2143287"/>
            <a:chOff x="3870655" y="1438194"/>
            <a:chExt cx="1166483" cy="2143287"/>
          </a:xfrm>
        </p:grpSpPr>
        <p:sp>
          <p:nvSpPr>
            <p:cNvPr id="3225" name="Google Shape;3225;p97"/>
            <p:cNvSpPr/>
            <p:nvPr/>
          </p:nvSpPr>
          <p:spPr>
            <a:xfrm>
              <a:off x="3895725" y="1620838"/>
              <a:ext cx="1141413"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97"/>
            <p:cNvSpPr txBox="1"/>
            <p:nvPr/>
          </p:nvSpPr>
          <p:spPr>
            <a:xfrm rot="-4132574">
              <a:off x="3371850" y="2309813"/>
              <a:ext cx="214312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Critical Thinking</a:t>
              </a:r>
              <a:endParaRPr/>
            </a:p>
          </p:txBody>
        </p:sp>
      </p:grpSp>
      <p:grpSp>
        <p:nvGrpSpPr>
          <p:cNvPr id="3227" name="Google Shape;3227;p97"/>
          <p:cNvGrpSpPr/>
          <p:nvPr/>
        </p:nvGrpSpPr>
        <p:grpSpPr>
          <a:xfrm>
            <a:off x="4470400" y="1325563"/>
            <a:ext cx="1143000" cy="1797050"/>
            <a:chOff x="4764088" y="1620838"/>
            <a:chExt cx="1143000" cy="1797050"/>
          </a:xfrm>
        </p:grpSpPr>
        <p:sp>
          <p:nvSpPr>
            <p:cNvPr id="3228" name="Google Shape;3228;p97"/>
            <p:cNvSpPr/>
            <p:nvPr/>
          </p:nvSpPr>
          <p:spPr>
            <a:xfrm>
              <a:off x="4764088" y="1620838"/>
              <a:ext cx="1143000"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97"/>
            <p:cNvSpPr txBox="1"/>
            <p:nvPr/>
          </p:nvSpPr>
          <p:spPr>
            <a:xfrm rot="-4132574">
              <a:off x="4812506" y="2312194"/>
              <a:ext cx="1017588"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Ethics</a:t>
              </a:r>
              <a:endParaRPr/>
            </a:p>
          </p:txBody>
        </p:sp>
      </p:grpSp>
      <p:grpSp>
        <p:nvGrpSpPr>
          <p:cNvPr id="3230" name="Google Shape;3230;p97"/>
          <p:cNvGrpSpPr/>
          <p:nvPr/>
        </p:nvGrpSpPr>
        <p:grpSpPr>
          <a:xfrm>
            <a:off x="1425575" y="1325563"/>
            <a:ext cx="1144587" cy="1797050"/>
            <a:chOff x="1719263" y="1620838"/>
            <a:chExt cx="1144587" cy="1797050"/>
          </a:xfrm>
        </p:grpSpPr>
        <p:sp>
          <p:nvSpPr>
            <p:cNvPr id="3231" name="Google Shape;3231;p97"/>
            <p:cNvSpPr/>
            <p:nvPr/>
          </p:nvSpPr>
          <p:spPr>
            <a:xfrm>
              <a:off x="171926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97"/>
            <p:cNvSpPr txBox="1"/>
            <p:nvPr/>
          </p:nvSpPr>
          <p:spPr>
            <a:xfrm rot="-4132574">
              <a:off x="1599407" y="2320131"/>
              <a:ext cx="1289050" cy="4016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Tenacity</a:t>
              </a:r>
              <a:endParaRPr/>
            </a:p>
          </p:txBody>
        </p:sp>
      </p:grpSp>
      <p:grpSp>
        <p:nvGrpSpPr>
          <p:cNvPr id="3233" name="Google Shape;3233;p97"/>
          <p:cNvGrpSpPr/>
          <p:nvPr/>
        </p:nvGrpSpPr>
        <p:grpSpPr>
          <a:xfrm>
            <a:off x="2295525" y="1325563"/>
            <a:ext cx="1144587" cy="1797050"/>
            <a:chOff x="2589213" y="1620838"/>
            <a:chExt cx="1144587" cy="1797050"/>
          </a:xfrm>
        </p:grpSpPr>
        <p:sp>
          <p:nvSpPr>
            <p:cNvPr id="3234" name="Google Shape;3234;p97"/>
            <p:cNvSpPr/>
            <p:nvPr/>
          </p:nvSpPr>
          <p:spPr>
            <a:xfrm>
              <a:off x="258921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97"/>
            <p:cNvSpPr txBox="1"/>
            <p:nvPr/>
          </p:nvSpPr>
          <p:spPr>
            <a:xfrm rot="-4132574">
              <a:off x="2319338" y="2320925"/>
              <a:ext cx="159385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Experience</a:t>
              </a:r>
              <a:endParaRPr/>
            </a:p>
          </p:txBody>
        </p:sp>
      </p:grpSp>
      <p:grpSp>
        <p:nvGrpSpPr>
          <p:cNvPr id="3236" name="Google Shape;3236;p97"/>
          <p:cNvGrpSpPr/>
          <p:nvPr/>
        </p:nvGrpSpPr>
        <p:grpSpPr>
          <a:xfrm>
            <a:off x="3144682" y="1210304"/>
            <a:ext cx="1163793" cy="2030745"/>
            <a:chOff x="3438370" y="1505579"/>
            <a:chExt cx="1163793" cy="2030745"/>
          </a:xfrm>
        </p:grpSpPr>
        <p:sp>
          <p:nvSpPr>
            <p:cNvPr id="3237" name="Google Shape;3237;p97"/>
            <p:cNvSpPr/>
            <p:nvPr/>
          </p:nvSpPr>
          <p:spPr>
            <a:xfrm>
              <a:off x="3460750" y="1620838"/>
              <a:ext cx="1141413"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97"/>
            <p:cNvSpPr txBox="1"/>
            <p:nvPr/>
          </p:nvSpPr>
          <p:spPr>
            <a:xfrm rot="-4132574">
              <a:off x="2978150" y="2320926"/>
              <a:ext cx="20224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Resource State</a:t>
              </a:r>
              <a:endParaRPr/>
            </a:p>
          </p:txBody>
        </p:sp>
      </p:grpSp>
      <p:grpSp>
        <p:nvGrpSpPr>
          <p:cNvPr id="3239" name="Google Shape;3239;p97"/>
          <p:cNvGrpSpPr/>
          <p:nvPr/>
        </p:nvGrpSpPr>
        <p:grpSpPr>
          <a:xfrm>
            <a:off x="3992062" y="1143666"/>
            <a:ext cx="1186363" cy="2164019"/>
            <a:chOff x="4285750" y="1438941"/>
            <a:chExt cx="1186363" cy="2164019"/>
          </a:xfrm>
        </p:grpSpPr>
        <p:sp>
          <p:nvSpPr>
            <p:cNvPr id="3240" name="Google Shape;3240;p97"/>
            <p:cNvSpPr/>
            <p:nvPr/>
          </p:nvSpPr>
          <p:spPr>
            <a:xfrm>
              <a:off x="4329113" y="1620838"/>
              <a:ext cx="1143000"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97"/>
            <p:cNvSpPr txBox="1"/>
            <p:nvPr/>
          </p:nvSpPr>
          <p:spPr>
            <a:xfrm rot="-4132574">
              <a:off x="3779838" y="2320925"/>
              <a:ext cx="216535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Problem Solving</a:t>
              </a:r>
              <a:endParaRPr/>
            </a:p>
          </p:txBody>
        </p:sp>
      </p:grpSp>
      <p:grpSp>
        <p:nvGrpSpPr>
          <p:cNvPr id="3242" name="Google Shape;3242;p97"/>
          <p:cNvGrpSpPr/>
          <p:nvPr/>
        </p:nvGrpSpPr>
        <p:grpSpPr>
          <a:xfrm>
            <a:off x="4905375" y="1226717"/>
            <a:ext cx="1144587" cy="1966019"/>
            <a:chOff x="5199063" y="1521992"/>
            <a:chExt cx="1144587" cy="1966019"/>
          </a:xfrm>
        </p:grpSpPr>
        <p:sp>
          <p:nvSpPr>
            <p:cNvPr id="3243" name="Google Shape;3243;p97"/>
            <p:cNvSpPr/>
            <p:nvPr/>
          </p:nvSpPr>
          <p:spPr>
            <a:xfrm>
              <a:off x="519906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97"/>
            <p:cNvSpPr txBox="1"/>
            <p:nvPr/>
          </p:nvSpPr>
          <p:spPr>
            <a:xfrm rot="-4132574">
              <a:off x="4765268" y="2304947"/>
              <a:ext cx="195306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Communication</a:t>
              </a:r>
              <a:endParaRPr b="1" sz="2000">
                <a:solidFill>
                  <a:srgbClr val="4F6128"/>
                </a:solidFill>
                <a:latin typeface="Calibri"/>
                <a:ea typeface="Calibri"/>
                <a:cs typeface="Calibri"/>
                <a:sym typeface="Calibri"/>
              </a:endParaRPr>
            </a:p>
          </p:txBody>
        </p:sp>
      </p:grpSp>
      <p:sp>
        <p:nvSpPr>
          <p:cNvPr id="3245" name="Google Shape;3245;p97"/>
          <p:cNvSpPr/>
          <p:nvPr/>
        </p:nvSpPr>
        <p:spPr>
          <a:xfrm rot="5400000">
            <a:off x="3627666" y="563791"/>
            <a:ext cx="440868" cy="5715000"/>
          </a:xfrm>
          <a:prstGeom prst="upArrow">
            <a:avLst>
              <a:gd fmla="val 50000" name="adj1"/>
              <a:gd fmla="val 50000" name="adj2"/>
            </a:avLst>
          </a:prstGeom>
          <a:gradFill>
            <a:gsLst>
              <a:gs pos="0">
                <a:srgbClr val="E0FFA2"/>
              </a:gs>
              <a:gs pos="100000">
                <a:srgbClr val="FFFFFF">
                  <a:alpha val="30980"/>
                </a:srgbClr>
              </a:gs>
            </a:gsLst>
            <a:lin ang="16200000" scaled="0"/>
          </a:gradFill>
          <a:ln cap="flat" cmpd="sng" w="9525">
            <a:solidFill>
              <a:srgbClr val="DDD9C3"/>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3246" name="Google Shape;3246;p97"/>
          <p:cNvSpPr txBox="1"/>
          <p:nvPr/>
        </p:nvSpPr>
        <p:spPr>
          <a:xfrm>
            <a:off x="474663" y="4203700"/>
            <a:ext cx="8229600" cy="1900238"/>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1100"/>
              <a:buFont typeface="Arial"/>
              <a:buNone/>
            </a:pPr>
            <a:r>
              <a:t/>
            </a:r>
            <a:endParaRPr sz="1100">
              <a:solidFill>
                <a:srgbClr val="333F1A"/>
              </a:solidFill>
              <a:latin typeface="Calibri"/>
              <a:ea typeface="Calibri"/>
              <a:cs typeface="Calibri"/>
              <a:sym typeface="Calibri"/>
            </a:endParaRPr>
          </a:p>
        </p:txBody>
      </p:sp>
      <p:sp>
        <p:nvSpPr>
          <p:cNvPr id="3247" name="Google Shape;3247;p97"/>
          <p:cNvSpPr/>
          <p:nvPr/>
        </p:nvSpPr>
        <p:spPr>
          <a:xfrm>
            <a:off x="242888" y="3756025"/>
            <a:ext cx="8443912" cy="256857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8" name="Google Shape;3248;p97"/>
          <p:cNvGrpSpPr/>
          <p:nvPr/>
        </p:nvGrpSpPr>
        <p:grpSpPr>
          <a:xfrm>
            <a:off x="457200" y="3890963"/>
            <a:ext cx="2882900" cy="647700"/>
            <a:chOff x="1717748" y="2375002"/>
            <a:chExt cx="3660164" cy="822967"/>
          </a:xfrm>
        </p:grpSpPr>
        <p:grpSp>
          <p:nvGrpSpPr>
            <p:cNvPr id="3249" name="Google Shape;3249;p97"/>
            <p:cNvGrpSpPr/>
            <p:nvPr/>
          </p:nvGrpSpPr>
          <p:grpSpPr>
            <a:xfrm>
              <a:off x="1717748" y="2375002"/>
              <a:ext cx="3660164" cy="822967"/>
              <a:chOff x="1717748" y="2375002"/>
              <a:chExt cx="3660164" cy="822967"/>
            </a:xfrm>
          </p:grpSpPr>
          <p:sp>
            <p:nvSpPr>
              <p:cNvPr id="3250" name="Google Shape;3250;p97"/>
              <p:cNvSpPr/>
              <p:nvPr/>
            </p:nvSpPr>
            <p:spPr>
              <a:xfrm>
                <a:off x="1723795" y="2375002"/>
                <a:ext cx="3654117" cy="822967"/>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chemeClr val="lt1"/>
                    </a:solidFill>
                    <a:latin typeface="Calibri"/>
                    <a:ea typeface="Calibri"/>
                    <a:cs typeface="Calibri"/>
                    <a:sym typeface="Calibri"/>
                  </a:rPr>
                  <a:t>COMMUNICATION</a:t>
                </a:r>
                <a:endParaRPr/>
              </a:p>
            </p:txBody>
          </p:sp>
          <p:sp>
            <p:nvSpPr>
              <p:cNvPr id="3251" name="Google Shape;3251;p97"/>
              <p:cNvSpPr/>
              <p:nvPr/>
            </p:nvSpPr>
            <p:spPr>
              <a:xfrm>
                <a:off x="1717748" y="2375002"/>
                <a:ext cx="822328" cy="822967"/>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2" name="Google Shape;3252;p97"/>
            <p:cNvGrpSpPr/>
            <p:nvPr/>
          </p:nvGrpSpPr>
          <p:grpSpPr>
            <a:xfrm>
              <a:off x="1835838" y="2530721"/>
              <a:ext cx="598064" cy="532324"/>
              <a:chOff x="1806206" y="2502148"/>
              <a:chExt cx="598064" cy="532324"/>
            </a:xfrm>
          </p:grpSpPr>
          <p:sp>
            <p:nvSpPr>
              <p:cNvPr id="3253" name="Google Shape;3253;p97"/>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97"/>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255" name="Google Shape;3255;p97"/>
          <p:cNvSpPr txBox="1"/>
          <p:nvPr/>
        </p:nvSpPr>
        <p:spPr>
          <a:xfrm>
            <a:off x="166688" y="4656138"/>
            <a:ext cx="8178800" cy="1668462"/>
          </a:xfrm>
          <a:prstGeom prst="rect">
            <a:avLst/>
          </a:prstGeom>
          <a:noFill/>
          <a:ln>
            <a:noFill/>
          </a:ln>
        </p:spPr>
        <p:txBody>
          <a:bodyPr anchorCtr="0" anchor="t" bIns="45700" lIns="91425" spcFirstLastPara="1" rIns="91425" wrap="square" tIns="45700">
            <a:noAutofit/>
          </a:bodyPr>
          <a:lstStyle/>
          <a:p>
            <a:pPr indent="-182880" lvl="0" marL="182880" marR="0" rtl="0" algn="l">
              <a:spcBef>
                <a:spcPts val="0"/>
              </a:spcBef>
              <a:spcAft>
                <a:spcPts val="0"/>
              </a:spcAft>
              <a:buClr>
                <a:srgbClr val="333F1A"/>
              </a:buClr>
              <a:buSzPts val="1800"/>
              <a:buFont typeface="Arial"/>
              <a:buChar char="•"/>
            </a:pPr>
            <a:r>
              <a:rPr i="1" lang="en-US" sz="1800">
                <a:solidFill>
                  <a:srgbClr val="333F1A"/>
                </a:solidFill>
                <a:latin typeface="Calibri"/>
                <a:ea typeface="Calibri"/>
                <a:cs typeface="Calibri"/>
                <a:sym typeface="Calibri"/>
              </a:rPr>
              <a:t>The imparting or interchange of thoughts, opinions, or information by speech, writing, or signs.  Although there is such a thing as one-way communication, communication can be perceived better as a two-way process in which there is an exchange and progression of thoughts, feelings or ideas (energy) towards a mutually accepted goal or direction (information). </a:t>
            </a:r>
            <a:endParaRPr i="1" sz="1800">
              <a:solidFill>
                <a:srgbClr val="333F1A"/>
              </a:solidFill>
              <a:latin typeface="Calibri"/>
              <a:ea typeface="Calibri"/>
              <a:cs typeface="Calibri"/>
              <a:sym typeface="Calibri"/>
            </a:endParaRPr>
          </a:p>
          <a:p>
            <a:pPr indent="-81279" lvl="0" marL="182880" marR="0" rtl="0" algn="l">
              <a:spcBef>
                <a:spcPts val="400"/>
              </a:spcBef>
              <a:spcAft>
                <a:spcPts val="0"/>
              </a:spcAft>
              <a:buClr>
                <a:schemeClr val="dk1"/>
              </a:buClr>
              <a:buSzPts val="1600"/>
              <a:buFont typeface="Arial"/>
              <a:buNone/>
            </a:pPr>
            <a:r>
              <a:t/>
            </a:r>
            <a:endParaRPr i="1" sz="1600">
              <a:solidFill>
                <a:srgbClr val="333F1A"/>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0" name="Shape 3260"/>
        <p:cNvGrpSpPr/>
        <p:nvPr/>
      </p:nvGrpSpPr>
      <p:grpSpPr>
        <a:xfrm>
          <a:off x="0" y="0"/>
          <a:ext cx="0" cy="0"/>
          <a:chOff x="0" y="0"/>
          <a:chExt cx="0" cy="0"/>
        </a:xfrm>
      </p:grpSpPr>
      <p:sp>
        <p:nvSpPr>
          <p:cNvPr id="3261" name="Google Shape;3261;p98"/>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 Overview</a:t>
            </a:r>
            <a:endParaRPr baseline="30000"/>
          </a:p>
        </p:txBody>
      </p:sp>
      <p:grpSp>
        <p:nvGrpSpPr>
          <p:cNvPr id="3262" name="Google Shape;3262;p98"/>
          <p:cNvGrpSpPr/>
          <p:nvPr/>
        </p:nvGrpSpPr>
        <p:grpSpPr>
          <a:xfrm>
            <a:off x="7502531" y="-56971"/>
            <a:ext cx="1681038" cy="1725254"/>
            <a:chOff x="287469" y="1128858"/>
            <a:chExt cx="3328976" cy="3415407"/>
          </a:xfrm>
        </p:grpSpPr>
        <p:grpSp>
          <p:nvGrpSpPr>
            <p:cNvPr id="3263" name="Google Shape;3263;p98"/>
            <p:cNvGrpSpPr/>
            <p:nvPr/>
          </p:nvGrpSpPr>
          <p:grpSpPr>
            <a:xfrm>
              <a:off x="721813" y="2103576"/>
              <a:ext cx="2513580" cy="1457324"/>
              <a:chOff x="2593869" y="4166761"/>
              <a:chExt cx="1244907" cy="721772"/>
            </a:xfrm>
          </p:grpSpPr>
          <p:grpSp>
            <p:nvGrpSpPr>
              <p:cNvPr id="3264" name="Google Shape;3264;p98"/>
              <p:cNvGrpSpPr/>
              <p:nvPr/>
            </p:nvGrpSpPr>
            <p:grpSpPr>
              <a:xfrm>
                <a:off x="3049822" y="4261159"/>
                <a:ext cx="732066" cy="198174"/>
                <a:chOff x="1717748" y="2375002"/>
                <a:chExt cx="3040063" cy="822960"/>
              </a:xfrm>
            </p:grpSpPr>
            <p:grpSp>
              <p:nvGrpSpPr>
                <p:cNvPr id="3265" name="Google Shape;3265;p98"/>
                <p:cNvGrpSpPr/>
                <p:nvPr/>
              </p:nvGrpSpPr>
              <p:grpSpPr>
                <a:xfrm>
                  <a:off x="1717748" y="2375002"/>
                  <a:ext cx="3040063" cy="822960"/>
                  <a:chOff x="1717748" y="2375002"/>
                  <a:chExt cx="3040063" cy="822960"/>
                </a:xfrm>
              </p:grpSpPr>
              <p:sp>
                <p:nvSpPr>
                  <p:cNvPr id="3266" name="Google Shape;3266;p9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Market</a:t>
                    </a:r>
                    <a:endParaRPr/>
                  </a:p>
                </p:txBody>
              </p:sp>
              <p:sp>
                <p:nvSpPr>
                  <p:cNvPr id="3267" name="Google Shape;3267;p9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8" name="Google Shape;3268;p98"/>
                <p:cNvGrpSpPr/>
                <p:nvPr/>
              </p:nvGrpSpPr>
              <p:grpSpPr>
                <a:xfrm>
                  <a:off x="1835838" y="2530721"/>
                  <a:ext cx="598064" cy="532324"/>
                  <a:chOff x="1806206" y="2502148"/>
                  <a:chExt cx="598064" cy="532324"/>
                </a:xfrm>
              </p:grpSpPr>
              <p:sp>
                <p:nvSpPr>
                  <p:cNvPr id="3269" name="Google Shape;3269;p9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9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1" name="Google Shape;3271;p98"/>
              <p:cNvGrpSpPr/>
              <p:nvPr/>
            </p:nvGrpSpPr>
            <p:grpSpPr>
              <a:xfrm>
                <a:off x="2895037" y="4166761"/>
                <a:ext cx="732066" cy="198174"/>
                <a:chOff x="1717748" y="2375002"/>
                <a:chExt cx="3040063" cy="822960"/>
              </a:xfrm>
            </p:grpSpPr>
            <p:grpSp>
              <p:nvGrpSpPr>
                <p:cNvPr id="3272" name="Google Shape;3272;p98"/>
                <p:cNvGrpSpPr/>
                <p:nvPr/>
              </p:nvGrpSpPr>
              <p:grpSpPr>
                <a:xfrm>
                  <a:off x="1717748" y="2375002"/>
                  <a:ext cx="3040063" cy="822960"/>
                  <a:chOff x="1717748" y="2375002"/>
                  <a:chExt cx="3040063" cy="822960"/>
                </a:xfrm>
              </p:grpSpPr>
              <p:sp>
                <p:nvSpPr>
                  <p:cNvPr id="3273" name="Google Shape;3273;p9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Entity</a:t>
                    </a:r>
                    <a:endParaRPr/>
                  </a:p>
                </p:txBody>
              </p:sp>
              <p:sp>
                <p:nvSpPr>
                  <p:cNvPr id="3274" name="Google Shape;3274;p9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5" name="Google Shape;3275;p98"/>
                <p:cNvGrpSpPr/>
                <p:nvPr/>
              </p:nvGrpSpPr>
              <p:grpSpPr>
                <a:xfrm>
                  <a:off x="1835838" y="2530721"/>
                  <a:ext cx="598064" cy="532324"/>
                  <a:chOff x="1806206" y="2502148"/>
                  <a:chExt cx="598064" cy="532324"/>
                </a:xfrm>
              </p:grpSpPr>
              <p:sp>
                <p:nvSpPr>
                  <p:cNvPr id="3276" name="Google Shape;3276;p9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9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8" name="Google Shape;3278;p98"/>
              <p:cNvGrpSpPr/>
              <p:nvPr/>
            </p:nvGrpSpPr>
            <p:grpSpPr>
              <a:xfrm>
                <a:off x="2711061" y="4193202"/>
                <a:ext cx="734524" cy="198174"/>
                <a:chOff x="1717748" y="2375002"/>
                <a:chExt cx="3135731" cy="822960"/>
              </a:xfrm>
            </p:grpSpPr>
            <p:grpSp>
              <p:nvGrpSpPr>
                <p:cNvPr id="3279" name="Google Shape;3279;p98"/>
                <p:cNvGrpSpPr/>
                <p:nvPr/>
              </p:nvGrpSpPr>
              <p:grpSpPr>
                <a:xfrm>
                  <a:off x="1717748" y="2375002"/>
                  <a:ext cx="3135731" cy="822960"/>
                  <a:chOff x="1717748" y="2375002"/>
                  <a:chExt cx="3135731" cy="822960"/>
                </a:xfrm>
              </p:grpSpPr>
              <p:sp>
                <p:nvSpPr>
                  <p:cNvPr id="3280" name="Google Shape;3280;p98"/>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Governance</a:t>
                    </a:r>
                    <a:endParaRPr/>
                  </a:p>
                </p:txBody>
              </p:sp>
              <p:sp>
                <p:nvSpPr>
                  <p:cNvPr id="3281" name="Google Shape;3281;p9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2" name="Google Shape;3282;p98"/>
                <p:cNvGrpSpPr/>
                <p:nvPr/>
              </p:nvGrpSpPr>
              <p:grpSpPr>
                <a:xfrm>
                  <a:off x="1835838" y="2530721"/>
                  <a:ext cx="598064" cy="532324"/>
                  <a:chOff x="1806206" y="2502148"/>
                  <a:chExt cx="598064" cy="532324"/>
                </a:xfrm>
              </p:grpSpPr>
              <p:sp>
                <p:nvSpPr>
                  <p:cNvPr id="3283" name="Google Shape;3283;p9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9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85" name="Google Shape;3285;p98"/>
              <p:cNvGrpSpPr/>
              <p:nvPr/>
            </p:nvGrpSpPr>
            <p:grpSpPr>
              <a:xfrm>
                <a:off x="2595021" y="4333340"/>
                <a:ext cx="735109" cy="198174"/>
                <a:chOff x="1717748" y="2375002"/>
                <a:chExt cx="3052699" cy="822960"/>
              </a:xfrm>
            </p:grpSpPr>
            <p:grpSp>
              <p:nvGrpSpPr>
                <p:cNvPr id="3286" name="Google Shape;3286;p98"/>
                <p:cNvGrpSpPr/>
                <p:nvPr/>
              </p:nvGrpSpPr>
              <p:grpSpPr>
                <a:xfrm>
                  <a:off x="1717748" y="2375002"/>
                  <a:ext cx="3052699" cy="822960"/>
                  <a:chOff x="1717748" y="2375002"/>
                  <a:chExt cx="3052699" cy="822960"/>
                </a:xfrm>
              </p:grpSpPr>
              <p:sp>
                <p:nvSpPr>
                  <p:cNvPr id="3287" name="Google Shape;3287;p98"/>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Expectation</a:t>
                    </a:r>
                    <a:endParaRPr/>
                  </a:p>
                </p:txBody>
              </p:sp>
              <p:sp>
                <p:nvSpPr>
                  <p:cNvPr id="3288" name="Google Shape;3288;p9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9" name="Google Shape;3289;p98"/>
                <p:cNvGrpSpPr/>
                <p:nvPr/>
              </p:nvGrpSpPr>
              <p:grpSpPr>
                <a:xfrm>
                  <a:off x="1835838" y="2530721"/>
                  <a:ext cx="598064" cy="532324"/>
                  <a:chOff x="1806206" y="2502148"/>
                  <a:chExt cx="598064" cy="532324"/>
                </a:xfrm>
              </p:grpSpPr>
              <p:sp>
                <p:nvSpPr>
                  <p:cNvPr id="3290" name="Google Shape;3290;p9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9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2" name="Google Shape;3292;p98"/>
              <p:cNvGrpSpPr/>
              <p:nvPr/>
            </p:nvGrpSpPr>
            <p:grpSpPr>
              <a:xfrm>
                <a:off x="2593869" y="4521548"/>
                <a:ext cx="732066" cy="198174"/>
                <a:chOff x="1717748" y="2375002"/>
                <a:chExt cx="3040063" cy="822960"/>
              </a:xfrm>
            </p:grpSpPr>
            <p:grpSp>
              <p:nvGrpSpPr>
                <p:cNvPr id="3293" name="Google Shape;3293;p98"/>
                <p:cNvGrpSpPr/>
                <p:nvPr/>
              </p:nvGrpSpPr>
              <p:grpSpPr>
                <a:xfrm>
                  <a:off x="1717748" y="2375002"/>
                  <a:ext cx="3040063" cy="822960"/>
                  <a:chOff x="1717748" y="2375002"/>
                  <a:chExt cx="3040063" cy="822960"/>
                </a:xfrm>
              </p:grpSpPr>
              <p:sp>
                <p:nvSpPr>
                  <p:cNvPr id="3294" name="Google Shape;3294;p9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Execution</a:t>
                    </a:r>
                    <a:endParaRPr/>
                  </a:p>
                </p:txBody>
              </p:sp>
              <p:sp>
                <p:nvSpPr>
                  <p:cNvPr id="3295" name="Google Shape;3295;p9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6" name="Google Shape;3296;p98"/>
                <p:cNvGrpSpPr/>
                <p:nvPr/>
              </p:nvGrpSpPr>
              <p:grpSpPr>
                <a:xfrm>
                  <a:off x="1835838" y="2530721"/>
                  <a:ext cx="598064" cy="532324"/>
                  <a:chOff x="1806206" y="2502148"/>
                  <a:chExt cx="598064" cy="532324"/>
                </a:xfrm>
              </p:grpSpPr>
              <p:sp>
                <p:nvSpPr>
                  <p:cNvPr id="3297" name="Google Shape;3297;p9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9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9" name="Google Shape;3299;p98"/>
              <p:cNvGrpSpPr/>
              <p:nvPr/>
            </p:nvGrpSpPr>
            <p:grpSpPr>
              <a:xfrm>
                <a:off x="2714462" y="4656532"/>
                <a:ext cx="732066" cy="198174"/>
                <a:chOff x="1717748" y="2375002"/>
                <a:chExt cx="3040063" cy="822960"/>
              </a:xfrm>
            </p:grpSpPr>
            <p:grpSp>
              <p:nvGrpSpPr>
                <p:cNvPr id="3300" name="Google Shape;3300;p98"/>
                <p:cNvGrpSpPr/>
                <p:nvPr/>
              </p:nvGrpSpPr>
              <p:grpSpPr>
                <a:xfrm>
                  <a:off x="1717748" y="2375002"/>
                  <a:ext cx="3040063" cy="822960"/>
                  <a:chOff x="1717748" y="2375002"/>
                  <a:chExt cx="3040063" cy="822960"/>
                </a:xfrm>
              </p:grpSpPr>
              <p:sp>
                <p:nvSpPr>
                  <p:cNvPr id="3301" name="Google Shape;3301;p9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Operations</a:t>
                    </a:r>
                    <a:endParaRPr/>
                  </a:p>
                </p:txBody>
              </p:sp>
              <p:sp>
                <p:nvSpPr>
                  <p:cNvPr id="3302" name="Google Shape;3302;p9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3" name="Google Shape;3303;p98"/>
                <p:cNvGrpSpPr/>
                <p:nvPr/>
              </p:nvGrpSpPr>
              <p:grpSpPr>
                <a:xfrm>
                  <a:off x="1835838" y="2530721"/>
                  <a:ext cx="598064" cy="532324"/>
                  <a:chOff x="1806206" y="2502148"/>
                  <a:chExt cx="598064" cy="532324"/>
                </a:xfrm>
              </p:grpSpPr>
              <p:sp>
                <p:nvSpPr>
                  <p:cNvPr id="3304" name="Google Shape;3304;p9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9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6" name="Google Shape;3306;p98"/>
              <p:cNvGrpSpPr/>
              <p:nvPr/>
            </p:nvGrpSpPr>
            <p:grpSpPr>
              <a:xfrm>
                <a:off x="2891872" y="4690359"/>
                <a:ext cx="732066" cy="198174"/>
                <a:chOff x="1717748" y="2375002"/>
                <a:chExt cx="3040063" cy="822960"/>
              </a:xfrm>
            </p:grpSpPr>
            <p:grpSp>
              <p:nvGrpSpPr>
                <p:cNvPr id="3307" name="Google Shape;3307;p98"/>
                <p:cNvGrpSpPr/>
                <p:nvPr/>
              </p:nvGrpSpPr>
              <p:grpSpPr>
                <a:xfrm>
                  <a:off x="1717748" y="2375002"/>
                  <a:ext cx="3040063" cy="822960"/>
                  <a:chOff x="1717748" y="2375002"/>
                  <a:chExt cx="3040063" cy="822960"/>
                </a:xfrm>
              </p:grpSpPr>
              <p:sp>
                <p:nvSpPr>
                  <p:cNvPr id="3308" name="Google Shape;3308;p9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Strategy</a:t>
                    </a:r>
                    <a:endParaRPr/>
                  </a:p>
                </p:txBody>
              </p:sp>
              <p:sp>
                <p:nvSpPr>
                  <p:cNvPr id="3309" name="Google Shape;3309;p9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0" name="Google Shape;3310;p98"/>
                <p:cNvGrpSpPr/>
                <p:nvPr/>
              </p:nvGrpSpPr>
              <p:grpSpPr>
                <a:xfrm>
                  <a:off x="1835838" y="2530721"/>
                  <a:ext cx="598064" cy="532324"/>
                  <a:chOff x="1806206" y="2502148"/>
                  <a:chExt cx="598064" cy="532324"/>
                </a:xfrm>
              </p:grpSpPr>
              <p:sp>
                <p:nvSpPr>
                  <p:cNvPr id="3311" name="Google Shape;3311;p9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9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13" name="Google Shape;3313;p98"/>
              <p:cNvGrpSpPr/>
              <p:nvPr/>
            </p:nvGrpSpPr>
            <p:grpSpPr>
              <a:xfrm>
                <a:off x="3056140" y="4602572"/>
                <a:ext cx="732066" cy="198174"/>
                <a:chOff x="1717748" y="2375002"/>
                <a:chExt cx="3040063" cy="822960"/>
              </a:xfrm>
            </p:grpSpPr>
            <p:grpSp>
              <p:nvGrpSpPr>
                <p:cNvPr id="3314" name="Google Shape;3314;p98"/>
                <p:cNvGrpSpPr/>
                <p:nvPr/>
              </p:nvGrpSpPr>
              <p:grpSpPr>
                <a:xfrm>
                  <a:off x="1717748" y="2375002"/>
                  <a:ext cx="3040063" cy="822960"/>
                  <a:chOff x="1717748" y="2375002"/>
                  <a:chExt cx="3040063" cy="822960"/>
                </a:xfrm>
              </p:grpSpPr>
              <p:sp>
                <p:nvSpPr>
                  <p:cNvPr id="3315" name="Google Shape;3315;p98"/>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Financial</a:t>
                    </a:r>
                    <a:endParaRPr/>
                  </a:p>
                </p:txBody>
              </p:sp>
              <p:sp>
                <p:nvSpPr>
                  <p:cNvPr id="3316" name="Google Shape;3316;p98"/>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7" name="Google Shape;3317;p98"/>
                <p:cNvGrpSpPr/>
                <p:nvPr/>
              </p:nvGrpSpPr>
              <p:grpSpPr>
                <a:xfrm>
                  <a:off x="1835838" y="2530721"/>
                  <a:ext cx="598064" cy="532324"/>
                  <a:chOff x="1806206" y="2502148"/>
                  <a:chExt cx="598064" cy="532324"/>
                </a:xfrm>
              </p:grpSpPr>
              <p:sp>
                <p:nvSpPr>
                  <p:cNvPr id="3318" name="Google Shape;3318;p9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9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20" name="Google Shape;3320;p98"/>
              <p:cNvGrpSpPr/>
              <p:nvPr/>
            </p:nvGrpSpPr>
            <p:grpSpPr>
              <a:xfrm>
                <a:off x="3107163" y="4419098"/>
                <a:ext cx="731613" cy="198421"/>
                <a:chOff x="1719740" y="2374082"/>
                <a:chExt cx="3038182" cy="823985"/>
              </a:xfrm>
            </p:grpSpPr>
            <p:grpSp>
              <p:nvGrpSpPr>
                <p:cNvPr id="3321" name="Google Shape;3321;p98"/>
                <p:cNvGrpSpPr/>
                <p:nvPr/>
              </p:nvGrpSpPr>
              <p:grpSpPr>
                <a:xfrm>
                  <a:off x="1719740" y="2374082"/>
                  <a:ext cx="3038182" cy="823985"/>
                  <a:chOff x="1719740" y="2374082"/>
                  <a:chExt cx="3038182" cy="823985"/>
                </a:xfrm>
              </p:grpSpPr>
              <p:sp>
                <p:nvSpPr>
                  <p:cNvPr id="3322" name="Google Shape;3322;p98"/>
                  <p:cNvSpPr/>
                  <p:nvPr/>
                </p:nvSpPr>
                <p:spPr>
                  <a:xfrm>
                    <a:off x="1726550" y="2374082"/>
                    <a:ext cx="3031372" cy="823985"/>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People</a:t>
                    </a:r>
                    <a:endParaRPr/>
                  </a:p>
                </p:txBody>
              </p:sp>
              <p:sp>
                <p:nvSpPr>
                  <p:cNvPr id="3323" name="Google Shape;3323;p98"/>
                  <p:cNvSpPr/>
                  <p:nvPr/>
                </p:nvSpPr>
                <p:spPr>
                  <a:xfrm>
                    <a:off x="1719740" y="2374082"/>
                    <a:ext cx="824258" cy="823985"/>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4" name="Google Shape;3324;p98"/>
                <p:cNvGrpSpPr/>
                <p:nvPr/>
              </p:nvGrpSpPr>
              <p:grpSpPr>
                <a:xfrm>
                  <a:off x="1835838" y="2530721"/>
                  <a:ext cx="598064" cy="532324"/>
                  <a:chOff x="1806206" y="2502148"/>
                  <a:chExt cx="598064" cy="532324"/>
                </a:xfrm>
              </p:grpSpPr>
              <p:sp>
                <p:nvSpPr>
                  <p:cNvPr id="3325" name="Google Shape;3325;p9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9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327" name="Google Shape;3327;p98"/>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700">
                <a:solidFill>
                  <a:schemeClr val="dk1"/>
                </a:solidFill>
                <a:latin typeface="Times New Roman"/>
                <a:ea typeface="Times New Roman"/>
                <a:cs typeface="Times New Roman"/>
                <a:sym typeface="Times New Roman"/>
              </a:endParaRPr>
            </a:p>
          </p:txBody>
        </p:sp>
      </p:grpSp>
      <p:grpSp>
        <p:nvGrpSpPr>
          <p:cNvPr id="3328" name="Google Shape;3328;p98"/>
          <p:cNvGrpSpPr/>
          <p:nvPr/>
        </p:nvGrpSpPr>
        <p:grpSpPr>
          <a:xfrm>
            <a:off x="1000125" y="1325563"/>
            <a:ext cx="1144587" cy="1797050"/>
            <a:chOff x="1293813" y="1620838"/>
            <a:chExt cx="1144587" cy="1797050"/>
          </a:xfrm>
        </p:grpSpPr>
        <p:sp>
          <p:nvSpPr>
            <p:cNvPr id="3329" name="Google Shape;3329;p98"/>
            <p:cNvSpPr/>
            <p:nvPr/>
          </p:nvSpPr>
          <p:spPr>
            <a:xfrm>
              <a:off x="1293813"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98"/>
            <p:cNvSpPr txBox="1"/>
            <p:nvPr/>
          </p:nvSpPr>
          <p:spPr>
            <a:xfrm rot="-4132574">
              <a:off x="1069975" y="2311401"/>
              <a:ext cx="14763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Resilience</a:t>
              </a:r>
              <a:endParaRPr/>
            </a:p>
          </p:txBody>
        </p:sp>
      </p:grpSp>
      <p:grpSp>
        <p:nvGrpSpPr>
          <p:cNvPr id="3331" name="Google Shape;3331;p98"/>
          <p:cNvGrpSpPr/>
          <p:nvPr/>
        </p:nvGrpSpPr>
        <p:grpSpPr>
          <a:xfrm>
            <a:off x="1860550" y="1325563"/>
            <a:ext cx="1144587" cy="1797050"/>
            <a:chOff x="2154238" y="1620838"/>
            <a:chExt cx="1144587" cy="1797050"/>
          </a:xfrm>
        </p:grpSpPr>
        <p:sp>
          <p:nvSpPr>
            <p:cNvPr id="3332" name="Google Shape;3332;p98"/>
            <p:cNvSpPr/>
            <p:nvPr/>
          </p:nvSpPr>
          <p:spPr>
            <a:xfrm>
              <a:off x="2154238"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98"/>
            <p:cNvSpPr txBox="1"/>
            <p:nvPr/>
          </p:nvSpPr>
          <p:spPr>
            <a:xfrm rot="-4132574">
              <a:off x="2089150" y="2311401"/>
              <a:ext cx="11969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Passion</a:t>
              </a:r>
              <a:endParaRPr/>
            </a:p>
          </p:txBody>
        </p:sp>
      </p:grpSp>
      <p:grpSp>
        <p:nvGrpSpPr>
          <p:cNvPr id="3334" name="Google Shape;3334;p98"/>
          <p:cNvGrpSpPr/>
          <p:nvPr/>
        </p:nvGrpSpPr>
        <p:grpSpPr>
          <a:xfrm>
            <a:off x="2732087" y="1325563"/>
            <a:ext cx="1143000" cy="1797050"/>
            <a:chOff x="3025775" y="1620838"/>
            <a:chExt cx="1143000" cy="1797050"/>
          </a:xfrm>
        </p:grpSpPr>
        <p:sp>
          <p:nvSpPr>
            <p:cNvPr id="3335" name="Google Shape;3335;p98"/>
            <p:cNvSpPr/>
            <p:nvPr/>
          </p:nvSpPr>
          <p:spPr>
            <a:xfrm>
              <a:off x="3025775" y="1620838"/>
              <a:ext cx="1143000"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98"/>
            <p:cNvSpPr txBox="1"/>
            <p:nvPr/>
          </p:nvSpPr>
          <p:spPr>
            <a:xfrm rot="-4132574">
              <a:off x="2897187" y="2309813"/>
              <a:ext cx="13366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Network</a:t>
              </a:r>
              <a:endParaRPr/>
            </a:p>
          </p:txBody>
        </p:sp>
      </p:grpSp>
      <p:grpSp>
        <p:nvGrpSpPr>
          <p:cNvPr id="3337" name="Google Shape;3337;p98"/>
          <p:cNvGrpSpPr/>
          <p:nvPr/>
        </p:nvGrpSpPr>
        <p:grpSpPr>
          <a:xfrm>
            <a:off x="3569029" y="1142919"/>
            <a:ext cx="1166483" cy="2143287"/>
            <a:chOff x="3870655" y="1438194"/>
            <a:chExt cx="1166483" cy="2143287"/>
          </a:xfrm>
        </p:grpSpPr>
        <p:sp>
          <p:nvSpPr>
            <p:cNvPr id="3338" name="Google Shape;3338;p98"/>
            <p:cNvSpPr/>
            <p:nvPr/>
          </p:nvSpPr>
          <p:spPr>
            <a:xfrm>
              <a:off x="3895725" y="1620838"/>
              <a:ext cx="1141413"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98"/>
            <p:cNvSpPr txBox="1"/>
            <p:nvPr/>
          </p:nvSpPr>
          <p:spPr>
            <a:xfrm rot="-4132574">
              <a:off x="3371850" y="2309813"/>
              <a:ext cx="214312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Critical Thinking</a:t>
              </a:r>
              <a:endParaRPr/>
            </a:p>
          </p:txBody>
        </p:sp>
      </p:grpSp>
      <p:grpSp>
        <p:nvGrpSpPr>
          <p:cNvPr id="3340" name="Google Shape;3340;p98"/>
          <p:cNvGrpSpPr/>
          <p:nvPr/>
        </p:nvGrpSpPr>
        <p:grpSpPr>
          <a:xfrm>
            <a:off x="4470400" y="1325563"/>
            <a:ext cx="1143000" cy="1797050"/>
            <a:chOff x="4764088" y="1620838"/>
            <a:chExt cx="1143000" cy="1797050"/>
          </a:xfrm>
        </p:grpSpPr>
        <p:sp>
          <p:nvSpPr>
            <p:cNvPr id="3341" name="Google Shape;3341;p98"/>
            <p:cNvSpPr/>
            <p:nvPr/>
          </p:nvSpPr>
          <p:spPr>
            <a:xfrm>
              <a:off x="4764088" y="1620838"/>
              <a:ext cx="1143000"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98"/>
            <p:cNvSpPr txBox="1"/>
            <p:nvPr/>
          </p:nvSpPr>
          <p:spPr>
            <a:xfrm rot="-4132574">
              <a:off x="4812506" y="2312194"/>
              <a:ext cx="1017588"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Ethics</a:t>
              </a:r>
              <a:endParaRPr/>
            </a:p>
          </p:txBody>
        </p:sp>
      </p:grpSp>
      <p:grpSp>
        <p:nvGrpSpPr>
          <p:cNvPr id="3343" name="Google Shape;3343;p98"/>
          <p:cNvGrpSpPr/>
          <p:nvPr/>
        </p:nvGrpSpPr>
        <p:grpSpPr>
          <a:xfrm>
            <a:off x="5334458" y="1148949"/>
            <a:ext cx="1150478" cy="2134402"/>
            <a:chOff x="5628146" y="1444224"/>
            <a:chExt cx="1150478" cy="2134402"/>
          </a:xfrm>
        </p:grpSpPr>
        <p:sp>
          <p:nvSpPr>
            <p:cNvPr id="3344" name="Google Shape;3344;p98"/>
            <p:cNvSpPr/>
            <p:nvPr/>
          </p:nvSpPr>
          <p:spPr>
            <a:xfrm>
              <a:off x="5634038"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98"/>
            <p:cNvSpPr txBox="1"/>
            <p:nvPr/>
          </p:nvSpPr>
          <p:spPr>
            <a:xfrm rot="-4132574">
              <a:off x="5132388" y="2311400"/>
              <a:ext cx="213360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Humility</a:t>
              </a:r>
              <a:endParaRPr b="1" sz="2000">
                <a:solidFill>
                  <a:srgbClr val="EAF1DD"/>
                </a:solidFill>
                <a:latin typeface="Calibri"/>
                <a:ea typeface="Calibri"/>
                <a:cs typeface="Calibri"/>
                <a:sym typeface="Calibri"/>
              </a:endParaRPr>
            </a:p>
          </p:txBody>
        </p:sp>
      </p:grpSp>
      <p:grpSp>
        <p:nvGrpSpPr>
          <p:cNvPr id="3346" name="Google Shape;3346;p98"/>
          <p:cNvGrpSpPr/>
          <p:nvPr/>
        </p:nvGrpSpPr>
        <p:grpSpPr>
          <a:xfrm>
            <a:off x="1425575" y="1325563"/>
            <a:ext cx="1144587" cy="1797050"/>
            <a:chOff x="1719263" y="1620838"/>
            <a:chExt cx="1144587" cy="1797050"/>
          </a:xfrm>
        </p:grpSpPr>
        <p:sp>
          <p:nvSpPr>
            <p:cNvPr id="3347" name="Google Shape;3347;p98"/>
            <p:cNvSpPr/>
            <p:nvPr/>
          </p:nvSpPr>
          <p:spPr>
            <a:xfrm>
              <a:off x="171926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98"/>
            <p:cNvSpPr txBox="1"/>
            <p:nvPr/>
          </p:nvSpPr>
          <p:spPr>
            <a:xfrm rot="-4132574">
              <a:off x="1599407" y="2320131"/>
              <a:ext cx="1289050" cy="4016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Tenacity</a:t>
              </a:r>
              <a:endParaRPr/>
            </a:p>
          </p:txBody>
        </p:sp>
      </p:grpSp>
      <p:grpSp>
        <p:nvGrpSpPr>
          <p:cNvPr id="3349" name="Google Shape;3349;p98"/>
          <p:cNvGrpSpPr/>
          <p:nvPr/>
        </p:nvGrpSpPr>
        <p:grpSpPr>
          <a:xfrm>
            <a:off x="2295525" y="1325563"/>
            <a:ext cx="1144587" cy="1797050"/>
            <a:chOff x="2589213" y="1620838"/>
            <a:chExt cx="1144587" cy="1797050"/>
          </a:xfrm>
        </p:grpSpPr>
        <p:sp>
          <p:nvSpPr>
            <p:cNvPr id="3350" name="Google Shape;3350;p98"/>
            <p:cNvSpPr/>
            <p:nvPr/>
          </p:nvSpPr>
          <p:spPr>
            <a:xfrm>
              <a:off x="258921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98"/>
            <p:cNvSpPr txBox="1"/>
            <p:nvPr/>
          </p:nvSpPr>
          <p:spPr>
            <a:xfrm rot="-4132574">
              <a:off x="2319338" y="2320925"/>
              <a:ext cx="159385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Experience</a:t>
              </a:r>
              <a:endParaRPr/>
            </a:p>
          </p:txBody>
        </p:sp>
      </p:grpSp>
      <p:grpSp>
        <p:nvGrpSpPr>
          <p:cNvPr id="3352" name="Google Shape;3352;p98"/>
          <p:cNvGrpSpPr/>
          <p:nvPr/>
        </p:nvGrpSpPr>
        <p:grpSpPr>
          <a:xfrm>
            <a:off x="3144682" y="1210304"/>
            <a:ext cx="1163793" cy="2030745"/>
            <a:chOff x="3438370" y="1505579"/>
            <a:chExt cx="1163793" cy="2030745"/>
          </a:xfrm>
        </p:grpSpPr>
        <p:sp>
          <p:nvSpPr>
            <p:cNvPr id="3353" name="Google Shape;3353;p98"/>
            <p:cNvSpPr/>
            <p:nvPr/>
          </p:nvSpPr>
          <p:spPr>
            <a:xfrm>
              <a:off x="3460750" y="1620838"/>
              <a:ext cx="1141413"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98"/>
            <p:cNvSpPr txBox="1"/>
            <p:nvPr/>
          </p:nvSpPr>
          <p:spPr>
            <a:xfrm rot="-4132574">
              <a:off x="2978150" y="2320926"/>
              <a:ext cx="20224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Resource State</a:t>
              </a:r>
              <a:endParaRPr/>
            </a:p>
          </p:txBody>
        </p:sp>
      </p:grpSp>
      <p:grpSp>
        <p:nvGrpSpPr>
          <p:cNvPr id="3355" name="Google Shape;3355;p98"/>
          <p:cNvGrpSpPr/>
          <p:nvPr/>
        </p:nvGrpSpPr>
        <p:grpSpPr>
          <a:xfrm>
            <a:off x="3992062" y="1143666"/>
            <a:ext cx="1186363" cy="2164019"/>
            <a:chOff x="4285750" y="1438941"/>
            <a:chExt cx="1186363" cy="2164019"/>
          </a:xfrm>
        </p:grpSpPr>
        <p:sp>
          <p:nvSpPr>
            <p:cNvPr id="3356" name="Google Shape;3356;p98"/>
            <p:cNvSpPr/>
            <p:nvPr/>
          </p:nvSpPr>
          <p:spPr>
            <a:xfrm>
              <a:off x="4329113" y="1620838"/>
              <a:ext cx="1143000"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98"/>
            <p:cNvSpPr txBox="1"/>
            <p:nvPr/>
          </p:nvSpPr>
          <p:spPr>
            <a:xfrm rot="-4132574">
              <a:off x="3779838" y="2320925"/>
              <a:ext cx="216535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Problem Solving</a:t>
              </a:r>
              <a:endParaRPr/>
            </a:p>
          </p:txBody>
        </p:sp>
      </p:grpSp>
      <p:grpSp>
        <p:nvGrpSpPr>
          <p:cNvPr id="3358" name="Google Shape;3358;p98"/>
          <p:cNvGrpSpPr/>
          <p:nvPr/>
        </p:nvGrpSpPr>
        <p:grpSpPr>
          <a:xfrm>
            <a:off x="4905375" y="1226717"/>
            <a:ext cx="1144587" cy="1966019"/>
            <a:chOff x="5199063" y="1521992"/>
            <a:chExt cx="1144587" cy="1966019"/>
          </a:xfrm>
        </p:grpSpPr>
        <p:sp>
          <p:nvSpPr>
            <p:cNvPr id="3359" name="Google Shape;3359;p98"/>
            <p:cNvSpPr/>
            <p:nvPr/>
          </p:nvSpPr>
          <p:spPr>
            <a:xfrm>
              <a:off x="519906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98"/>
            <p:cNvSpPr txBox="1"/>
            <p:nvPr/>
          </p:nvSpPr>
          <p:spPr>
            <a:xfrm rot="-4132574">
              <a:off x="4765268" y="2304947"/>
              <a:ext cx="195306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Communication</a:t>
              </a:r>
              <a:endParaRPr b="1" sz="2000">
                <a:solidFill>
                  <a:srgbClr val="4F6128"/>
                </a:solidFill>
                <a:latin typeface="Calibri"/>
                <a:ea typeface="Calibri"/>
                <a:cs typeface="Calibri"/>
                <a:sym typeface="Calibri"/>
              </a:endParaRPr>
            </a:p>
          </p:txBody>
        </p:sp>
      </p:grpSp>
      <p:sp>
        <p:nvSpPr>
          <p:cNvPr id="3361" name="Google Shape;3361;p98"/>
          <p:cNvSpPr/>
          <p:nvPr/>
        </p:nvSpPr>
        <p:spPr>
          <a:xfrm rot="5400000">
            <a:off x="3627666" y="563791"/>
            <a:ext cx="440868" cy="5715000"/>
          </a:xfrm>
          <a:prstGeom prst="upArrow">
            <a:avLst>
              <a:gd fmla="val 50000" name="adj1"/>
              <a:gd fmla="val 50000" name="adj2"/>
            </a:avLst>
          </a:prstGeom>
          <a:gradFill>
            <a:gsLst>
              <a:gs pos="0">
                <a:srgbClr val="E0FFA2"/>
              </a:gs>
              <a:gs pos="100000">
                <a:srgbClr val="FFFFFF">
                  <a:alpha val="30980"/>
                </a:srgbClr>
              </a:gs>
            </a:gsLst>
            <a:lin ang="16200000" scaled="0"/>
          </a:gradFill>
          <a:ln cap="flat" cmpd="sng" w="9525">
            <a:solidFill>
              <a:srgbClr val="DDD9C3"/>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3362" name="Google Shape;3362;p98"/>
          <p:cNvSpPr txBox="1"/>
          <p:nvPr/>
        </p:nvSpPr>
        <p:spPr>
          <a:xfrm>
            <a:off x="474663" y="4203700"/>
            <a:ext cx="8229600" cy="1900238"/>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1100"/>
              <a:buFont typeface="Arial"/>
              <a:buNone/>
            </a:pPr>
            <a:r>
              <a:t/>
            </a:r>
            <a:endParaRPr sz="1100">
              <a:solidFill>
                <a:srgbClr val="333F1A"/>
              </a:solidFill>
              <a:latin typeface="Calibri"/>
              <a:ea typeface="Calibri"/>
              <a:cs typeface="Calibri"/>
              <a:sym typeface="Calibri"/>
            </a:endParaRPr>
          </a:p>
        </p:txBody>
      </p:sp>
      <p:sp>
        <p:nvSpPr>
          <p:cNvPr id="3363" name="Google Shape;3363;p98"/>
          <p:cNvSpPr/>
          <p:nvPr/>
        </p:nvSpPr>
        <p:spPr>
          <a:xfrm>
            <a:off x="242888" y="3756025"/>
            <a:ext cx="8443912" cy="256857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4" name="Google Shape;3364;p98"/>
          <p:cNvGrpSpPr/>
          <p:nvPr/>
        </p:nvGrpSpPr>
        <p:grpSpPr>
          <a:xfrm>
            <a:off x="425450" y="3890962"/>
            <a:ext cx="2393950" cy="647700"/>
            <a:chOff x="1717748" y="2375002"/>
            <a:chExt cx="3040064" cy="822967"/>
          </a:xfrm>
        </p:grpSpPr>
        <p:grpSp>
          <p:nvGrpSpPr>
            <p:cNvPr id="3365" name="Google Shape;3365;p98"/>
            <p:cNvGrpSpPr/>
            <p:nvPr/>
          </p:nvGrpSpPr>
          <p:grpSpPr>
            <a:xfrm>
              <a:off x="1717748" y="2375002"/>
              <a:ext cx="3040064" cy="822967"/>
              <a:chOff x="1717748" y="2375002"/>
              <a:chExt cx="3040064" cy="822967"/>
            </a:xfrm>
          </p:grpSpPr>
          <p:sp>
            <p:nvSpPr>
              <p:cNvPr id="3366" name="Google Shape;3366;p98"/>
              <p:cNvSpPr/>
              <p:nvPr/>
            </p:nvSpPr>
            <p:spPr>
              <a:xfrm>
                <a:off x="1723797" y="2375002"/>
                <a:ext cx="3034015" cy="822967"/>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chemeClr val="lt1"/>
                    </a:solidFill>
                    <a:latin typeface="Calibri"/>
                    <a:ea typeface="Calibri"/>
                    <a:cs typeface="Calibri"/>
                    <a:sym typeface="Calibri"/>
                  </a:rPr>
                  <a:t>HUMILITY</a:t>
                </a:r>
                <a:endParaRPr/>
              </a:p>
            </p:txBody>
          </p:sp>
          <p:sp>
            <p:nvSpPr>
              <p:cNvPr id="3367" name="Google Shape;3367;p98"/>
              <p:cNvSpPr/>
              <p:nvPr/>
            </p:nvSpPr>
            <p:spPr>
              <a:xfrm>
                <a:off x="1717748" y="2375002"/>
                <a:ext cx="822511" cy="822967"/>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8" name="Google Shape;3368;p98"/>
            <p:cNvGrpSpPr/>
            <p:nvPr/>
          </p:nvGrpSpPr>
          <p:grpSpPr>
            <a:xfrm>
              <a:off x="1835838" y="2530721"/>
              <a:ext cx="598064" cy="532324"/>
              <a:chOff x="1806206" y="2502148"/>
              <a:chExt cx="598064" cy="532324"/>
            </a:xfrm>
          </p:grpSpPr>
          <p:sp>
            <p:nvSpPr>
              <p:cNvPr id="3369" name="Google Shape;3369;p98"/>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98"/>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71" name="Google Shape;3371;p98"/>
          <p:cNvSpPr txBox="1"/>
          <p:nvPr/>
        </p:nvSpPr>
        <p:spPr>
          <a:xfrm>
            <a:off x="166688" y="4732338"/>
            <a:ext cx="8178800" cy="1516062"/>
          </a:xfrm>
          <a:prstGeom prst="rect">
            <a:avLst/>
          </a:prstGeom>
          <a:noFill/>
          <a:ln>
            <a:noFill/>
          </a:ln>
        </p:spPr>
        <p:txBody>
          <a:bodyPr anchorCtr="0" anchor="t" bIns="45700" lIns="91425" spcFirstLastPara="1" rIns="91425" wrap="square" tIns="45700">
            <a:noAutofit/>
          </a:bodyPr>
          <a:lstStyle/>
          <a:p>
            <a:pPr indent="-182880" lvl="0" marL="182880" marR="0" rtl="0" algn="l">
              <a:spcBef>
                <a:spcPts val="0"/>
              </a:spcBef>
              <a:spcAft>
                <a:spcPts val="0"/>
              </a:spcAft>
              <a:buClr>
                <a:srgbClr val="333F1A"/>
              </a:buClr>
              <a:buSzPts val="1800"/>
              <a:buFont typeface="Arial"/>
              <a:buChar char="•"/>
            </a:pPr>
            <a:r>
              <a:rPr i="1" lang="en-US" sz="1800">
                <a:solidFill>
                  <a:srgbClr val="333F1A"/>
                </a:solidFill>
                <a:latin typeface="Calibri"/>
                <a:ea typeface="Calibri"/>
                <a:cs typeface="Calibri"/>
                <a:sym typeface="Calibri"/>
              </a:rPr>
              <a:t>Near the ground; not high or lofty; not pretentious or magnificent; unpretending; unassuming; as, a humble cottage. </a:t>
            </a:r>
            <a:br>
              <a:rPr i="1" lang="en-US" sz="1800">
                <a:solidFill>
                  <a:srgbClr val="333F1A"/>
                </a:solidFill>
                <a:latin typeface="Calibri"/>
                <a:ea typeface="Calibri"/>
                <a:cs typeface="Calibri"/>
                <a:sym typeface="Calibri"/>
              </a:rPr>
            </a:br>
            <a:r>
              <a:rPr i="1" lang="en-US" sz="1800">
                <a:solidFill>
                  <a:srgbClr val="333F1A"/>
                </a:solidFill>
                <a:latin typeface="Calibri"/>
                <a:ea typeface="Calibri"/>
                <a:cs typeface="Calibri"/>
                <a:sym typeface="Calibri"/>
              </a:rPr>
              <a:t>Thinking lowly of one's self; claiming little for one's self; not proud, arrogant, or assuming; thinking one's self ill-deserving or unworthy, when judged by the demands of God; lowly; weak; modest.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6" name="Shape 3376"/>
        <p:cNvGrpSpPr/>
        <p:nvPr/>
      </p:nvGrpSpPr>
      <p:grpSpPr>
        <a:xfrm>
          <a:off x="0" y="0"/>
          <a:ext cx="0" cy="0"/>
          <a:chOff x="0" y="0"/>
          <a:chExt cx="0" cy="0"/>
        </a:xfrm>
      </p:grpSpPr>
      <p:sp>
        <p:nvSpPr>
          <p:cNvPr id="3377" name="Google Shape;3377;p99"/>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 Overview</a:t>
            </a:r>
            <a:endParaRPr baseline="30000"/>
          </a:p>
        </p:txBody>
      </p:sp>
      <p:grpSp>
        <p:nvGrpSpPr>
          <p:cNvPr id="3378" name="Google Shape;3378;p99"/>
          <p:cNvGrpSpPr/>
          <p:nvPr/>
        </p:nvGrpSpPr>
        <p:grpSpPr>
          <a:xfrm>
            <a:off x="7502531" y="-56971"/>
            <a:ext cx="1681038" cy="1725254"/>
            <a:chOff x="287469" y="1128858"/>
            <a:chExt cx="3328976" cy="3415407"/>
          </a:xfrm>
        </p:grpSpPr>
        <p:grpSp>
          <p:nvGrpSpPr>
            <p:cNvPr id="3379" name="Google Shape;3379;p99"/>
            <p:cNvGrpSpPr/>
            <p:nvPr/>
          </p:nvGrpSpPr>
          <p:grpSpPr>
            <a:xfrm>
              <a:off x="721813" y="2103576"/>
              <a:ext cx="2513580" cy="1457324"/>
              <a:chOff x="2593869" y="4166761"/>
              <a:chExt cx="1244907" cy="721772"/>
            </a:xfrm>
          </p:grpSpPr>
          <p:grpSp>
            <p:nvGrpSpPr>
              <p:cNvPr id="3380" name="Google Shape;3380;p99"/>
              <p:cNvGrpSpPr/>
              <p:nvPr/>
            </p:nvGrpSpPr>
            <p:grpSpPr>
              <a:xfrm>
                <a:off x="3049822" y="4261159"/>
                <a:ext cx="732066" cy="198174"/>
                <a:chOff x="1717748" y="2375002"/>
                <a:chExt cx="3040063" cy="822960"/>
              </a:xfrm>
            </p:grpSpPr>
            <p:grpSp>
              <p:nvGrpSpPr>
                <p:cNvPr id="3381" name="Google Shape;3381;p99"/>
                <p:cNvGrpSpPr/>
                <p:nvPr/>
              </p:nvGrpSpPr>
              <p:grpSpPr>
                <a:xfrm>
                  <a:off x="1717748" y="2375002"/>
                  <a:ext cx="3040063" cy="822960"/>
                  <a:chOff x="1717748" y="2375002"/>
                  <a:chExt cx="3040063" cy="822960"/>
                </a:xfrm>
              </p:grpSpPr>
              <p:sp>
                <p:nvSpPr>
                  <p:cNvPr id="3382" name="Google Shape;3382;p9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Market</a:t>
                    </a:r>
                    <a:endParaRPr/>
                  </a:p>
                </p:txBody>
              </p:sp>
              <p:sp>
                <p:nvSpPr>
                  <p:cNvPr id="3383" name="Google Shape;3383;p9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4" name="Google Shape;3384;p99"/>
                <p:cNvGrpSpPr/>
                <p:nvPr/>
              </p:nvGrpSpPr>
              <p:grpSpPr>
                <a:xfrm>
                  <a:off x="1835838" y="2530721"/>
                  <a:ext cx="598064" cy="532324"/>
                  <a:chOff x="1806206" y="2502148"/>
                  <a:chExt cx="598064" cy="532324"/>
                </a:xfrm>
              </p:grpSpPr>
              <p:sp>
                <p:nvSpPr>
                  <p:cNvPr id="3385" name="Google Shape;3385;p9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9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87" name="Google Shape;3387;p99"/>
              <p:cNvGrpSpPr/>
              <p:nvPr/>
            </p:nvGrpSpPr>
            <p:grpSpPr>
              <a:xfrm>
                <a:off x="2895037" y="4166761"/>
                <a:ext cx="732066" cy="198174"/>
                <a:chOff x="1717748" y="2375002"/>
                <a:chExt cx="3040063" cy="822960"/>
              </a:xfrm>
            </p:grpSpPr>
            <p:grpSp>
              <p:nvGrpSpPr>
                <p:cNvPr id="3388" name="Google Shape;3388;p99"/>
                <p:cNvGrpSpPr/>
                <p:nvPr/>
              </p:nvGrpSpPr>
              <p:grpSpPr>
                <a:xfrm>
                  <a:off x="1717748" y="2375002"/>
                  <a:ext cx="3040063" cy="822960"/>
                  <a:chOff x="1717748" y="2375002"/>
                  <a:chExt cx="3040063" cy="822960"/>
                </a:xfrm>
              </p:grpSpPr>
              <p:sp>
                <p:nvSpPr>
                  <p:cNvPr id="3389" name="Google Shape;3389;p9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Entity</a:t>
                    </a:r>
                    <a:endParaRPr/>
                  </a:p>
                </p:txBody>
              </p:sp>
              <p:sp>
                <p:nvSpPr>
                  <p:cNvPr id="3390" name="Google Shape;3390;p9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1" name="Google Shape;3391;p99"/>
                <p:cNvGrpSpPr/>
                <p:nvPr/>
              </p:nvGrpSpPr>
              <p:grpSpPr>
                <a:xfrm>
                  <a:off x="1835838" y="2530721"/>
                  <a:ext cx="598064" cy="532324"/>
                  <a:chOff x="1806206" y="2502148"/>
                  <a:chExt cx="598064" cy="532324"/>
                </a:xfrm>
              </p:grpSpPr>
              <p:sp>
                <p:nvSpPr>
                  <p:cNvPr id="3392" name="Google Shape;3392;p9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9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4" name="Google Shape;3394;p99"/>
              <p:cNvGrpSpPr/>
              <p:nvPr/>
            </p:nvGrpSpPr>
            <p:grpSpPr>
              <a:xfrm>
                <a:off x="2711061" y="4193202"/>
                <a:ext cx="734524" cy="198174"/>
                <a:chOff x="1717748" y="2375002"/>
                <a:chExt cx="3135731" cy="822960"/>
              </a:xfrm>
            </p:grpSpPr>
            <p:grpSp>
              <p:nvGrpSpPr>
                <p:cNvPr id="3395" name="Google Shape;3395;p99"/>
                <p:cNvGrpSpPr/>
                <p:nvPr/>
              </p:nvGrpSpPr>
              <p:grpSpPr>
                <a:xfrm>
                  <a:off x="1717748" y="2375002"/>
                  <a:ext cx="3135731" cy="822960"/>
                  <a:chOff x="1717748" y="2375002"/>
                  <a:chExt cx="3135731" cy="822960"/>
                </a:xfrm>
              </p:grpSpPr>
              <p:sp>
                <p:nvSpPr>
                  <p:cNvPr id="3396" name="Google Shape;3396;p99"/>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Governance</a:t>
                    </a:r>
                    <a:endParaRPr/>
                  </a:p>
                </p:txBody>
              </p:sp>
              <p:sp>
                <p:nvSpPr>
                  <p:cNvPr id="3397" name="Google Shape;3397;p9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8" name="Google Shape;3398;p99"/>
                <p:cNvGrpSpPr/>
                <p:nvPr/>
              </p:nvGrpSpPr>
              <p:grpSpPr>
                <a:xfrm>
                  <a:off x="1835838" y="2530721"/>
                  <a:ext cx="598064" cy="532324"/>
                  <a:chOff x="1806206" y="2502148"/>
                  <a:chExt cx="598064" cy="532324"/>
                </a:xfrm>
              </p:grpSpPr>
              <p:sp>
                <p:nvSpPr>
                  <p:cNvPr id="3399" name="Google Shape;3399;p9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9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01" name="Google Shape;3401;p99"/>
              <p:cNvGrpSpPr/>
              <p:nvPr/>
            </p:nvGrpSpPr>
            <p:grpSpPr>
              <a:xfrm>
                <a:off x="2595021" y="4333340"/>
                <a:ext cx="735109" cy="198174"/>
                <a:chOff x="1717748" y="2375002"/>
                <a:chExt cx="3052699" cy="822960"/>
              </a:xfrm>
            </p:grpSpPr>
            <p:grpSp>
              <p:nvGrpSpPr>
                <p:cNvPr id="3402" name="Google Shape;3402;p99"/>
                <p:cNvGrpSpPr/>
                <p:nvPr/>
              </p:nvGrpSpPr>
              <p:grpSpPr>
                <a:xfrm>
                  <a:off x="1717748" y="2375002"/>
                  <a:ext cx="3052699" cy="822960"/>
                  <a:chOff x="1717748" y="2375002"/>
                  <a:chExt cx="3052699" cy="822960"/>
                </a:xfrm>
              </p:grpSpPr>
              <p:sp>
                <p:nvSpPr>
                  <p:cNvPr id="3403" name="Google Shape;3403;p99"/>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Expectation</a:t>
                    </a:r>
                    <a:endParaRPr/>
                  </a:p>
                </p:txBody>
              </p:sp>
              <p:sp>
                <p:nvSpPr>
                  <p:cNvPr id="3404" name="Google Shape;3404;p9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5" name="Google Shape;3405;p99"/>
                <p:cNvGrpSpPr/>
                <p:nvPr/>
              </p:nvGrpSpPr>
              <p:grpSpPr>
                <a:xfrm>
                  <a:off x="1835838" y="2530721"/>
                  <a:ext cx="598064" cy="532324"/>
                  <a:chOff x="1806206" y="2502148"/>
                  <a:chExt cx="598064" cy="532324"/>
                </a:xfrm>
              </p:grpSpPr>
              <p:sp>
                <p:nvSpPr>
                  <p:cNvPr id="3406" name="Google Shape;3406;p9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9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08" name="Google Shape;3408;p99"/>
              <p:cNvGrpSpPr/>
              <p:nvPr/>
            </p:nvGrpSpPr>
            <p:grpSpPr>
              <a:xfrm>
                <a:off x="2593869" y="4521548"/>
                <a:ext cx="732066" cy="198174"/>
                <a:chOff x="1717748" y="2375002"/>
                <a:chExt cx="3040063" cy="822960"/>
              </a:xfrm>
            </p:grpSpPr>
            <p:grpSp>
              <p:nvGrpSpPr>
                <p:cNvPr id="3409" name="Google Shape;3409;p99"/>
                <p:cNvGrpSpPr/>
                <p:nvPr/>
              </p:nvGrpSpPr>
              <p:grpSpPr>
                <a:xfrm>
                  <a:off x="1717748" y="2375002"/>
                  <a:ext cx="3040063" cy="822960"/>
                  <a:chOff x="1717748" y="2375002"/>
                  <a:chExt cx="3040063" cy="822960"/>
                </a:xfrm>
              </p:grpSpPr>
              <p:sp>
                <p:nvSpPr>
                  <p:cNvPr id="3410" name="Google Shape;3410;p9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Execution</a:t>
                    </a:r>
                    <a:endParaRPr/>
                  </a:p>
                </p:txBody>
              </p:sp>
              <p:sp>
                <p:nvSpPr>
                  <p:cNvPr id="3411" name="Google Shape;3411;p9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2" name="Google Shape;3412;p99"/>
                <p:cNvGrpSpPr/>
                <p:nvPr/>
              </p:nvGrpSpPr>
              <p:grpSpPr>
                <a:xfrm>
                  <a:off x="1835838" y="2530721"/>
                  <a:ext cx="598064" cy="532324"/>
                  <a:chOff x="1806206" y="2502148"/>
                  <a:chExt cx="598064" cy="532324"/>
                </a:xfrm>
              </p:grpSpPr>
              <p:sp>
                <p:nvSpPr>
                  <p:cNvPr id="3413" name="Google Shape;3413;p9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9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15" name="Google Shape;3415;p99"/>
              <p:cNvGrpSpPr/>
              <p:nvPr/>
            </p:nvGrpSpPr>
            <p:grpSpPr>
              <a:xfrm>
                <a:off x="2714462" y="4656532"/>
                <a:ext cx="732066" cy="198174"/>
                <a:chOff x="1717748" y="2375002"/>
                <a:chExt cx="3040063" cy="822960"/>
              </a:xfrm>
            </p:grpSpPr>
            <p:grpSp>
              <p:nvGrpSpPr>
                <p:cNvPr id="3416" name="Google Shape;3416;p99"/>
                <p:cNvGrpSpPr/>
                <p:nvPr/>
              </p:nvGrpSpPr>
              <p:grpSpPr>
                <a:xfrm>
                  <a:off x="1717748" y="2375002"/>
                  <a:ext cx="3040063" cy="822960"/>
                  <a:chOff x="1717748" y="2375002"/>
                  <a:chExt cx="3040063" cy="822960"/>
                </a:xfrm>
              </p:grpSpPr>
              <p:sp>
                <p:nvSpPr>
                  <p:cNvPr id="3417" name="Google Shape;3417;p9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Operations</a:t>
                    </a:r>
                    <a:endParaRPr/>
                  </a:p>
                </p:txBody>
              </p:sp>
              <p:sp>
                <p:nvSpPr>
                  <p:cNvPr id="3418" name="Google Shape;3418;p9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9" name="Google Shape;3419;p99"/>
                <p:cNvGrpSpPr/>
                <p:nvPr/>
              </p:nvGrpSpPr>
              <p:grpSpPr>
                <a:xfrm>
                  <a:off x="1835838" y="2530721"/>
                  <a:ext cx="598064" cy="532324"/>
                  <a:chOff x="1806206" y="2502148"/>
                  <a:chExt cx="598064" cy="532324"/>
                </a:xfrm>
              </p:grpSpPr>
              <p:sp>
                <p:nvSpPr>
                  <p:cNvPr id="3420" name="Google Shape;3420;p9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9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22" name="Google Shape;3422;p99"/>
              <p:cNvGrpSpPr/>
              <p:nvPr/>
            </p:nvGrpSpPr>
            <p:grpSpPr>
              <a:xfrm>
                <a:off x="2891872" y="4690359"/>
                <a:ext cx="732066" cy="198174"/>
                <a:chOff x="1717748" y="2375002"/>
                <a:chExt cx="3040063" cy="822960"/>
              </a:xfrm>
            </p:grpSpPr>
            <p:grpSp>
              <p:nvGrpSpPr>
                <p:cNvPr id="3423" name="Google Shape;3423;p99"/>
                <p:cNvGrpSpPr/>
                <p:nvPr/>
              </p:nvGrpSpPr>
              <p:grpSpPr>
                <a:xfrm>
                  <a:off x="1717748" y="2375002"/>
                  <a:ext cx="3040063" cy="822960"/>
                  <a:chOff x="1717748" y="2375002"/>
                  <a:chExt cx="3040063" cy="822960"/>
                </a:xfrm>
              </p:grpSpPr>
              <p:sp>
                <p:nvSpPr>
                  <p:cNvPr id="3424" name="Google Shape;3424;p9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Strategy</a:t>
                    </a:r>
                    <a:endParaRPr/>
                  </a:p>
                </p:txBody>
              </p:sp>
              <p:sp>
                <p:nvSpPr>
                  <p:cNvPr id="3425" name="Google Shape;3425;p9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6" name="Google Shape;3426;p99"/>
                <p:cNvGrpSpPr/>
                <p:nvPr/>
              </p:nvGrpSpPr>
              <p:grpSpPr>
                <a:xfrm>
                  <a:off x="1835838" y="2530721"/>
                  <a:ext cx="598064" cy="532324"/>
                  <a:chOff x="1806206" y="2502148"/>
                  <a:chExt cx="598064" cy="532324"/>
                </a:xfrm>
              </p:grpSpPr>
              <p:sp>
                <p:nvSpPr>
                  <p:cNvPr id="3427" name="Google Shape;3427;p9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9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29" name="Google Shape;3429;p99"/>
              <p:cNvGrpSpPr/>
              <p:nvPr/>
            </p:nvGrpSpPr>
            <p:grpSpPr>
              <a:xfrm>
                <a:off x="3056140" y="4602572"/>
                <a:ext cx="732066" cy="198174"/>
                <a:chOff x="1717748" y="2375002"/>
                <a:chExt cx="3040063" cy="822960"/>
              </a:xfrm>
            </p:grpSpPr>
            <p:grpSp>
              <p:nvGrpSpPr>
                <p:cNvPr id="3430" name="Google Shape;3430;p99"/>
                <p:cNvGrpSpPr/>
                <p:nvPr/>
              </p:nvGrpSpPr>
              <p:grpSpPr>
                <a:xfrm>
                  <a:off x="1717748" y="2375002"/>
                  <a:ext cx="3040063" cy="822960"/>
                  <a:chOff x="1717748" y="2375002"/>
                  <a:chExt cx="3040063" cy="822960"/>
                </a:xfrm>
              </p:grpSpPr>
              <p:sp>
                <p:nvSpPr>
                  <p:cNvPr id="3431" name="Google Shape;3431;p99"/>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Financial</a:t>
                    </a:r>
                    <a:endParaRPr/>
                  </a:p>
                </p:txBody>
              </p:sp>
              <p:sp>
                <p:nvSpPr>
                  <p:cNvPr id="3432" name="Google Shape;3432;p99"/>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3" name="Google Shape;3433;p99"/>
                <p:cNvGrpSpPr/>
                <p:nvPr/>
              </p:nvGrpSpPr>
              <p:grpSpPr>
                <a:xfrm>
                  <a:off x="1835838" y="2530721"/>
                  <a:ext cx="598064" cy="532324"/>
                  <a:chOff x="1806206" y="2502148"/>
                  <a:chExt cx="598064" cy="532324"/>
                </a:xfrm>
              </p:grpSpPr>
              <p:sp>
                <p:nvSpPr>
                  <p:cNvPr id="3434" name="Google Shape;3434;p9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9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6" name="Google Shape;3436;p99"/>
              <p:cNvGrpSpPr/>
              <p:nvPr/>
            </p:nvGrpSpPr>
            <p:grpSpPr>
              <a:xfrm>
                <a:off x="3107163" y="4419098"/>
                <a:ext cx="731613" cy="198421"/>
                <a:chOff x="1719740" y="2374082"/>
                <a:chExt cx="3038182" cy="823985"/>
              </a:xfrm>
            </p:grpSpPr>
            <p:grpSp>
              <p:nvGrpSpPr>
                <p:cNvPr id="3437" name="Google Shape;3437;p99"/>
                <p:cNvGrpSpPr/>
                <p:nvPr/>
              </p:nvGrpSpPr>
              <p:grpSpPr>
                <a:xfrm>
                  <a:off x="1719740" y="2374082"/>
                  <a:ext cx="3038182" cy="823985"/>
                  <a:chOff x="1719740" y="2374082"/>
                  <a:chExt cx="3038182" cy="823985"/>
                </a:xfrm>
              </p:grpSpPr>
              <p:sp>
                <p:nvSpPr>
                  <p:cNvPr id="3438" name="Google Shape;3438;p99"/>
                  <p:cNvSpPr/>
                  <p:nvPr/>
                </p:nvSpPr>
                <p:spPr>
                  <a:xfrm>
                    <a:off x="1726550" y="2374082"/>
                    <a:ext cx="3031372" cy="823985"/>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People</a:t>
                    </a:r>
                    <a:endParaRPr/>
                  </a:p>
                </p:txBody>
              </p:sp>
              <p:sp>
                <p:nvSpPr>
                  <p:cNvPr id="3439" name="Google Shape;3439;p99"/>
                  <p:cNvSpPr/>
                  <p:nvPr/>
                </p:nvSpPr>
                <p:spPr>
                  <a:xfrm>
                    <a:off x="1719740" y="2374082"/>
                    <a:ext cx="824258" cy="823985"/>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0" name="Google Shape;3440;p99"/>
                <p:cNvGrpSpPr/>
                <p:nvPr/>
              </p:nvGrpSpPr>
              <p:grpSpPr>
                <a:xfrm>
                  <a:off x="1835838" y="2530721"/>
                  <a:ext cx="598064" cy="532324"/>
                  <a:chOff x="1806206" y="2502148"/>
                  <a:chExt cx="598064" cy="532324"/>
                </a:xfrm>
              </p:grpSpPr>
              <p:sp>
                <p:nvSpPr>
                  <p:cNvPr id="3441" name="Google Shape;3441;p9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9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443" name="Google Shape;3443;p99"/>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700">
                <a:solidFill>
                  <a:schemeClr val="dk1"/>
                </a:solidFill>
                <a:latin typeface="Times New Roman"/>
                <a:ea typeface="Times New Roman"/>
                <a:cs typeface="Times New Roman"/>
                <a:sym typeface="Times New Roman"/>
              </a:endParaRPr>
            </a:p>
          </p:txBody>
        </p:sp>
      </p:grpSp>
      <p:grpSp>
        <p:nvGrpSpPr>
          <p:cNvPr id="3444" name="Google Shape;3444;p99"/>
          <p:cNvGrpSpPr/>
          <p:nvPr/>
        </p:nvGrpSpPr>
        <p:grpSpPr>
          <a:xfrm>
            <a:off x="1000125" y="1325563"/>
            <a:ext cx="1144587" cy="1797050"/>
            <a:chOff x="1293813" y="1620838"/>
            <a:chExt cx="1144587" cy="1797050"/>
          </a:xfrm>
        </p:grpSpPr>
        <p:sp>
          <p:nvSpPr>
            <p:cNvPr id="3445" name="Google Shape;3445;p99"/>
            <p:cNvSpPr/>
            <p:nvPr/>
          </p:nvSpPr>
          <p:spPr>
            <a:xfrm>
              <a:off x="1293813"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99"/>
            <p:cNvSpPr txBox="1"/>
            <p:nvPr/>
          </p:nvSpPr>
          <p:spPr>
            <a:xfrm rot="-4132574">
              <a:off x="1069975" y="2311401"/>
              <a:ext cx="14763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Resilience</a:t>
              </a:r>
              <a:endParaRPr/>
            </a:p>
          </p:txBody>
        </p:sp>
      </p:grpSp>
      <p:grpSp>
        <p:nvGrpSpPr>
          <p:cNvPr id="3447" name="Google Shape;3447;p99"/>
          <p:cNvGrpSpPr/>
          <p:nvPr/>
        </p:nvGrpSpPr>
        <p:grpSpPr>
          <a:xfrm>
            <a:off x="1860550" y="1325563"/>
            <a:ext cx="1144587" cy="1797050"/>
            <a:chOff x="2154238" y="1620838"/>
            <a:chExt cx="1144587" cy="1797050"/>
          </a:xfrm>
        </p:grpSpPr>
        <p:sp>
          <p:nvSpPr>
            <p:cNvPr id="3448" name="Google Shape;3448;p99"/>
            <p:cNvSpPr/>
            <p:nvPr/>
          </p:nvSpPr>
          <p:spPr>
            <a:xfrm>
              <a:off x="2154238"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99"/>
            <p:cNvSpPr txBox="1"/>
            <p:nvPr/>
          </p:nvSpPr>
          <p:spPr>
            <a:xfrm rot="-4132574">
              <a:off x="2089150" y="2311401"/>
              <a:ext cx="11969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Passion</a:t>
              </a:r>
              <a:endParaRPr/>
            </a:p>
          </p:txBody>
        </p:sp>
      </p:grpSp>
      <p:grpSp>
        <p:nvGrpSpPr>
          <p:cNvPr id="3450" name="Google Shape;3450;p99"/>
          <p:cNvGrpSpPr/>
          <p:nvPr/>
        </p:nvGrpSpPr>
        <p:grpSpPr>
          <a:xfrm>
            <a:off x="2732087" y="1325563"/>
            <a:ext cx="1143000" cy="1797050"/>
            <a:chOff x="3025775" y="1620838"/>
            <a:chExt cx="1143000" cy="1797050"/>
          </a:xfrm>
        </p:grpSpPr>
        <p:sp>
          <p:nvSpPr>
            <p:cNvPr id="3451" name="Google Shape;3451;p99"/>
            <p:cNvSpPr/>
            <p:nvPr/>
          </p:nvSpPr>
          <p:spPr>
            <a:xfrm>
              <a:off x="3025775" y="1620838"/>
              <a:ext cx="1143000"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99"/>
            <p:cNvSpPr txBox="1"/>
            <p:nvPr/>
          </p:nvSpPr>
          <p:spPr>
            <a:xfrm rot="-4132574">
              <a:off x="2897187" y="2309813"/>
              <a:ext cx="13366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Network</a:t>
              </a:r>
              <a:endParaRPr/>
            </a:p>
          </p:txBody>
        </p:sp>
      </p:grpSp>
      <p:grpSp>
        <p:nvGrpSpPr>
          <p:cNvPr id="3453" name="Google Shape;3453;p99"/>
          <p:cNvGrpSpPr/>
          <p:nvPr/>
        </p:nvGrpSpPr>
        <p:grpSpPr>
          <a:xfrm>
            <a:off x="3569029" y="1142919"/>
            <a:ext cx="1166483" cy="2143287"/>
            <a:chOff x="3870655" y="1438194"/>
            <a:chExt cx="1166483" cy="2143287"/>
          </a:xfrm>
        </p:grpSpPr>
        <p:sp>
          <p:nvSpPr>
            <p:cNvPr id="3454" name="Google Shape;3454;p99"/>
            <p:cNvSpPr/>
            <p:nvPr/>
          </p:nvSpPr>
          <p:spPr>
            <a:xfrm>
              <a:off x="3895725" y="1620838"/>
              <a:ext cx="1141413"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99"/>
            <p:cNvSpPr txBox="1"/>
            <p:nvPr/>
          </p:nvSpPr>
          <p:spPr>
            <a:xfrm rot="-4132574">
              <a:off x="3371850" y="2309813"/>
              <a:ext cx="214312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Critical Thinking</a:t>
              </a:r>
              <a:endParaRPr/>
            </a:p>
          </p:txBody>
        </p:sp>
      </p:grpSp>
      <p:grpSp>
        <p:nvGrpSpPr>
          <p:cNvPr id="3456" name="Google Shape;3456;p99"/>
          <p:cNvGrpSpPr/>
          <p:nvPr/>
        </p:nvGrpSpPr>
        <p:grpSpPr>
          <a:xfrm>
            <a:off x="4470400" y="1325563"/>
            <a:ext cx="1143000" cy="1797050"/>
            <a:chOff x="4764088" y="1620838"/>
            <a:chExt cx="1143000" cy="1797050"/>
          </a:xfrm>
        </p:grpSpPr>
        <p:sp>
          <p:nvSpPr>
            <p:cNvPr id="3457" name="Google Shape;3457;p99"/>
            <p:cNvSpPr/>
            <p:nvPr/>
          </p:nvSpPr>
          <p:spPr>
            <a:xfrm>
              <a:off x="4764088" y="1620838"/>
              <a:ext cx="1143000"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99"/>
            <p:cNvSpPr txBox="1"/>
            <p:nvPr/>
          </p:nvSpPr>
          <p:spPr>
            <a:xfrm rot="-4132574">
              <a:off x="4812506" y="2312194"/>
              <a:ext cx="1017588"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Ethics</a:t>
              </a:r>
              <a:endParaRPr/>
            </a:p>
          </p:txBody>
        </p:sp>
      </p:grpSp>
      <p:grpSp>
        <p:nvGrpSpPr>
          <p:cNvPr id="3459" name="Google Shape;3459;p99"/>
          <p:cNvGrpSpPr/>
          <p:nvPr/>
        </p:nvGrpSpPr>
        <p:grpSpPr>
          <a:xfrm>
            <a:off x="5334458" y="1148949"/>
            <a:ext cx="1150478" cy="2134402"/>
            <a:chOff x="5628146" y="1444224"/>
            <a:chExt cx="1150478" cy="2134402"/>
          </a:xfrm>
        </p:grpSpPr>
        <p:sp>
          <p:nvSpPr>
            <p:cNvPr id="3460" name="Google Shape;3460;p99"/>
            <p:cNvSpPr/>
            <p:nvPr/>
          </p:nvSpPr>
          <p:spPr>
            <a:xfrm>
              <a:off x="5634038"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99"/>
            <p:cNvSpPr txBox="1"/>
            <p:nvPr/>
          </p:nvSpPr>
          <p:spPr>
            <a:xfrm rot="-4132574">
              <a:off x="5132388" y="2311400"/>
              <a:ext cx="213360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Humility</a:t>
              </a:r>
              <a:endParaRPr b="1" sz="2000">
                <a:solidFill>
                  <a:srgbClr val="EAF1DD"/>
                </a:solidFill>
                <a:latin typeface="Calibri"/>
                <a:ea typeface="Calibri"/>
                <a:cs typeface="Calibri"/>
                <a:sym typeface="Calibri"/>
              </a:endParaRPr>
            </a:p>
          </p:txBody>
        </p:sp>
      </p:grpSp>
      <p:grpSp>
        <p:nvGrpSpPr>
          <p:cNvPr id="3462" name="Google Shape;3462;p99"/>
          <p:cNvGrpSpPr/>
          <p:nvPr/>
        </p:nvGrpSpPr>
        <p:grpSpPr>
          <a:xfrm>
            <a:off x="1425575" y="1325563"/>
            <a:ext cx="1144587" cy="1797050"/>
            <a:chOff x="1719263" y="1620838"/>
            <a:chExt cx="1144587" cy="1797050"/>
          </a:xfrm>
        </p:grpSpPr>
        <p:sp>
          <p:nvSpPr>
            <p:cNvPr id="3463" name="Google Shape;3463;p99"/>
            <p:cNvSpPr/>
            <p:nvPr/>
          </p:nvSpPr>
          <p:spPr>
            <a:xfrm>
              <a:off x="171926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99"/>
            <p:cNvSpPr txBox="1"/>
            <p:nvPr/>
          </p:nvSpPr>
          <p:spPr>
            <a:xfrm rot="-4132574">
              <a:off x="1599407" y="2320131"/>
              <a:ext cx="1289050" cy="4016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Tenacity</a:t>
              </a:r>
              <a:endParaRPr/>
            </a:p>
          </p:txBody>
        </p:sp>
      </p:grpSp>
      <p:grpSp>
        <p:nvGrpSpPr>
          <p:cNvPr id="3465" name="Google Shape;3465;p99"/>
          <p:cNvGrpSpPr/>
          <p:nvPr/>
        </p:nvGrpSpPr>
        <p:grpSpPr>
          <a:xfrm>
            <a:off x="2295525" y="1325563"/>
            <a:ext cx="1144587" cy="1797050"/>
            <a:chOff x="2589213" y="1620838"/>
            <a:chExt cx="1144587" cy="1797050"/>
          </a:xfrm>
        </p:grpSpPr>
        <p:sp>
          <p:nvSpPr>
            <p:cNvPr id="3466" name="Google Shape;3466;p99"/>
            <p:cNvSpPr/>
            <p:nvPr/>
          </p:nvSpPr>
          <p:spPr>
            <a:xfrm>
              <a:off x="258921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99"/>
            <p:cNvSpPr txBox="1"/>
            <p:nvPr/>
          </p:nvSpPr>
          <p:spPr>
            <a:xfrm rot="-4132574">
              <a:off x="2319338" y="2320925"/>
              <a:ext cx="159385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Experience</a:t>
              </a:r>
              <a:endParaRPr/>
            </a:p>
          </p:txBody>
        </p:sp>
      </p:grpSp>
      <p:grpSp>
        <p:nvGrpSpPr>
          <p:cNvPr id="3468" name="Google Shape;3468;p99"/>
          <p:cNvGrpSpPr/>
          <p:nvPr/>
        </p:nvGrpSpPr>
        <p:grpSpPr>
          <a:xfrm>
            <a:off x="3144682" y="1210304"/>
            <a:ext cx="1163793" cy="2030745"/>
            <a:chOff x="3438370" y="1505579"/>
            <a:chExt cx="1163793" cy="2030745"/>
          </a:xfrm>
        </p:grpSpPr>
        <p:sp>
          <p:nvSpPr>
            <p:cNvPr id="3469" name="Google Shape;3469;p99"/>
            <p:cNvSpPr/>
            <p:nvPr/>
          </p:nvSpPr>
          <p:spPr>
            <a:xfrm>
              <a:off x="3460750" y="1620838"/>
              <a:ext cx="1141413"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99"/>
            <p:cNvSpPr txBox="1"/>
            <p:nvPr/>
          </p:nvSpPr>
          <p:spPr>
            <a:xfrm rot="-4132574">
              <a:off x="2978150" y="2320926"/>
              <a:ext cx="20224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Resource State</a:t>
              </a:r>
              <a:endParaRPr/>
            </a:p>
          </p:txBody>
        </p:sp>
      </p:grpSp>
      <p:grpSp>
        <p:nvGrpSpPr>
          <p:cNvPr id="3471" name="Google Shape;3471;p99"/>
          <p:cNvGrpSpPr/>
          <p:nvPr/>
        </p:nvGrpSpPr>
        <p:grpSpPr>
          <a:xfrm>
            <a:off x="3992062" y="1143666"/>
            <a:ext cx="1186363" cy="2164019"/>
            <a:chOff x="4285750" y="1438941"/>
            <a:chExt cx="1186363" cy="2164019"/>
          </a:xfrm>
        </p:grpSpPr>
        <p:sp>
          <p:nvSpPr>
            <p:cNvPr id="3472" name="Google Shape;3472;p99"/>
            <p:cNvSpPr/>
            <p:nvPr/>
          </p:nvSpPr>
          <p:spPr>
            <a:xfrm>
              <a:off x="4329113" y="1620838"/>
              <a:ext cx="1143000"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99"/>
            <p:cNvSpPr txBox="1"/>
            <p:nvPr/>
          </p:nvSpPr>
          <p:spPr>
            <a:xfrm rot="-4132574">
              <a:off x="3779838" y="2320925"/>
              <a:ext cx="216535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Problem Solving</a:t>
              </a:r>
              <a:endParaRPr/>
            </a:p>
          </p:txBody>
        </p:sp>
      </p:grpSp>
      <p:grpSp>
        <p:nvGrpSpPr>
          <p:cNvPr id="3474" name="Google Shape;3474;p99"/>
          <p:cNvGrpSpPr/>
          <p:nvPr/>
        </p:nvGrpSpPr>
        <p:grpSpPr>
          <a:xfrm>
            <a:off x="4905375" y="1226717"/>
            <a:ext cx="1144587" cy="1966019"/>
            <a:chOff x="5199063" y="1521992"/>
            <a:chExt cx="1144587" cy="1966019"/>
          </a:xfrm>
        </p:grpSpPr>
        <p:sp>
          <p:nvSpPr>
            <p:cNvPr id="3475" name="Google Shape;3475;p99"/>
            <p:cNvSpPr/>
            <p:nvPr/>
          </p:nvSpPr>
          <p:spPr>
            <a:xfrm>
              <a:off x="519906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99"/>
            <p:cNvSpPr txBox="1"/>
            <p:nvPr/>
          </p:nvSpPr>
          <p:spPr>
            <a:xfrm rot="-4132574">
              <a:off x="4765268" y="2304947"/>
              <a:ext cx="195306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Communication</a:t>
              </a:r>
              <a:endParaRPr b="1" sz="2000">
                <a:solidFill>
                  <a:srgbClr val="4F6128"/>
                </a:solidFill>
                <a:latin typeface="Calibri"/>
                <a:ea typeface="Calibri"/>
                <a:cs typeface="Calibri"/>
                <a:sym typeface="Calibri"/>
              </a:endParaRPr>
            </a:p>
          </p:txBody>
        </p:sp>
      </p:grpSp>
      <p:grpSp>
        <p:nvGrpSpPr>
          <p:cNvPr id="3477" name="Google Shape;3477;p99"/>
          <p:cNvGrpSpPr/>
          <p:nvPr/>
        </p:nvGrpSpPr>
        <p:grpSpPr>
          <a:xfrm>
            <a:off x="5775325" y="1325563"/>
            <a:ext cx="1144587" cy="1797050"/>
            <a:chOff x="6069013" y="1620838"/>
            <a:chExt cx="1144587" cy="1797050"/>
          </a:xfrm>
        </p:grpSpPr>
        <p:sp>
          <p:nvSpPr>
            <p:cNvPr id="3478" name="Google Shape;3478;p99"/>
            <p:cNvSpPr/>
            <p:nvPr/>
          </p:nvSpPr>
          <p:spPr>
            <a:xfrm>
              <a:off x="606901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99"/>
            <p:cNvSpPr txBox="1"/>
            <p:nvPr/>
          </p:nvSpPr>
          <p:spPr>
            <a:xfrm rot="-4132574">
              <a:off x="5940425" y="2320925"/>
              <a:ext cx="133350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Aptitude</a:t>
              </a:r>
              <a:endParaRPr/>
            </a:p>
          </p:txBody>
        </p:sp>
      </p:grpSp>
      <p:sp>
        <p:nvSpPr>
          <p:cNvPr id="3480" name="Google Shape;3480;p99"/>
          <p:cNvSpPr/>
          <p:nvPr/>
        </p:nvSpPr>
        <p:spPr>
          <a:xfrm rot="5400000">
            <a:off x="3627666" y="563791"/>
            <a:ext cx="440868" cy="5715000"/>
          </a:xfrm>
          <a:prstGeom prst="upArrow">
            <a:avLst>
              <a:gd fmla="val 50000" name="adj1"/>
              <a:gd fmla="val 50000" name="adj2"/>
            </a:avLst>
          </a:prstGeom>
          <a:gradFill>
            <a:gsLst>
              <a:gs pos="0">
                <a:srgbClr val="E0FFA2"/>
              </a:gs>
              <a:gs pos="100000">
                <a:srgbClr val="FFFFFF">
                  <a:alpha val="30980"/>
                </a:srgbClr>
              </a:gs>
            </a:gsLst>
            <a:lin ang="16200000" scaled="0"/>
          </a:gradFill>
          <a:ln cap="flat" cmpd="sng" w="9525">
            <a:solidFill>
              <a:srgbClr val="DDD9C3"/>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3481" name="Google Shape;3481;p99"/>
          <p:cNvSpPr txBox="1"/>
          <p:nvPr/>
        </p:nvSpPr>
        <p:spPr>
          <a:xfrm>
            <a:off x="474663" y="4203700"/>
            <a:ext cx="8229600" cy="1900238"/>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1100"/>
              <a:buFont typeface="Arial"/>
              <a:buNone/>
            </a:pPr>
            <a:r>
              <a:t/>
            </a:r>
            <a:endParaRPr sz="1100">
              <a:solidFill>
                <a:srgbClr val="333F1A"/>
              </a:solidFill>
              <a:latin typeface="Calibri"/>
              <a:ea typeface="Calibri"/>
              <a:cs typeface="Calibri"/>
              <a:sym typeface="Calibri"/>
            </a:endParaRPr>
          </a:p>
        </p:txBody>
      </p:sp>
      <p:sp>
        <p:nvSpPr>
          <p:cNvPr id="3482" name="Google Shape;3482;p99"/>
          <p:cNvSpPr/>
          <p:nvPr/>
        </p:nvSpPr>
        <p:spPr>
          <a:xfrm>
            <a:off x="242888" y="3756025"/>
            <a:ext cx="8443912" cy="256857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3" name="Google Shape;3483;p99"/>
          <p:cNvGrpSpPr/>
          <p:nvPr/>
        </p:nvGrpSpPr>
        <p:grpSpPr>
          <a:xfrm>
            <a:off x="349250" y="3890963"/>
            <a:ext cx="2393950" cy="647700"/>
            <a:chOff x="1717748" y="2375002"/>
            <a:chExt cx="3040064" cy="822967"/>
          </a:xfrm>
        </p:grpSpPr>
        <p:grpSp>
          <p:nvGrpSpPr>
            <p:cNvPr id="3484" name="Google Shape;3484;p99"/>
            <p:cNvGrpSpPr/>
            <p:nvPr/>
          </p:nvGrpSpPr>
          <p:grpSpPr>
            <a:xfrm>
              <a:off x="1717748" y="2375002"/>
              <a:ext cx="3040064" cy="822967"/>
              <a:chOff x="1717748" y="2375002"/>
              <a:chExt cx="3040064" cy="822967"/>
            </a:xfrm>
          </p:grpSpPr>
          <p:sp>
            <p:nvSpPr>
              <p:cNvPr id="3485" name="Google Shape;3485;p99"/>
              <p:cNvSpPr/>
              <p:nvPr/>
            </p:nvSpPr>
            <p:spPr>
              <a:xfrm>
                <a:off x="1723797" y="2375002"/>
                <a:ext cx="3034015" cy="822967"/>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chemeClr val="lt1"/>
                    </a:solidFill>
                    <a:latin typeface="Calibri"/>
                    <a:ea typeface="Calibri"/>
                    <a:cs typeface="Calibri"/>
                    <a:sym typeface="Calibri"/>
                  </a:rPr>
                  <a:t>APTITUDE</a:t>
                </a:r>
                <a:endParaRPr/>
              </a:p>
            </p:txBody>
          </p:sp>
          <p:sp>
            <p:nvSpPr>
              <p:cNvPr id="3486" name="Google Shape;3486;p99"/>
              <p:cNvSpPr/>
              <p:nvPr/>
            </p:nvSpPr>
            <p:spPr>
              <a:xfrm>
                <a:off x="1717748" y="2375002"/>
                <a:ext cx="822511" cy="822967"/>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7" name="Google Shape;3487;p99"/>
            <p:cNvGrpSpPr/>
            <p:nvPr/>
          </p:nvGrpSpPr>
          <p:grpSpPr>
            <a:xfrm>
              <a:off x="1835838" y="2530721"/>
              <a:ext cx="598064" cy="532324"/>
              <a:chOff x="1806206" y="2502148"/>
              <a:chExt cx="598064" cy="532324"/>
            </a:xfrm>
          </p:grpSpPr>
          <p:sp>
            <p:nvSpPr>
              <p:cNvPr id="3488" name="Google Shape;3488;p99"/>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99"/>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90" name="Google Shape;3490;p99"/>
          <p:cNvSpPr txBox="1"/>
          <p:nvPr/>
        </p:nvSpPr>
        <p:spPr>
          <a:xfrm>
            <a:off x="166688" y="4572000"/>
            <a:ext cx="8215312" cy="1973262"/>
          </a:xfrm>
          <a:prstGeom prst="rect">
            <a:avLst/>
          </a:prstGeom>
          <a:noFill/>
          <a:ln>
            <a:noFill/>
          </a:ln>
        </p:spPr>
        <p:txBody>
          <a:bodyPr anchorCtr="0" anchor="t" bIns="45700" lIns="91425" spcFirstLastPara="1" rIns="91425" wrap="square" tIns="45700">
            <a:noAutofit/>
          </a:bodyPr>
          <a:lstStyle/>
          <a:p>
            <a:pPr indent="-182880" lvl="0" marL="182880" marR="0" rtl="0" algn="l">
              <a:spcBef>
                <a:spcPts val="0"/>
              </a:spcBef>
              <a:spcAft>
                <a:spcPts val="0"/>
              </a:spcAft>
              <a:buClr>
                <a:srgbClr val="333F1A"/>
              </a:buClr>
              <a:buSzPts val="1800"/>
              <a:buFont typeface="Arial"/>
              <a:buChar char="•"/>
            </a:pPr>
            <a:r>
              <a:rPr i="1" lang="en-US" sz="1800">
                <a:solidFill>
                  <a:srgbClr val="333F1A"/>
                </a:solidFill>
                <a:latin typeface="Calibri"/>
                <a:ea typeface="Calibri"/>
                <a:cs typeface="Calibri"/>
                <a:sym typeface="Calibri"/>
              </a:rPr>
              <a:t>Capability; ability; innate or acquired capacity for something; talent: She has a special aptitude for mathematics. 2. readiness or quickness in learning; intelligence: He was placed in honors classes because of his general aptitude.  A natural or acquired disposition or capacity for a particular purpose, or tendency to a particular action or effect; as, oil has an aptitude to burn.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5" name="Shape 3495"/>
        <p:cNvGrpSpPr/>
        <p:nvPr/>
      </p:nvGrpSpPr>
      <p:grpSpPr>
        <a:xfrm>
          <a:off x="0" y="0"/>
          <a:ext cx="0" cy="0"/>
          <a:chOff x="0" y="0"/>
          <a:chExt cx="0" cy="0"/>
        </a:xfrm>
      </p:grpSpPr>
      <p:sp>
        <p:nvSpPr>
          <p:cNvPr id="3496" name="Google Shape;3496;p100"/>
          <p:cNvSpPr txBox="1"/>
          <p:nvPr>
            <p:ph type="title"/>
          </p:nvPr>
        </p:nvSpPr>
        <p:spPr>
          <a:xfrm>
            <a:off x="457200" y="158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An Overview</a:t>
            </a:r>
            <a:endParaRPr baseline="30000"/>
          </a:p>
        </p:txBody>
      </p:sp>
      <p:grpSp>
        <p:nvGrpSpPr>
          <p:cNvPr id="3497" name="Google Shape;3497;p100"/>
          <p:cNvGrpSpPr/>
          <p:nvPr/>
        </p:nvGrpSpPr>
        <p:grpSpPr>
          <a:xfrm>
            <a:off x="7502531" y="-56971"/>
            <a:ext cx="1681038" cy="1725254"/>
            <a:chOff x="287469" y="1128858"/>
            <a:chExt cx="3328976" cy="3415407"/>
          </a:xfrm>
        </p:grpSpPr>
        <p:grpSp>
          <p:nvGrpSpPr>
            <p:cNvPr id="3498" name="Google Shape;3498;p100"/>
            <p:cNvGrpSpPr/>
            <p:nvPr/>
          </p:nvGrpSpPr>
          <p:grpSpPr>
            <a:xfrm>
              <a:off x="721813" y="2103576"/>
              <a:ext cx="2513580" cy="1457324"/>
              <a:chOff x="2593869" y="4166761"/>
              <a:chExt cx="1244907" cy="721772"/>
            </a:xfrm>
          </p:grpSpPr>
          <p:grpSp>
            <p:nvGrpSpPr>
              <p:cNvPr id="3499" name="Google Shape;3499;p100"/>
              <p:cNvGrpSpPr/>
              <p:nvPr/>
            </p:nvGrpSpPr>
            <p:grpSpPr>
              <a:xfrm>
                <a:off x="3049822" y="4261159"/>
                <a:ext cx="732066" cy="198174"/>
                <a:chOff x="1717748" y="2375002"/>
                <a:chExt cx="3040063" cy="822960"/>
              </a:xfrm>
            </p:grpSpPr>
            <p:grpSp>
              <p:nvGrpSpPr>
                <p:cNvPr id="3500" name="Google Shape;3500;p100"/>
                <p:cNvGrpSpPr/>
                <p:nvPr/>
              </p:nvGrpSpPr>
              <p:grpSpPr>
                <a:xfrm>
                  <a:off x="1717748" y="2375002"/>
                  <a:ext cx="3040063" cy="822960"/>
                  <a:chOff x="1717748" y="2375002"/>
                  <a:chExt cx="3040063" cy="822960"/>
                </a:xfrm>
              </p:grpSpPr>
              <p:sp>
                <p:nvSpPr>
                  <p:cNvPr id="3501" name="Google Shape;3501;p100"/>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Market</a:t>
                    </a:r>
                    <a:endParaRPr/>
                  </a:p>
                </p:txBody>
              </p:sp>
              <p:sp>
                <p:nvSpPr>
                  <p:cNvPr id="3502" name="Google Shape;3502;p100"/>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3" name="Google Shape;3503;p100"/>
                <p:cNvGrpSpPr/>
                <p:nvPr/>
              </p:nvGrpSpPr>
              <p:grpSpPr>
                <a:xfrm>
                  <a:off x="1835838" y="2530721"/>
                  <a:ext cx="598064" cy="532324"/>
                  <a:chOff x="1806206" y="2502148"/>
                  <a:chExt cx="598064" cy="532324"/>
                </a:xfrm>
              </p:grpSpPr>
              <p:sp>
                <p:nvSpPr>
                  <p:cNvPr id="3504" name="Google Shape;3504;p100"/>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00"/>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06" name="Google Shape;3506;p100"/>
              <p:cNvGrpSpPr/>
              <p:nvPr/>
            </p:nvGrpSpPr>
            <p:grpSpPr>
              <a:xfrm>
                <a:off x="2895037" y="4166761"/>
                <a:ext cx="732066" cy="198174"/>
                <a:chOff x="1717748" y="2375002"/>
                <a:chExt cx="3040063" cy="822960"/>
              </a:xfrm>
            </p:grpSpPr>
            <p:grpSp>
              <p:nvGrpSpPr>
                <p:cNvPr id="3507" name="Google Shape;3507;p100"/>
                <p:cNvGrpSpPr/>
                <p:nvPr/>
              </p:nvGrpSpPr>
              <p:grpSpPr>
                <a:xfrm>
                  <a:off x="1717748" y="2375002"/>
                  <a:ext cx="3040063" cy="822960"/>
                  <a:chOff x="1717748" y="2375002"/>
                  <a:chExt cx="3040063" cy="822960"/>
                </a:xfrm>
              </p:grpSpPr>
              <p:sp>
                <p:nvSpPr>
                  <p:cNvPr id="3508" name="Google Shape;3508;p100"/>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Entity</a:t>
                    </a:r>
                    <a:endParaRPr/>
                  </a:p>
                </p:txBody>
              </p:sp>
              <p:sp>
                <p:nvSpPr>
                  <p:cNvPr id="3509" name="Google Shape;3509;p100"/>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0" name="Google Shape;3510;p100"/>
                <p:cNvGrpSpPr/>
                <p:nvPr/>
              </p:nvGrpSpPr>
              <p:grpSpPr>
                <a:xfrm>
                  <a:off x="1835838" y="2530721"/>
                  <a:ext cx="598064" cy="532324"/>
                  <a:chOff x="1806206" y="2502148"/>
                  <a:chExt cx="598064" cy="532324"/>
                </a:xfrm>
              </p:grpSpPr>
              <p:sp>
                <p:nvSpPr>
                  <p:cNvPr id="3511" name="Google Shape;3511;p100"/>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00"/>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3" name="Google Shape;3513;p100"/>
              <p:cNvGrpSpPr/>
              <p:nvPr/>
            </p:nvGrpSpPr>
            <p:grpSpPr>
              <a:xfrm>
                <a:off x="2711061" y="4193202"/>
                <a:ext cx="734524" cy="198174"/>
                <a:chOff x="1717748" y="2375002"/>
                <a:chExt cx="3135731" cy="822960"/>
              </a:xfrm>
            </p:grpSpPr>
            <p:grpSp>
              <p:nvGrpSpPr>
                <p:cNvPr id="3514" name="Google Shape;3514;p100"/>
                <p:cNvGrpSpPr/>
                <p:nvPr/>
              </p:nvGrpSpPr>
              <p:grpSpPr>
                <a:xfrm>
                  <a:off x="1717748" y="2375002"/>
                  <a:ext cx="3135731" cy="822960"/>
                  <a:chOff x="1717748" y="2375002"/>
                  <a:chExt cx="3135731" cy="822960"/>
                </a:xfrm>
              </p:grpSpPr>
              <p:sp>
                <p:nvSpPr>
                  <p:cNvPr id="3515" name="Google Shape;3515;p100"/>
                  <p:cNvSpPr/>
                  <p:nvPr/>
                </p:nvSpPr>
                <p:spPr>
                  <a:xfrm>
                    <a:off x="1724066" y="2375002"/>
                    <a:ext cx="3129413"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Governance</a:t>
                    </a:r>
                    <a:endParaRPr/>
                  </a:p>
                </p:txBody>
              </p:sp>
              <p:sp>
                <p:nvSpPr>
                  <p:cNvPr id="3516" name="Google Shape;3516;p100"/>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7" name="Google Shape;3517;p100"/>
                <p:cNvGrpSpPr/>
                <p:nvPr/>
              </p:nvGrpSpPr>
              <p:grpSpPr>
                <a:xfrm>
                  <a:off x="1835838" y="2530721"/>
                  <a:ext cx="598064" cy="532324"/>
                  <a:chOff x="1806206" y="2502148"/>
                  <a:chExt cx="598064" cy="532324"/>
                </a:xfrm>
              </p:grpSpPr>
              <p:sp>
                <p:nvSpPr>
                  <p:cNvPr id="3518" name="Google Shape;3518;p100"/>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00"/>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0" name="Google Shape;3520;p100"/>
              <p:cNvGrpSpPr/>
              <p:nvPr/>
            </p:nvGrpSpPr>
            <p:grpSpPr>
              <a:xfrm>
                <a:off x="2595021" y="4333340"/>
                <a:ext cx="735109" cy="198174"/>
                <a:chOff x="1717748" y="2375002"/>
                <a:chExt cx="3052699" cy="822960"/>
              </a:xfrm>
            </p:grpSpPr>
            <p:grpSp>
              <p:nvGrpSpPr>
                <p:cNvPr id="3521" name="Google Shape;3521;p100"/>
                <p:cNvGrpSpPr/>
                <p:nvPr/>
              </p:nvGrpSpPr>
              <p:grpSpPr>
                <a:xfrm>
                  <a:off x="1717748" y="2375002"/>
                  <a:ext cx="3052699" cy="822960"/>
                  <a:chOff x="1717748" y="2375002"/>
                  <a:chExt cx="3052699" cy="822960"/>
                </a:xfrm>
              </p:grpSpPr>
              <p:sp>
                <p:nvSpPr>
                  <p:cNvPr id="3522" name="Google Shape;3522;p100"/>
                  <p:cNvSpPr/>
                  <p:nvPr/>
                </p:nvSpPr>
                <p:spPr>
                  <a:xfrm>
                    <a:off x="1724067" y="2375002"/>
                    <a:ext cx="3046380"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Expectation</a:t>
                    </a:r>
                    <a:endParaRPr/>
                  </a:p>
                </p:txBody>
              </p:sp>
              <p:sp>
                <p:nvSpPr>
                  <p:cNvPr id="3523" name="Google Shape;3523;p100"/>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4" name="Google Shape;3524;p100"/>
                <p:cNvGrpSpPr/>
                <p:nvPr/>
              </p:nvGrpSpPr>
              <p:grpSpPr>
                <a:xfrm>
                  <a:off x="1835838" y="2530721"/>
                  <a:ext cx="598064" cy="532324"/>
                  <a:chOff x="1806206" y="2502148"/>
                  <a:chExt cx="598064" cy="532324"/>
                </a:xfrm>
              </p:grpSpPr>
              <p:sp>
                <p:nvSpPr>
                  <p:cNvPr id="3525" name="Google Shape;3525;p100"/>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00"/>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7" name="Google Shape;3527;p100"/>
              <p:cNvGrpSpPr/>
              <p:nvPr/>
            </p:nvGrpSpPr>
            <p:grpSpPr>
              <a:xfrm>
                <a:off x="2593869" y="4521548"/>
                <a:ext cx="732066" cy="198174"/>
                <a:chOff x="1717748" y="2375002"/>
                <a:chExt cx="3040063" cy="822960"/>
              </a:xfrm>
            </p:grpSpPr>
            <p:grpSp>
              <p:nvGrpSpPr>
                <p:cNvPr id="3528" name="Google Shape;3528;p100"/>
                <p:cNvGrpSpPr/>
                <p:nvPr/>
              </p:nvGrpSpPr>
              <p:grpSpPr>
                <a:xfrm>
                  <a:off x="1717748" y="2375002"/>
                  <a:ext cx="3040063" cy="822960"/>
                  <a:chOff x="1717748" y="2375002"/>
                  <a:chExt cx="3040063" cy="822960"/>
                </a:xfrm>
              </p:grpSpPr>
              <p:sp>
                <p:nvSpPr>
                  <p:cNvPr id="3529" name="Google Shape;3529;p100"/>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Execution</a:t>
                    </a:r>
                    <a:endParaRPr/>
                  </a:p>
                </p:txBody>
              </p:sp>
              <p:sp>
                <p:nvSpPr>
                  <p:cNvPr id="3530" name="Google Shape;3530;p100"/>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1" name="Google Shape;3531;p100"/>
                <p:cNvGrpSpPr/>
                <p:nvPr/>
              </p:nvGrpSpPr>
              <p:grpSpPr>
                <a:xfrm>
                  <a:off x="1835838" y="2530721"/>
                  <a:ext cx="598064" cy="532324"/>
                  <a:chOff x="1806206" y="2502148"/>
                  <a:chExt cx="598064" cy="532324"/>
                </a:xfrm>
              </p:grpSpPr>
              <p:sp>
                <p:nvSpPr>
                  <p:cNvPr id="3532" name="Google Shape;3532;p100"/>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00"/>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4" name="Google Shape;3534;p100"/>
              <p:cNvGrpSpPr/>
              <p:nvPr/>
            </p:nvGrpSpPr>
            <p:grpSpPr>
              <a:xfrm>
                <a:off x="2714462" y="4656532"/>
                <a:ext cx="732066" cy="198174"/>
                <a:chOff x="1717748" y="2375002"/>
                <a:chExt cx="3040063" cy="822960"/>
              </a:xfrm>
            </p:grpSpPr>
            <p:grpSp>
              <p:nvGrpSpPr>
                <p:cNvPr id="3535" name="Google Shape;3535;p100"/>
                <p:cNvGrpSpPr/>
                <p:nvPr/>
              </p:nvGrpSpPr>
              <p:grpSpPr>
                <a:xfrm>
                  <a:off x="1717748" y="2375002"/>
                  <a:ext cx="3040063" cy="822960"/>
                  <a:chOff x="1717748" y="2375002"/>
                  <a:chExt cx="3040063" cy="822960"/>
                </a:xfrm>
              </p:grpSpPr>
              <p:sp>
                <p:nvSpPr>
                  <p:cNvPr id="3536" name="Google Shape;3536;p100"/>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Operations</a:t>
                    </a:r>
                    <a:endParaRPr/>
                  </a:p>
                </p:txBody>
              </p:sp>
              <p:sp>
                <p:nvSpPr>
                  <p:cNvPr id="3537" name="Google Shape;3537;p100"/>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8" name="Google Shape;3538;p100"/>
                <p:cNvGrpSpPr/>
                <p:nvPr/>
              </p:nvGrpSpPr>
              <p:grpSpPr>
                <a:xfrm>
                  <a:off x="1835838" y="2530721"/>
                  <a:ext cx="598064" cy="532324"/>
                  <a:chOff x="1806206" y="2502148"/>
                  <a:chExt cx="598064" cy="532324"/>
                </a:xfrm>
              </p:grpSpPr>
              <p:sp>
                <p:nvSpPr>
                  <p:cNvPr id="3539" name="Google Shape;3539;p100"/>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00"/>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1" name="Google Shape;3541;p100"/>
              <p:cNvGrpSpPr/>
              <p:nvPr/>
            </p:nvGrpSpPr>
            <p:grpSpPr>
              <a:xfrm>
                <a:off x="2891872" y="4690359"/>
                <a:ext cx="732066" cy="198174"/>
                <a:chOff x="1717748" y="2375002"/>
                <a:chExt cx="3040063" cy="822960"/>
              </a:xfrm>
            </p:grpSpPr>
            <p:grpSp>
              <p:nvGrpSpPr>
                <p:cNvPr id="3542" name="Google Shape;3542;p100"/>
                <p:cNvGrpSpPr/>
                <p:nvPr/>
              </p:nvGrpSpPr>
              <p:grpSpPr>
                <a:xfrm>
                  <a:off x="1717748" y="2375002"/>
                  <a:ext cx="3040063" cy="822960"/>
                  <a:chOff x="1717748" y="2375002"/>
                  <a:chExt cx="3040063" cy="822960"/>
                </a:xfrm>
              </p:grpSpPr>
              <p:sp>
                <p:nvSpPr>
                  <p:cNvPr id="3543" name="Google Shape;3543;p100"/>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Strategy</a:t>
                    </a:r>
                    <a:endParaRPr/>
                  </a:p>
                </p:txBody>
              </p:sp>
              <p:sp>
                <p:nvSpPr>
                  <p:cNvPr id="3544" name="Google Shape;3544;p100"/>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5" name="Google Shape;3545;p100"/>
                <p:cNvGrpSpPr/>
                <p:nvPr/>
              </p:nvGrpSpPr>
              <p:grpSpPr>
                <a:xfrm>
                  <a:off x="1835838" y="2530721"/>
                  <a:ext cx="598064" cy="532324"/>
                  <a:chOff x="1806206" y="2502148"/>
                  <a:chExt cx="598064" cy="532324"/>
                </a:xfrm>
              </p:grpSpPr>
              <p:sp>
                <p:nvSpPr>
                  <p:cNvPr id="3546" name="Google Shape;3546;p100"/>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00"/>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8" name="Google Shape;3548;p100"/>
              <p:cNvGrpSpPr/>
              <p:nvPr/>
            </p:nvGrpSpPr>
            <p:grpSpPr>
              <a:xfrm>
                <a:off x="3056140" y="4602572"/>
                <a:ext cx="732066" cy="198174"/>
                <a:chOff x="1717748" y="2375002"/>
                <a:chExt cx="3040063" cy="822960"/>
              </a:xfrm>
            </p:grpSpPr>
            <p:grpSp>
              <p:nvGrpSpPr>
                <p:cNvPr id="3549" name="Google Shape;3549;p100"/>
                <p:cNvGrpSpPr/>
                <p:nvPr/>
              </p:nvGrpSpPr>
              <p:grpSpPr>
                <a:xfrm>
                  <a:off x="1717748" y="2375002"/>
                  <a:ext cx="3040063" cy="822960"/>
                  <a:chOff x="1717748" y="2375002"/>
                  <a:chExt cx="3040063" cy="822960"/>
                </a:xfrm>
              </p:grpSpPr>
              <p:sp>
                <p:nvSpPr>
                  <p:cNvPr id="3550" name="Google Shape;3550;p100"/>
                  <p:cNvSpPr/>
                  <p:nvPr/>
                </p:nvSpPr>
                <p:spPr>
                  <a:xfrm>
                    <a:off x="1724067" y="2375002"/>
                    <a:ext cx="3033744" cy="822960"/>
                  </a:xfrm>
                  <a:prstGeom prst="roundRect">
                    <a:avLst>
                      <a:gd fmla="val 50000" name="adj"/>
                    </a:avLst>
                  </a:prstGeom>
                  <a:solidFill>
                    <a:srgbClr val="A5A5A5"/>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Financial</a:t>
                    </a:r>
                    <a:endParaRPr/>
                  </a:p>
                </p:txBody>
              </p:sp>
              <p:sp>
                <p:nvSpPr>
                  <p:cNvPr id="3551" name="Google Shape;3551;p100"/>
                  <p:cNvSpPr/>
                  <p:nvPr/>
                </p:nvSpPr>
                <p:spPr>
                  <a:xfrm>
                    <a:off x="1717748" y="2375002"/>
                    <a:ext cx="822960" cy="822960"/>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2" name="Google Shape;3552;p100"/>
                <p:cNvGrpSpPr/>
                <p:nvPr/>
              </p:nvGrpSpPr>
              <p:grpSpPr>
                <a:xfrm>
                  <a:off x="1835838" y="2530721"/>
                  <a:ext cx="598064" cy="532324"/>
                  <a:chOff x="1806206" y="2502148"/>
                  <a:chExt cx="598064" cy="532324"/>
                </a:xfrm>
              </p:grpSpPr>
              <p:sp>
                <p:nvSpPr>
                  <p:cNvPr id="3553" name="Google Shape;3553;p100"/>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00"/>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5" name="Google Shape;3555;p100"/>
              <p:cNvGrpSpPr/>
              <p:nvPr/>
            </p:nvGrpSpPr>
            <p:grpSpPr>
              <a:xfrm>
                <a:off x="3107163" y="4419098"/>
                <a:ext cx="731613" cy="198421"/>
                <a:chOff x="1719740" y="2374082"/>
                <a:chExt cx="3038182" cy="823985"/>
              </a:xfrm>
            </p:grpSpPr>
            <p:grpSp>
              <p:nvGrpSpPr>
                <p:cNvPr id="3556" name="Google Shape;3556;p100"/>
                <p:cNvGrpSpPr/>
                <p:nvPr/>
              </p:nvGrpSpPr>
              <p:grpSpPr>
                <a:xfrm>
                  <a:off x="1719740" y="2374082"/>
                  <a:ext cx="3038182" cy="823985"/>
                  <a:chOff x="1719740" y="2374082"/>
                  <a:chExt cx="3038182" cy="823985"/>
                </a:xfrm>
              </p:grpSpPr>
              <p:sp>
                <p:nvSpPr>
                  <p:cNvPr id="3557" name="Google Shape;3557;p100"/>
                  <p:cNvSpPr/>
                  <p:nvPr/>
                </p:nvSpPr>
                <p:spPr>
                  <a:xfrm>
                    <a:off x="1726550" y="2374082"/>
                    <a:ext cx="3031372" cy="823985"/>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700">
                        <a:solidFill>
                          <a:schemeClr val="lt1"/>
                        </a:solidFill>
                        <a:latin typeface="Calibri"/>
                        <a:ea typeface="Calibri"/>
                        <a:cs typeface="Calibri"/>
                        <a:sym typeface="Calibri"/>
                      </a:rPr>
                      <a:t>People</a:t>
                    </a:r>
                    <a:endParaRPr/>
                  </a:p>
                </p:txBody>
              </p:sp>
              <p:sp>
                <p:nvSpPr>
                  <p:cNvPr id="3558" name="Google Shape;3558;p100"/>
                  <p:cNvSpPr/>
                  <p:nvPr/>
                </p:nvSpPr>
                <p:spPr>
                  <a:xfrm>
                    <a:off x="1719740" y="2374082"/>
                    <a:ext cx="824258" cy="823985"/>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9" name="Google Shape;3559;p100"/>
                <p:cNvGrpSpPr/>
                <p:nvPr/>
              </p:nvGrpSpPr>
              <p:grpSpPr>
                <a:xfrm>
                  <a:off x="1835838" y="2530721"/>
                  <a:ext cx="598064" cy="532324"/>
                  <a:chOff x="1806206" y="2502148"/>
                  <a:chExt cx="598064" cy="532324"/>
                </a:xfrm>
              </p:grpSpPr>
              <p:sp>
                <p:nvSpPr>
                  <p:cNvPr id="3560" name="Google Shape;3560;p100"/>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00"/>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562" name="Google Shape;3562;p100"/>
            <p:cNvSpPr/>
            <p:nvPr/>
          </p:nvSpPr>
          <p:spPr>
            <a:xfrm rot="-833515">
              <a:off x="589031" y="1414489"/>
              <a:ext cx="2725852" cy="2844144"/>
            </a:xfrm>
            <a:custGeom>
              <a:rect b="b" l="l" r="r" t="t"/>
              <a:pathLst>
                <a:path extrusionOk="0" fill="none"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path>
                <a:path extrusionOk="0" h="43200" w="42683">
                  <a:moveTo>
                    <a:pt x="42683" y="26293"/>
                  </a:moveTo>
                  <a:cubicBezTo>
                    <a:pt x="40484" y="36172"/>
                    <a:pt x="31721" y="43199"/>
                    <a:pt x="21600" y="43199"/>
                  </a:cubicBezTo>
                  <a:cubicBezTo>
                    <a:pt x="9670" y="43200"/>
                    <a:pt x="0" y="33529"/>
                    <a:pt x="0" y="21600"/>
                  </a:cubicBezTo>
                  <a:cubicBezTo>
                    <a:pt x="0" y="9670"/>
                    <a:pt x="9670" y="0"/>
                    <a:pt x="21600" y="0"/>
                  </a:cubicBezTo>
                  <a:cubicBezTo>
                    <a:pt x="30196" y="0"/>
                    <a:pt x="37974" y="5097"/>
                    <a:pt x="41405" y="12979"/>
                  </a:cubicBezTo>
                  <a:lnTo>
                    <a:pt x="21600" y="21600"/>
                  </a:lnTo>
                  <a:close/>
                </a:path>
              </a:pathLst>
            </a:custGeom>
            <a:noFill/>
            <a:ln cap="flat" cmpd="sng" w="44450">
              <a:solidFill>
                <a:srgbClr val="4F6128"/>
              </a:solidFill>
              <a:prstDash val="dot"/>
              <a:round/>
              <a:headEnd len="sm" w="sm" type="none"/>
              <a:tailEnd len="sm" w="sm" type="none"/>
            </a:ln>
            <a:effectLst>
              <a:outerShdw blurRad="38100" rotWithShape="0" algn="ctr" dir="5400000" dist="25400">
                <a:srgbClr val="000000">
                  <a:alpha val="34901"/>
                </a:srgbClr>
              </a:outerShdw>
            </a:effectLst>
          </p:spPr>
          <p:txBody>
            <a:bodyPr anchorCtr="0" anchor="t" bIns="91425" lIns="91425" spcFirstLastPara="1" rIns="91425" wrap="square" tIns="91425">
              <a:noAutofit/>
            </a:bodyPr>
            <a:lstStyle/>
            <a:p>
              <a:pPr indent="0" lvl="0" marL="0" marR="0" rtl="0" algn="l">
                <a:spcBef>
                  <a:spcPts val="0"/>
                </a:spcBef>
                <a:spcAft>
                  <a:spcPts val="0"/>
                </a:spcAft>
                <a:buNone/>
              </a:pPr>
              <a:r>
                <a:t/>
              </a:r>
              <a:endParaRPr sz="700">
                <a:solidFill>
                  <a:schemeClr val="dk1"/>
                </a:solidFill>
                <a:latin typeface="Times New Roman"/>
                <a:ea typeface="Times New Roman"/>
                <a:cs typeface="Times New Roman"/>
                <a:sym typeface="Times New Roman"/>
              </a:endParaRPr>
            </a:p>
          </p:txBody>
        </p:sp>
      </p:grpSp>
      <p:grpSp>
        <p:nvGrpSpPr>
          <p:cNvPr id="3563" name="Google Shape;3563;p100"/>
          <p:cNvGrpSpPr/>
          <p:nvPr/>
        </p:nvGrpSpPr>
        <p:grpSpPr>
          <a:xfrm>
            <a:off x="1000125" y="1325563"/>
            <a:ext cx="1144587" cy="1797050"/>
            <a:chOff x="1293813" y="1620838"/>
            <a:chExt cx="1144587" cy="1797050"/>
          </a:xfrm>
        </p:grpSpPr>
        <p:sp>
          <p:nvSpPr>
            <p:cNvPr id="3564" name="Google Shape;3564;p100"/>
            <p:cNvSpPr/>
            <p:nvPr/>
          </p:nvSpPr>
          <p:spPr>
            <a:xfrm>
              <a:off x="1293813"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00"/>
            <p:cNvSpPr txBox="1"/>
            <p:nvPr/>
          </p:nvSpPr>
          <p:spPr>
            <a:xfrm rot="-4132574">
              <a:off x="1069975" y="2311401"/>
              <a:ext cx="14763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Resilience</a:t>
              </a:r>
              <a:endParaRPr/>
            </a:p>
          </p:txBody>
        </p:sp>
      </p:grpSp>
      <p:grpSp>
        <p:nvGrpSpPr>
          <p:cNvPr id="3566" name="Google Shape;3566;p100"/>
          <p:cNvGrpSpPr/>
          <p:nvPr/>
        </p:nvGrpSpPr>
        <p:grpSpPr>
          <a:xfrm>
            <a:off x="1860550" y="1325563"/>
            <a:ext cx="1144587" cy="1797050"/>
            <a:chOff x="2154238" y="1620838"/>
            <a:chExt cx="1144587" cy="1797050"/>
          </a:xfrm>
        </p:grpSpPr>
        <p:sp>
          <p:nvSpPr>
            <p:cNvPr id="3567" name="Google Shape;3567;p100"/>
            <p:cNvSpPr/>
            <p:nvPr/>
          </p:nvSpPr>
          <p:spPr>
            <a:xfrm>
              <a:off x="2154238"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00"/>
            <p:cNvSpPr txBox="1"/>
            <p:nvPr/>
          </p:nvSpPr>
          <p:spPr>
            <a:xfrm rot="-4132574">
              <a:off x="2089150" y="2311401"/>
              <a:ext cx="11969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Passion</a:t>
              </a:r>
              <a:endParaRPr/>
            </a:p>
          </p:txBody>
        </p:sp>
      </p:grpSp>
      <p:grpSp>
        <p:nvGrpSpPr>
          <p:cNvPr id="3569" name="Google Shape;3569;p100"/>
          <p:cNvGrpSpPr/>
          <p:nvPr/>
        </p:nvGrpSpPr>
        <p:grpSpPr>
          <a:xfrm>
            <a:off x="2732087" y="1325563"/>
            <a:ext cx="1143000" cy="1797050"/>
            <a:chOff x="3025775" y="1620838"/>
            <a:chExt cx="1143000" cy="1797050"/>
          </a:xfrm>
        </p:grpSpPr>
        <p:sp>
          <p:nvSpPr>
            <p:cNvPr id="3570" name="Google Shape;3570;p100"/>
            <p:cNvSpPr/>
            <p:nvPr/>
          </p:nvSpPr>
          <p:spPr>
            <a:xfrm>
              <a:off x="3025775" y="1620838"/>
              <a:ext cx="1143000"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00"/>
            <p:cNvSpPr txBox="1"/>
            <p:nvPr/>
          </p:nvSpPr>
          <p:spPr>
            <a:xfrm rot="-4132574">
              <a:off x="2897187" y="2309813"/>
              <a:ext cx="13366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Network</a:t>
              </a:r>
              <a:endParaRPr/>
            </a:p>
          </p:txBody>
        </p:sp>
      </p:grpSp>
      <p:grpSp>
        <p:nvGrpSpPr>
          <p:cNvPr id="3572" name="Google Shape;3572;p100"/>
          <p:cNvGrpSpPr/>
          <p:nvPr/>
        </p:nvGrpSpPr>
        <p:grpSpPr>
          <a:xfrm>
            <a:off x="3569029" y="1142919"/>
            <a:ext cx="1166483" cy="2143287"/>
            <a:chOff x="3870655" y="1438194"/>
            <a:chExt cx="1166483" cy="2143287"/>
          </a:xfrm>
        </p:grpSpPr>
        <p:sp>
          <p:nvSpPr>
            <p:cNvPr id="3573" name="Google Shape;3573;p100"/>
            <p:cNvSpPr/>
            <p:nvPr/>
          </p:nvSpPr>
          <p:spPr>
            <a:xfrm>
              <a:off x="3895725" y="1620838"/>
              <a:ext cx="1141413"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00"/>
            <p:cNvSpPr txBox="1"/>
            <p:nvPr/>
          </p:nvSpPr>
          <p:spPr>
            <a:xfrm rot="-4132574">
              <a:off x="3371850" y="2309813"/>
              <a:ext cx="214312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Critical Thinking</a:t>
              </a:r>
              <a:endParaRPr/>
            </a:p>
          </p:txBody>
        </p:sp>
      </p:grpSp>
      <p:grpSp>
        <p:nvGrpSpPr>
          <p:cNvPr id="3575" name="Google Shape;3575;p100"/>
          <p:cNvGrpSpPr/>
          <p:nvPr/>
        </p:nvGrpSpPr>
        <p:grpSpPr>
          <a:xfrm>
            <a:off x="4470400" y="1325563"/>
            <a:ext cx="1143000" cy="1797050"/>
            <a:chOff x="4764088" y="1620838"/>
            <a:chExt cx="1143000" cy="1797050"/>
          </a:xfrm>
        </p:grpSpPr>
        <p:sp>
          <p:nvSpPr>
            <p:cNvPr id="3576" name="Google Shape;3576;p100"/>
            <p:cNvSpPr/>
            <p:nvPr/>
          </p:nvSpPr>
          <p:spPr>
            <a:xfrm>
              <a:off x="4764088" y="1620838"/>
              <a:ext cx="1143000"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00"/>
            <p:cNvSpPr txBox="1"/>
            <p:nvPr/>
          </p:nvSpPr>
          <p:spPr>
            <a:xfrm rot="-4132574">
              <a:off x="4812506" y="2312194"/>
              <a:ext cx="1017588"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Ethics</a:t>
              </a:r>
              <a:endParaRPr/>
            </a:p>
          </p:txBody>
        </p:sp>
      </p:grpSp>
      <p:grpSp>
        <p:nvGrpSpPr>
          <p:cNvPr id="3578" name="Google Shape;3578;p100"/>
          <p:cNvGrpSpPr/>
          <p:nvPr/>
        </p:nvGrpSpPr>
        <p:grpSpPr>
          <a:xfrm>
            <a:off x="5334458" y="1148949"/>
            <a:ext cx="1150478" cy="2134402"/>
            <a:chOff x="5628146" y="1444224"/>
            <a:chExt cx="1150478" cy="2134402"/>
          </a:xfrm>
        </p:grpSpPr>
        <p:sp>
          <p:nvSpPr>
            <p:cNvPr id="3579" name="Google Shape;3579;p100"/>
            <p:cNvSpPr/>
            <p:nvPr/>
          </p:nvSpPr>
          <p:spPr>
            <a:xfrm>
              <a:off x="5634038" y="1620838"/>
              <a:ext cx="1144587" cy="1797050"/>
            </a:xfrm>
            <a:prstGeom prst="parallelogram">
              <a:avLst>
                <a:gd fmla="val 58510" name="adj"/>
              </a:avLst>
            </a:prstGeom>
            <a:solidFill>
              <a:srgbClr val="76923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00"/>
            <p:cNvSpPr txBox="1"/>
            <p:nvPr/>
          </p:nvSpPr>
          <p:spPr>
            <a:xfrm rot="-4132574">
              <a:off x="5132388" y="2311400"/>
              <a:ext cx="213360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Humility</a:t>
              </a:r>
              <a:endParaRPr b="1" sz="2000">
                <a:solidFill>
                  <a:srgbClr val="EAF1DD"/>
                </a:solidFill>
                <a:latin typeface="Calibri"/>
                <a:ea typeface="Calibri"/>
                <a:cs typeface="Calibri"/>
                <a:sym typeface="Calibri"/>
              </a:endParaRPr>
            </a:p>
          </p:txBody>
        </p:sp>
      </p:grpSp>
      <p:grpSp>
        <p:nvGrpSpPr>
          <p:cNvPr id="3581" name="Google Shape;3581;p100"/>
          <p:cNvGrpSpPr/>
          <p:nvPr/>
        </p:nvGrpSpPr>
        <p:grpSpPr>
          <a:xfrm>
            <a:off x="6210300" y="1325563"/>
            <a:ext cx="1144587" cy="1797050"/>
            <a:chOff x="6503988" y="1620838"/>
            <a:chExt cx="1144587" cy="1797050"/>
          </a:xfrm>
        </p:grpSpPr>
        <p:sp>
          <p:nvSpPr>
            <p:cNvPr id="3582" name="Google Shape;3582;p100"/>
            <p:cNvSpPr/>
            <p:nvPr/>
          </p:nvSpPr>
          <p:spPr>
            <a:xfrm>
              <a:off x="6503988" y="1620838"/>
              <a:ext cx="1144587" cy="1797050"/>
            </a:xfrm>
            <a:prstGeom prst="parallelogram">
              <a:avLst>
                <a:gd fmla="val 58510" name="adj"/>
              </a:avLst>
            </a:prstGeom>
            <a:solidFill>
              <a:srgbClr val="76923C"/>
            </a:solidFill>
            <a:ln>
              <a:noFill/>
            </a:ln>
            <a:effectLst>
              <a:outerShdw blurRad="40000" rotWithShape="0" dir="972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00"/>
            <p:cNvSpPr txBox="1"/>
            <p:nvPr/>
          </p:nvSpPr>
          <p:spPr>
            <a:xfrm rot="-4132574">
              <a:off x="6207125" y="2309813"/>
              <a:ext cx="173990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EAF1DD"/>
                  </a:solidFill>
                  <a:latin typeface="Calibri"/>
                  <a:ea typeface="Calibri"/>
                  <a:cs typeface="Calibri"/>
                  <a:sym typeface="Calibri"/>
                </a:rPr>
                <a:t>Authenticity</a:t>
              </a:r>
              <a:endParaRPr/>
            </a:p>
          </p:txBody>
        </p:sp>
      </p:grpSp>
      <p:grpSp>
        <p:nvGrpSpPr>
          <p:cNvPr id="3584" name="Google Shape;3584;p100"/>
          <p:cNvGrpSpPr/>
          <p:nvPr/>
        </p:nvGrpSpPr>
        <p:grpSpPr>
          <a:xfrm>
            <a:off x="1425575" y="1325563"/>
            <a:ext cx="1144587" cy="1797050"/>
            <a:chOff x="1719263" y="1620838"/>
            <a:chExt cx="1144587" cy="1797050"/>
          </a:xfrm>
        </p:grpSpPr>
        <p:sp>
          <p:nvSpPr>
            <p:cNvPr id="3585" name="Google Shape;3585;p100"/>
            <p:cNvSpPr/>
            <p:nvPr/>
          </p:nvSpPr>
          <p:spPr>
            <a:xfrm>
              <a:off x="171926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00"/>
            <p:cNvSpPr txBox="1"/>
            <p:nvPr/>
          </p:nvSpPr>
          <p:spPr>
            <a:xfrm rot="-4132574">
              <a:off x="1599407" y="2320131"/>
              <a:ext cx="1289050" cy="4016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Tenacity</a:t>
              </a:r>
              <a:endParaRPr/>
            </a:p>
          </p:txBody>
        </p:sp>
      </p:grpSp>
      <p:grpSp>
        <p:nvGrpSpPr>
          <p:cNvPr id="3587" name="Google Shape;3587;p100"/>
          <p:cNvGrpSpPr/>
          <p:nvPr/>
        </p:nvGrpSpPr>
        <p:grpSpPr>
          <a:xfrm>
            <a:off x="2295525" y="1325563"/>
            <a:ext cx="1144587" cy="1797050"/>
            <a:chOff x="2589213" y="1620838"/>
            <a:chExt cx="1144587" cy="1797050"/>
          </a:xfrm>
        </p:grpSpPr>
        <p:sp>
          <p:nvSpPr>
            <p:cNvPr id="3588" name="Google Shape;3588;p100"/>
            <p:cNvSpPr/>
            <p:nvPr/>
          </p:nvSpPr>
          <p:spPr>
            <a:xfrm>
              <a:off x="258921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00"/>
            <p:cNvSpPr txBox="1"/>
            <p:nvPr/>
          </p:nvSpPr>
          <p:spPr>
            <a:xfrm rot="-4132574">
              <a:off x="2319338" y="2320925"/>
              <a:ext cx="159385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Experience</a:t>
              </a:r>
              <a:endParaRPr/>
            </a:p>
          </p:txBody>
        </p:sp>
      </p:grpSp>
      <p:grpSp>
        <p:nvGrpSpPr>
          <p:cNvPr id="3590" name="Google Shape;3590;p100"/>
          <p:cNvGrpSpPr/>
          <p:nvPr/>
        </p:nvGrpSpPr>
        <p:grpSpPr>
          <a:xfrm>
            <a:off x="3144682" y="1210304"/>
            <a:ext cx="1163793" cy="2030745"/>
            <a:chOff x="3438370" y="1505579"/>
            <a:chExt cx="1163793" cy="2030745"/>
          </a:xfrm>
        </p:grpSpPr>
        <p:sp>
          <p:nvSpPr>
            <p:cNvPr id="3591" name="Google Shape;3591;p100"/>
            <p:cNvSpPr/>
            <p:nvPr/>
          </p:nvSpPr>
          <p:spPr>
            <a:xfrm>
              <a:off x="3460750" y="1620838"/>
              <a:ext cx="1141413"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00"/>
            <p:cNvSpPr txBox="1"/>
            <p:nvPr/>
          </p:nvSpPr>
          <p:spPr>
            <a:xfrm rot="-4132574">
              <a:off x="2978150" y="2320926"/>
              <a:ext cx="2022475"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Resource State</a:t>
              </a:r>
              <a:endParaRPr/>
            </a:p>
          </p:txBody>
        </p:sp>
      </p:grpSp>
      <p:grpSp>
        <p:nvGrpSpPr>
          <p:cNvPr id="3593" name="Google Shape;3593;p100"/>
          <p:cNvGrpSpPr/>
          <p:nvPr/>
        </p:nvGrpSpPr>
        <p:grpSpPr>
          <a:xfrm>
            <a:off x="3992062" y="1143666"/>
            <a:ext cx="1186363" cy="2164019"/>
            <a:chOff x="4285750" y="1438941"/>
            <a:chExt cx="1186363" cy="2164019"/>
          </a:xfrm>
        </p:grpSpPr>
        <p:sp>
          <p:nvSpPr>
            <p:cNvPr id="3594" name="Google Shape;3594;p100"/>
            <p:cNvSpPr/>
            <p:nvPr/>
          </p:nvSpPr>
          <p:spPr>
            <a:xfrm>
              <a:off x="4329113" y="1620838"/>
              <a:ext cx="1143000"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00"/>
            <p:cNvSpPr txBox="1"/>
            <p:nvPr/>
          </p:nvSpPr>
          <p:spPr>
            <a:xfrm rot="-4132574">
              <a:off x="3779838" y="2320925"/>
              <a:ext cx="216535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Problem Solving</a:t>
              </a:r>
              <a:endParaRPr/>
            </a:p>
          </p:txBody>
        </p:sp>
      </p:grpSp>
      <p:grpSp>
        <p:nvGrpSpPr>
          <p:cNvPr id="3596" name="Google Shape;3596;p100"/>
          <p:cNvGrpSpPr/>
          <p:nvPr/>
        </p:nvGrpSpPr>
        <p:grpSpPr>
          <a:xfrm>
            <a:off x="4905375" y="1226717"/>
            <a:ext cx="1144587" cy="1966019"/>
            <a:chOff x="5199063" y="1521992"/>
            <a:chExt cx="1144587" cy="1966019"/>
          </a:xfrm>
        </p:grpSpPr>
        <p:sp>
          <p:nvSpPr>
            <p:cNvPr id="3597" name="Google Shape;3597;p100"/>
            <p:cNvSpPr/>
            <p:nvPr/>
          </p:nvSpPr>
          <p:spPr>
            <a:xfrm>
              <a:off x="519906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00"/>
            <p:cNvSpPr txBox="1"/>
            <p:nvPr/>
          </p:nvSpPr>
          <p:spPr>
            <a:xfrm rot="-4132574">
              <a:off x="4765268" y="2304947"/>
              <a:ext cx="1953064"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Communication</a:t>
              </a:r>
              <a:endParaRPr b="1" sz="2000">
                <a:solidFill>
                  <a:srgbClr val="4F6128"/>
                </a:solidFill>
                <a:latin typeface="Calibri"/>
                <a:ea typeface="Calibri"/>
                <a:cs typeface="Calibri"/>
                <a:sym typeface="Calibri"/>
              </a:endParaRPr>
            </a:p>
          </p:txBody>
        </p:sp>
      </p:grpSp>
      <p:grpSp>
        <p:nvGrpSpPr>
          <p:cNvPr id="3599" name="Google Shape;3599;p100"/>
          <p:cNvGrpSpPr/>
          <p:nvPr/>
        </p:nvGrpSpPr>
        <p:grpSpPr>
          <a:xfrm>
            <a:off x="5775325" y="1325563"/>
            <a:ext cx="1144587" cy="1797050"/>
            <a:chOff x="6069013" y="1620838"/>
            <a:chExt cx="1144587" cy="1797050"/>
          </a:xfrm>
        </p:grpSpPr>
        <p:sp>
          <p:nvSpPr>
            <p:cNvPr id="3600" name="Google Shape;3600;p100"/>
            <p:cNvSpPr/>
            <p:nvPr/>
          </p:nvSpPr>
          <p:spPr>
            <a:xfrm>
              <a:off x="6069013" y="1620838"/>
              <a:ext cx="1144587" cy="1797050"/>
            </a:xfrm>
            <a:prstGeom prst="parallelogram">
              <a:avLst>
                <a:gd fmla="val 58510" name="adj"/>
              </a:avLst>
            </a:prstGeom>
            <a:solidFill>
              <a:srgbClr val="D6E3BC"/>
            </a:solidFill>
            <a:ln>
              <a:noFill/>
            </a:ln>
            <a:effectLst>
              <a:outerShdw blurRad="40000" rotWithShape="0" dir="1038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00"/>
            <p:cNvSpPr txBox="1"/>
            <p:nvPr/>
          </p:nvSpPr>
          <p:spPr>
            <a:xfrm rot="-4132574">
              <a:off x="5940425" y="2320925"/>
              <a:ext cx="1333500" cy="40005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4F6128"/>
                  </a:solidFill>
                  <a:latin typeface="Calibri"/>
                  <a:ea typeface="Calibri"/>
                  <a:cs typeface="Calibri"/>
                  <a:sym typeface="Calibri"/>
                </a:rPr>
                <a:t>Aptitude</a:t>
              </a:r>
              <a:endParaRPr/>
            </a:p>
          </p:txBody>
        </p:sp>
      </p:grpSp>
      <p:sp>
        <p:nvSpPr>
          <p:cNvPr id="3602" name="Google Shape;3602;p100"/>
          <p:cNvSpPr/>
          <p:nvPr/>
        </p:nvSpPr>
        <p:spPr>
          <a:xfrm rot="5400000">
            <a:off x="3627666" y="563791"/>
            <a:ext cx="440868" cy="5715000"/>
          </a:xfrm>
          <a:prstGeom prst="upArrow">
            <a:avLst>
              <a:gd fmla="val 50000" name="adj1"/>
              <a:gd fmla="val 50000" name="adj2"/>
            </a:avLst>
          </a:prstGeom>
          <a:gradFill>
            <a:gsLst>
              <a:gs pos="0">
                <a:srgbClr val="E0FFA2"/>
              </a:gs>
              <a:gs pos="100000">
                <a:srgbClr val="FFFFFF">
                  <a:alpha val="30980"/>
                </a:srgbClr>
              </a:gs>
            </a:gsLst>
            <a:lin ang="16200000" scaled="0"/>
          </a:gradFill>
          <a:ln cap="flat" cmpd="sng" w="9525">
            <a:solidFill>
              <a:srgbClr val="DDD9C3"/>
            </a:solidFill>
            <a:prstDash val="solid"/>
            <a:round/>
            <a:headEnd len="sm" w="sm" type="none"/>
            <a:tailEnd len="sm" w="sm" type="none"/>
          </a:ln>
          <a:effectLst>
            <a:outerShdw blurRad="40000" rotWithShape="0" dir="5400000" dist="23000">
              <a:srgbClr val="000000">
                <a:alpha val="34901"/>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lt1"/>
                </a:solidFill>
                <a:latin typeface="Times New Roman"/>
                <a:ea typeface="Times New Roman"/>
                <a:cs typeface="Times New Roman"/>
                <a:sym typeface="Times New Roman"/>
              </a:rPr>
              <a:t> </a:t>
            </a:r>
            <a:endParaRPr/>
          </a:p>
        </p:txBody>
      </p:sp>
      <p:sp>
        <p:nvSpPr>
          <p:cNvPr id="3603" name="Google Shape;3603;p100"/>
          <p:cNvSpPr/>
          <p:nvPr/>
        </p:nvSpPr>
        <p:spPr>
          <a:xfrm>
            <a:off x="242888" y="3756025"/>
            <a:ext cx="8443912" cy="2568575"/>
          </a:xfrm>
          <a:prstGeom prst="round2DiagRect">
            <a:avLst>
              <a:gd fmla="val 16667" name="adj1"/>
              <a:gd fmla="val 0" name="adj2"/>
            </a:avLst>
          </a:prstGeom>
          <a:solidFill>
            <a:srgbClr val="76923C">
              <a:alpha val="9803"/>
            </a:srgbClr>
          </a:solidFill>
          <a:ln>
            <a:noFill/>
          </a:ln>
          <a:effectLst>
            <a:outerShdw blurRad="40000" rotWithShape="0" dir="5400000" dist="23000">
              <a:srgbClr val="000000">
                <a:alpha val="3490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4" name="Google Shape;3604;p100"/>
          <p:cNvGrpSpPr/>
          <p:nvPr/>
        </p:nvGrpSpPr>
        <p:grpSpPr>
          <a:xfrm>
            <a:off x="381000" y="3886200"/>
            <a:ext cx="2578100" cy="647700"/>
            <a:chOff x="1717748" y="2375002"/>
            <a:chExt cx="3273064" cy="822967"/>
          </a:xfrm>
        </p:grpSpPr>
        <p:grpSp>
          <p:nvGrpSpPr>
            <p:cNvPr id="3605" name="Google Shape;3605;p100"/>
            <p:cNvGrpSpPr/>
            <p:nvPr/>
          </p:nvGrpSpPr>
          <p:grpSpPr>
            <a:xfrm>
              <a:off x="1717748" y="2375002"/>
              <a:ext cx="3273064" cy="822967"/>
              <a:chOff x="1717748" y="2375002"/>
              <a:chExt cx="3273064" cy="822967"/>
            </a:xfrm>
          </p:grpSpPr>
          <p:sp>
            <p:nvSpPr>
              <p:cNvPr id="3606" name="Google Shape;3606;p100"/>
              <p:cNvSpPr/>
              <p:nvPr/>
            </p:nvSpPr>
            <p:spPr>
              <a:xfrm>
                <a:off x="1723795" y="2375002"/>
                <a:ext cx="3267017" cy="822967"/>
              </a:xfrm>
              <a:prstGeom prst="roundRect">
                <a:avLst>
                  <a:gd fmla="val 50000" name="adj"/>
                </a:avLst>
              </a:prstGeom>
              <a:solidFill>
                <a:srgbClr val="76923C"/>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r">
                  <a:spcBef>
                    <a:spcPts val="0"/>
                  </a:spcBef>
                  <a:spcAft>
                    <a:spcPts val="0"/>
                  </a:spcAft>
                  <a:buNone/>
                </a:pPr>
                <a:r>
                  <a:rPr b="1" lang="en-US" sz="2000">
                    <a:solidFill>
                      <a:schemeClr val="lt1"/>
                    </a:solidFill>
                    <a:latin typeface="Calibri"/>
                    <a:ea typeface="Calibri"/>
                    <a:cs typeface="Calibri"/>
                    <a:sym typeface="Calibri"/>
                  </a:rPr>
                  <a:t>AUTHENTICITY</a:t>
                </a:r>
                <a:endParaRPr/>
              </a:p>
            </p:txBody>
          </p:sp>
          <p:sp>
            <p:nvSpPr>
              <p:cNvPr id="3607" name="Google Shape;3607;p100"/>
              <p:cNvSpPr/>
              <p:nvPr/>
            </p:nvSpPr>
            <p:spPr>
              <a:xfrm>
                <a:off x="1717748" y="2375002"/>
                <a:ext cx="822297" cy="822967"/>
              </a:xfrm>
              <a:prstGeom prst="ellipse">
                <a:avLst/>
              </a:prstGeom>
              <a:solidFill>
                <a:srgbClr val="C2D59B"/>
              </a:solidFill>
              <a:ln>
                <a:noFill/>
              </a:ln>
              <a:effectLst>
                <a:outerShdw blurRad="50800" dir="204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100"/>
            <p:cNvGrpSpPr/>
            <p:nvPr/>
          </p:nvGrpSpPr>
          <p:grpSpPr>
            <a:xfrm>
              <a:off x="1835838" y="2530721"/>
              <a:ext cx="598064" cy="532324"/>
              <a:chOff x="1806206" y="2502148"/>
              <a:chExt cx="598064" cy="532324"/>
            </a:xfrm>
          </p:grpSpPr>
          <p:sp>
            <p:nvSpPr>
              <p:cNvPr id="3609" name="Google Shape;3609;p100"/>
              <p:cNvSpPr/>
              <p:nvPr/>
            </p:nvSpPr>
            <p:spPr>
              <a:xfrm>
                <a:off x="1806206" y="2502148"/>
                <a:ext cx="398842" cy="392523"/>
              </a:xfrm>
              <a:prstGeom prst="donut">
                <a:avLst>
                  <a:gd fmla="val 10162" name="adj"/>
                </a:avLst>
              </a:prstGeom>
              <a:solidFill>
                <a:srgbClr val="4F61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00"/>
              <p:cNvSpPr/>
              <p:nvPr/>
            </p:nvSpPr>
            <p:spPr>
              <a:xfrm rot="7760906">
                <a:off x="2190662" y="2751026"/>
                <a:ext cx="125336" cy="287613"/>
              </a:xfrm>
              <a:prstGeom prst="round2SameRect">
                <a:avLst>
                  <a:gd fmla="val 45474" name="adj1"/>
                  <a:gd fmla="val 0" name="adj2"/>
                </a:avLst>
              </a:prstGeom>
              <a:solidFill>
                <a:srgbClr val="4F6228"/>
              </a:solidFill>
              <a:ln>
                <a:noFill/>
              </a:ln>
              <a:effectLst>
                <a:outerShdw blurRad="50800" algn="br" dir="20880000" dist="38100">
                  <a:srgbClr val="000000">
                    <a:alpha val="4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11" name="Google Shape;3611;p100"/>
          <p:cNvSpPr txBox="1"/>
          <p:nvPr/>
        </p:nvSpPr>
        <p:spPr>
          <a:xfrm>
            <a:off x="166688" y="4579938"/>
            <a:ext cx="8251825" cy="1592262"/>
          </a:xfrm>
          <a:prstGeom prst="rect">
            <a:avLst/>
          </a:prstGeom>
          <a:noFill/>
          <a:ln>
            <a:noFill/>
          </a:ln>
        </p:spPr>
        <p:txBody>
          <a:bodyPr anchorCtr="0" anchor="t" bIns="45700" lIns="91425" spcFirstLastPara="1" rIns="91425" wrap="square" tIns="45700">
            <a:noAutofit/>
          </a:bodyPr>
          <a:lstStyle/>
          <a:p>
            <a:pPr indent="-182880" lvl="0" marL="182880" marR="0" rtl="0" algn="l">
              <a:spcBef>
                <a:spcPts val="0"/>
              </a:spcBef>
              <a:spcAft>
                <a:spcPts val="0"/>
              </a:spcAft>
              <a:buClr>
                <a:srgbClr val="333F1A"/>
              </a:buClr>
              <a:buSzPts val="2000"/>
              <a:buFont typeface="Arial"/>
              <a:buChar char="•"/>
            </a:pPr>
            <a:r>
              <a:rPr i="1" lang="en-US" sz="2000">
                <a:solidFill>
                  <a:srgbClr val="333F1A"/>
                </a:solidFill>
                <a:latin typeface="Calibri"/>
                <a:ea typeface="Calibri"/>
                <a:cs typeface="Calibri"/>
                <a:sym typeface="Calibri"/>
              </a:rPr>
              <a:t>Having a genuine original or authority, in opposition to that which is false, fictitious, counterfeit, or apocryphal; being what it purports to be; genuine; not of doubtful origin; real;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9)LensesTreatment">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2010-10-29T13:52:59Z</dcterms:created>
  <dc:creator>Edwin Miller</dc:creator>
</cp:coreProperties>
</file>